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0"/>
  </p:notesMasterIdLst>
  <p:sldIdLst>
    <p:sldId id="256" r:id="rId5"/>
    <p:sldId id="257" r:id="rId6"/>
    <p:sldId id="1178" r:id="rId7"/>
    <p:sldId id="258" r:id="rId8"/>
    <p:sldId id="279" r:id="rId9"/>
    <p:sldId id="490" r:id="rId10"/>
    <p:sldId id="280" r:id="rId11"/>
    <p:sldId id="1159" r:id="rId12"/>
    <p:sldId id="270" r:id="rId13"/>
    <p:sldId id="281" r:id="rId14"/>
    <p:sldId id="1160" r:id="rId15"/>
    <p:sldId id="274" r:id="rId16"/>
    <p:sldId id="1161" r:id="rId17"/>
    <p:sldId id="1163" r:id="rId18"/>
    <p:sldId id="1162" r:id="rId19"/>
    <p:sldId id="275" r:id="rId20"/>
    <p:sldId id="1164" r:id="rId21"/>
    <p:sldId id="1165" r:id="rId22"/>
    <p:sldId id="276" r:id="rId23"/>
    <p:sldId id="1166" r:id="rId24"/>
    <p:sldId id="1167" r:id="rId25"/>
    <p:sldId id="273" r:id="rId26"/>
    <p:sldId id="1169" r:id="rId27"/>
    <p:sldId id="1168" r:id="rId28"/>
    <p:sldId id="277" r:id="rId29"/>
    <p:sldId id="1158" r:id="rId30"/>
    <p:sldId id="263" r:id="rId31"/>
    <p:sldId id="1174" r:id="rId32"/>
    <p:sldId id="269" r:id="rId33"/>
    <p:sldId id="1170" r:id="rId34"/>
    <p:sldId id="1175" r:id="rId35"/>
    <p:sldId id="268" r:id="rId36"/>
    <p:sldId id="264" r:id="rId37"/>
    <p:sldId id="1177" r:id="rId38"/>
    <p:sldId id="272" r:id="rId39"/>
  </p:sldIdLst>
  <p:sldSz cx="18288000" cy="10287000"/>
  <p:notesSz cx="6858000" cy="9144000"/>
  <p:embeddedFontLst>
    <p:embeddedFont>
      <p:font typeface="Arimo" panose="020B0604020202020204" pitchFamily="34" charset="0"/>
      <p:regular r:id="rId41"/>
    </p:embeddedFont>
    <p:embeddedFont>
      <p:font typeface="Arimo Bold" panose="020B0704020202020204" pitchFamily="34" charset="0"/>
      <p:regular r:id="rId42"/>
      <p:bold r:id="rId43"/>
    </p:embeddedFont>
    <p:embeddedFont>
      <p:font typeface="Garamond" panose="02020404030301010803" pitchFamily="18" charset="0"/>
      <p:regular r:id="rId44"/>
      <p:bold r:id="rId45"/>
      <p:italic r:id="rId46"/>
      <p:boldItalic r:id="rId47"/>
    </p:embeddedFont>
    <p:embeddedFont>
      <p:font typeface="Open Sans Bold" panose="020B0806030504020204" pitchFamily="34" charset="0"/>
      <p:regular r:id="rId48"/>
      <p:bold r:id="rId49"/>
    </p:embeddedFont>
    <p:embeddedFont>
      <p:font typeface="Poppins" pitchFamily="2" charset="77"/>
      <p:regular r:id="rId50"/>
      <p:bold r:id="rId51"/>
      <p:italic r:id="rId52"/>
      <p:boldItalic r:id="rId53"/>
    </p:embeddedFont>
    <p:embeddedFont>
      <p:font typeface="Poppins Bold" pitchFamily="2" charset="77"/>
      <p:regular r:id="rId54"/>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71FBFC-D53A-784D-A4A0-F5905F16800D}" v="4" dt="2024-06-21T14:27:49.29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75"/>
    <p:restoredTop sz="94694"/>
  </p:normalViewPr>
  <p:slideViewPr>
    <p:cSldViewPr snapToGrid="0">
      <p:cViewPr>
        <p:scale>
          <a:sx n="52" d="100"/>
          <a:sy n="52" d="100"/>
        </p:scale>
        <p:origin x="1136" y="112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Veillet" userId="62a1f655-c6fe-40b1-8586-201035457ae4" providerId="ADAL" clId="{4E71FBFC-D53A-784D-A4A0-F5905F16800D}"/>
    <pc:docChg chg="undo custSel addSld delSld modSld sldOrd">
      <pc:chgData name="Jessica Veillet" userId="62a1f655-c6fe-40b1-8586-201035457ae4" providerId="ADAL" clId="{4E71FBFC-D53A-784D-A4A0-F5905F16800D}" dt="2024-06-21T14:29:08.388" v="846" actId="1076"/>
      <pc:docMkLst>
        <pc:docMk/>
      </pc:docMkLst>
      <pc:sldChg chg="modSp mod">
        <pc:chgData name="Jessica Veillet" userId="62a1f655-c6fe-40b1-8586-201035457ae4" providerId="ADAL" clId="{4E71FBFC-D53A-784D-A4A0-F5905F16800D}" dt="2024-06-19T19:14:08.759" v="412" actId="1076"/>
        <pc:sldMkLst>
          <pc:docMk/>
          <pc:sldMk cId="0" sldId="256"/>
        </pc:sldMkLst>
        <pc:spChg chg="mod">
          <ac:chgData name="Jessica Veillet" userId="62a1f655-c6fe-40b1-8586-201035457ae4" providerId="ADAL" clId="{4E71FBFC-D53A-784D-A4A0-F5905F16800D}" dt="2024-06-19T19:14:08.759" v="412" actId="1076"/>
          <ac:spMkLst>
            <pc:docMk/>
            <pc:sldMk cId="0" sldId="256"/>
            <ac:spMk id="11" creationId="{00000000-0000-0000-0000-000000000000}"/>
          </ac:spMkLst>
        </pc:spChg>
        <pc:grpChg chg="mod">
          <ac:chgData name="Jessica Veillet" userId="62a1f655-c6fe-40b1-8586-201035457ae4" providerId="ADAL" clId="{4E71FBFC-D53A-784D-A4A0-F5905F16800D}" dt="2024-06-19T19:12:37.896" v="378" actId="1076"/>
          <ac:grpSpMkLst>
            <pc:docMk/>
            <pc:sldMk cId="0" sldId="256"/>
            <ac:grpSpMk id="3" creationId="{00000000-0000-0000-0000-000000000000}"/>
          </ac:grpSpMkLst>
        </pc:grpChg>
        <pc:grpChg chg="mod">
          <ac:chgData name="Jessica Veillet" userId="62a1f655-c6fe-40b1-8586-201035457ae4" providerId="ADAL" clId="{4E71FBFC-D53A-784D-A4A0-F5905F16800D}" dt="2024-06-19T19:12:42.498" v="380" actId="14100"/>
          <ac:grpSpMkLst>
            <pc:docMk/>
            <pc:sldMk cId="0" sldId="256"/>
            <ac:grpSpMk id="6" creationId="{00000000-0000-0000-0000-000000000000}"/>
          </ac:grpSpMkLst>
        </pc:grpChg>
        <pc:picChg chg="mod">
          <ac:chgData name="Jessica Veillet" userId="62a1f655-c6fe-40b1-8586-201035457ae4" providerId="ADAL" clId="{4E71FBFC-D53A-784D-A4A0-F5905F16800D}" dt="2024-06-19T19:12:20.218" v="372" actId="1076"/>
          <ac:picMkLst>
            <pc:docMk/>
            <pc:sldMk cId="0" sldId="256"/>
            <ac:picMk id="17" creationId="{7677AE31-1347-45D1-8FA8-06FB693C92DF}"/>
          </ac:picMkLst>
        </pc:picChg>
        <pc:picChg chg="mod">
          <ac:chgData name="Jessica Veillet" userId="62a1f655-c6fe-40b1-8586-201035457ae4" providerId="ADAL" clId="{4E71FBFC-D53A-784D-A4A0-F5905F16800D}" dt="2024-06-19T19:12:20.218" v="372" actId="1076"/>
          <ac:picMkLst>
            <pc:docMk/>
            <pc:sldMk cId="0" sldId="256"/>
            <ac:picMk id="18" creationId="{7DE3592F-6C07-4D75-812A-BD6BDECB0CF7}"/>
          </ac:picMkLst>
        </pc:picChg>
        <pc:picChg chg="mod">
          <ac:chgData name="Jessica Veillet" userId="62a1f655-c6fe-40b1-8586-201035457ae4" providerId="ADAL" clId="{4E71FBFC-D53A-784D-A4A0-F5905F16800D}" dt="2024-06-19T19:12:20.218" v="372" actId="1076"/>
          <ac:picMkLst>
            <pc:docMk/>
            <pc:sldMk cId="0" sldId="256"/>
            <ac:picMk id="19" creationId="{CDFB08A4-A81F-4808-AA87-FCA148ECD238}"/>
          </ac:picMkLst>
        </pc:picChg>
        <pc:picChg chg="mod">
          <ac:chgData name="Jessica Veillet" userId="62a1f655-c6fe-40b1-8586-201035457ae4" providerId="ADAL" clId="{4E71FBFC-D53A-784D-A4A0-F5905F16800D}" dt="2024-06-19T19:12:20.218" v="372" actId="1076"/>
          <ac:picMkLst>
            <pc:docMk/>
            <pc:sldMk cId="0" sldId="256"/>
            <ac:picMk id="20" creationId="{019CF1BB-7C91-9943-A7D2-6AE42AB98521}"/>
          </ac:picMkLst>
        </pc:picChg>
        <pc:picChg chg="mod">
          <ac:chgData name="Jessica Veillet" userId="62a1f655-c6fe-40b1-8586-201035457ae4" providerId="ADAL" clId="{4E71FBFC-D53A-784D-A4A0-F5905F16800D}" dt="2024-06-19T19:12:20.218" v="372" actId="1076"/>
          <ac:picMkLst>
            <pc:docMk/>
            <pc:sldMk cId="0" sldId="256"/>
            <ac:picMk id="21" creationId="{F14DBB95-336C-AE46-B4B5-25F354C19B55}"/>
          </ac:picMkLst>
        </pc:picChg>
        <pc:picChg chg="mod">
          <ac:chgData name="Jessica Veillet" userId="62a1f655-c6fe-40b1-8586-201035457ae4" providerId="ADAL" clId="{4E71FBFC-D53A-784D-A4A0-F5905F16800D}" dt="2024-06-19T19:12:20.218" v="372" actId="1076"/>
          <ac:picMkLst>
            <pc:docMk/>
            <pc:sldMk cId="0" sldId="256"/>
            <ac:picMk id="22" creationId="{092997AD-132A-584F-A859-EB64BA06DA1E}"/>
          </ac:picMkLst>
        </pc:picChg>
        <pc:picChg chg="mod">
          <ac:chgData name="Jessica Veillet" userId="62a1f655-c6fe-40b1-8586-201035457ae4" providerId="ADAL" clId="{4E71FBFC-D53A-784D-A4A0-F5905F16800D}" dt="2024-06-19T19:12:20.218" v="372" actId="1076"/>
          <ac:picMkLst>
            <pc:docMk/>
            <pc:sldMk cId="0" sldId="256"/>
            <ac:picMk id="23" creationId="{B5F0AD06-CBE3-412C-B23C-F5CDA7D47821}"/>
          </ac:picMkLst>
        </pc:picChg>
        <pc:picChg chg="mod">
          <ac:chgData name="Jessica Veillet" userId="62a1f655-c6fe-40b1-8586-201035457ae4" providerId="ADAL" clId="{4E71FBFC-D53A-784D-A4A0-F5905F16800D}" dt="2024-06-19T19:12:20.218" v="372" actId="1076"/>
          <ac:picMkLst>
            <pc:docMk/>
            <pc:sldMk cId="0" sldId="256"/>
            <ac:picMk id="24" creationId="{046C3756-EDB3-4FE4-9D70-5D246AB6E973}"/>
          </ac:picMkLst>
        </pc:picChg>
        <pc:picChg chg="mod">
          <ac:chgData name="Jessica Veillet" userId="62a1f655-c6fe-40b1-8586-201035457ae4" providerId="ADAL" clId="{4E71FBFC-D53A-784D-A4A0-F5905F16800D}" dt="2024-06-19T19:12:20.218" v="372" actId="1076"/>
          <ac:picMkLst>
            <pc:docMk/>
            <pc:sldMk cId="0" sldId="256"/>
            <ac:picMk id="25" creationId="{9C3EF1EC-E5B6-4E64-A807-82D592D3B935}"/>
          </ac:picMkLst>
        </pc:picChg>
        <pc:picChg chg="mod">
          <ac:chgData name="Jessica Veillet" userId="62a1f655-c6fe-40b1-8586-201035457ae4" providerId="ADAL" clId="{4E71FBFC-D53A-784D-A4A0-F5905F16800D}" dt="2024-06-19T19:12:20.218" v="372" actId="1076"/>
          <ac:picMkLst>
            <pc:docMk/>
            <pc:sldMk cId="0" sldId="256"/>
            <ac:picMk id="26" creationId="{839D43FF-7B99-BCE7-A0CB-040C74D76DC6}"/>
          </ac:picMkLst>
        </pc:picChg>
        <pc:picChg chg="mod">
          <ac:chgData name="Jessica Veillet" userId="62a1f655-c6fe-40b1-8586-201035457ae4" providerId="ADAL" clId="{4E71FBFC-D53A-784D-A4A0-F5905F16800D}" dt="2024-06-19T19:12:20.218" v="372" actId="1076"/>
          <ac:picMkLst>
            <pc:docMk/>
            <pc:sldMk cId="0" sldId="256"/>
            <ac:picMk id="27" creationId="{048F767A-E464-4F03-B8B0-89040B6C2DE6}"/>
          </ac:picMkLst>
        </pc:picChg>
      </pc:sldChg>
      <pc:sldChg chg="del ord">
        <pc:chgData name="Jessica Veillet" userId="62a1f655-c6fe-40b1-8586-201035457ae4" providerId="ADAL" clId="{4E71FBFC-D53A-784D-A4A0-F5905F16800D}" dt="2024-06-19T20:48:34.765" v="428" actId="2696"/>
        <pc:sldMkLst>
          <pc:docMk/>
          <pc:sldMk cId="0" sldId="259"/>
        </pc:sldMkLst>
      </pc:sldChg>
      <pc:sldChg chg="ord">
        <pc:chgData name="Jessica Veillet" userId="62a1f655-c6fe-40b1-8586-201035457ae4" providerId="ADAL" clId="{4E71FBFC-D53A-784D-A4A0-F5905F16800D}" dt="2024-05-30T14:21:38.239" v="193" actId="20578"/>
        <pc:sldMkLst>
          <pc:docMk/>
          <pc:sldMk cId="0" sldId="263"/>
        </pc:sldMkLst>
      </pc:sldChg>
      <pc:sldChg chg="ord">
        <pc:chgData name="Jessica Veillet" userId="62a1f655-c6fe-40b1-8586-201035457ae4" providerId="ADAL" clId="{4E71FBFC-D53A-784D-A4A0-F5905F16800D}" dt="2024-05-30T13:10:34.300" v="110" actId="20578"/>
        <pc:sldMkLst>
          <pc:docMk/>
          <pc:sldMk cId="0" sldId="265"/>
        </pc:sldMkLst>
      </pc:sldChg>
      <pc:sldChg chg="modSp add del mod ord">
        <pc:chgData name="Jessica Veillet" userId="62a1f655-c6fe-40b1-8586-201035457ae4" providerId="ADAL" clId="{4E71FBFC-D53A-784D-A4A0-F5905F16800D}" dt="2024-06-19T20:53:28.259" v="460" actId="2696"/>
        <pc:sldMkLst>
          <pc:docMk/>
          <pc:sldMk cId="0" sldId="266"/>
        </pc:sldMkLst>
        <pc:graphicFrameChg chg="mod modGraphic">
          <ac:chgData name="Jessica Veillet" userId="62a1f655-c6fe-40b1-8586-201035457ae4" providerId="ADAL" clId="{4E71FBFC-D53A-784D-A4A0-F5905F16800D}" dt="2024-06-19T20:46:45.033" v="413" actId="21"/>
          <ac:graphicFrameMkLst>
            <pc:docMk/>
            <pc:sldMk cId="0" sldId="266"/>
            <ac:graphicFrameMk id="5" creationId="{8DE62081-D3AA-0688-CF28-5C11F40301DB}"/>
          </ac:graphicFrameMkLst>
        </pc:graphicFrameChg>
      </pc:sldChg>
      <pc:sldChg chg="add">
        <pc:chgData name="Jessica Veillet" userId="62a1f655-c6fe-40b1-8586-201035457ae4" providerId="ADAL" clId="{4E71FBFC-D53A-784D-A4A0-F5905F16800D}" dt="2024-05-30T13:13:22.636" v="192"/>
        <pc:sldMkLst>
          <pc:docMk/>
          <pc:sldMk cId="2238894048" sldId="268"/>
        </pc:sldMkLst>
      </pc:sldChg>
      <pc:sldChg chg="modSp add mod">
        <pc:chgData name="Jessica Veillet" userId="62a1f655-c6fe-40b1-8586-201035457ae4" providerId="ADAL" clId="{4E71FBFC-D53A-784D-A4A0-F5905F16800D}" dt="2024-05-30T13:06:30.545" v="106" actId="20577"/>
        <pc:sldMkLst>
          <pc:docMk/>
          <pc:sldMk cId="105794177" sldId="1170"/>
        </pc:sldMkLst>
        <pc:spChg chg="mod">
          <ac:chgData name="Jessica Veillet" userId="62a1f655-c6fe-40b1-8586-201035457ae4" providerId="ADAL" clId="{4E71FBFC-D53A-784D-A4A0-F5905F16800D}" dt="2024-05-30T13:06:30.545" v="106" actId="20577"/>
          <ac:spMkLst>
            <pc:docMk/>
            <pc:sldMk cId="105794177" sldId="1170"/>
            <ac:spMk id="3" creationId="{00000000-0000-0000-0000-000000000000}"/>
          </ac:spMkLst>
        </pc:spChg>
      </pc:sldChg>
      <pc:sldChg chg="modSp add mod">
        <pc:chgData name="Jessica Veillet" userId="62a1f655-c6fe-40b1-8586-201035457ae4" providerId="ADAL" clId="{4E71FBFC-D53A-784D-A4A0-F5905F16800D}" dt="2024-05-30T13:11:34.803" v="191" actId="20577"/>
        <pc:sldMkLst>
          <pc:docMk/>
          <pc:sldMk cId="1394687100" sldId="1171"/>
        </pc:sldMkLst>
        <pc:spChg chg="mod">
          <ac:chgData name="Jessica Veillet" userId="62a1f655-c6fe-40b1-8586-201035457ae4" providerId="ADAL" clId="{4E71FBFC-D53A-784D-A4A0-F5905F16800D}" dt="2024-05-30T13:11:34.803" v="191" actId="20577"/>
          <ac:spMkLst>
            <pc:docMk/>
            <pc:sldMk cId="1394687100" sldId="1171"/>
            <ac:spMk id="4" creationId="{00000000-0000-0000-0000-000000000000}"/>
          </ac:spMkLst>
        </pc:spChg>
      </pc:sldChg>
      <pc:sldChg chg="add ord">
        <pc:chgData name="Jessica Veillet" userId="62a1f655-c6fe-40b1-8586-201035457ae4" providerId="ADAL" clId="{4E71FBFC-D53A-784D-A4A0-F5905F16800D}" dt="2024-05-30T13:10:28.692" v="109" actId="20578"/>
        <pc:sldMkLst>
          <pc:docMk/>
          <pc:sldMk cId="992552275" sldId="1172"/>
        </pc:sldMkLst>
      </pc:sldChg>
      <pc:sldChg chg="addSp modSp mod">
        <pc:chgData name="Jessica Veillet" userId="62a1f655-c6fe-40b1-8586-201035457ae4" providerId="ADAL" clId="{4E71FBFC-D53A-784D-A4A0-F5905F16800D}" dt="2024-06-07T20:40:40.893" v="310" actId="1076"/>
        <pc:sldMkLst>
          <pc:docMk/>
          <pc:sldMk cId="3614804610" sldId="1177"/>
        </pc:sldMkLst>
        <pc:spChg chg="add mod">
          <ac:chgData name="Jessica Veillet" userId="62a1f655-c6fe-40b1-8586-201035457ae4" providerId="ADAL" clId="{4E71FBFC-D53A-784D-A4A0-F5905F16800D}" dt="2024-06-07T20:40:36.588" v="309" actId="1076"/>
          <ac:spMkLst>
            <pc:docMk/>
            <pc:sldMk cId="3614804610" sldId="1177"/>
            <ac:spMk id="4" creationId="{26800E61-7278-4C97-5271-3C28C1544A3F}"/>
          </ac:spMkLst>
        </pc:spChg>
        <pc:picChg chg="add mod">
          <ac:chgData name="Jessica Veillet" userId="62a1f655-c6fe-40b1-8586-201035457ae4" providerId="ADAL" clId="{4E71FBFC-D53A-784D-A4A0-F5905F16800D}" dt="2024-06-07T20:40:40.893" v="310" actId="1076"/>
          <ac:picMkLst>
            <pc:docMk/>
            <pc:sldMk cId="3614804610" sldId="1177"/>
            <ac:picMk id="5" creationId="{8526E704-E83D-1591-A31E-1F40EAEBDF63}"/>
          </ac:picMkLst>
        </pc:picChg>
      </pc:sldChg>
      <pc:sldChg chg="addSp modSp add mod">
        <pc:chgData name="Jessica Veillet" userId="62a1f655-c6fe-40b1-8586-201035457ae4" providerId="ADAL" clId="{4E71FBFC-D53A-784D-A4A0-F5905F16800D}" dt="2024-06-21T14:29:08.388" v="846" actId="1076"/>
        <pc:sldMkLst>
          <pc:docMk/>
          <pc:sldMk cId="2483471781" sldId="1178"/>
        </pc:sldMkLst>
        <pc:spChg chg="add mod">
          <ac:chgData name="Jessica Veillet" userId="62a1f655-c6fe-40b1-8586-201035457ae4" providerId="ADAL" clId="{4E71FBFC-D53A-784D-A4A0-F5905F16800D}" dt="2024-06-21T14:27:03.331" v="728" actId="1076"/>
          <ac:spMkLst>
            <pc:docMk/>
            <pc:sldMk cId="2483471781" sldId="1178"/>
            <ac:spMk id="3" creationId="{C42CF7C4-1A85-2DE7-463F-5CCB4ACD2312}"/>
          </ac:spMkLst>
        </pc:spChg>
        <pc:spChg chg="add mod">
          <ac:chgData name="Jessica Veillet" userId="62a1f655-c6fe-40b1-8586-201035457ae4" providerId="ADAL" clId="{4E71FBFC-D53A-784D-A4A0-F5905F16800D}" dt="2024-06-21T14:26:58.347" v="727" actId="1076"/>
          <ac:spMkLst>
            <pc:docMk/>
            <pc:sldMk cId="2483471781" sldId="1178"/>
            <ac:spMk id="4" creationId="{F7E2074E-62FF-8E73-48FB-54927407A061}"/>
          </ac:spMkLst>
        </pc:spChg>
        <pc:spChg chg="add mod">
          <ac:chgData name="Jessica Veillet" userId="62a1f655-c6fe-40b1-8586-201035457ae4" providerId="ADAL" clId="{4E71FBFC-D53A-784D-A4A0-F5905F16800D}" dt="2024-06-21T14:28:55.934" v="843" actId="1076"/>
          <ac:spMkLst>
            <pc:docMk/>
            <pc:sldMk cId="2483471781" sldId="1178"/>
            <ac:spMk id="6" creationId="{F446A701-A797-88C9-6131-C6ACA59FF8E5}"/>
          </ac:spMkLst>
        </pc:spChg>
        <pc:spChg chg="add mod">
          <ac:chgData name="Jessica Veillet" userId="62a1f655-c6fe-40b1-8586-201035457ae4" providerId="ADAL" clId="{4E71FBFC-D53A-784D-A4A0-F5905F16800D}" dt="2024-06-21T14:28:42" v="842" actId="6549"/>
          <ac:spMkLst>
            <pc:docMk/>
            <pc:sldMk cId="2483471781" sldId="1178"/>
            <ac:spMk id="7" creationId="{3D07A4DE-BD67-B8F6-C8B3-C648FAAD6E7E}"/>
          </ac:spMkLst>
        </pc:spChg>
        <pc:spChg chg="mod">
          <ac:chgData name="Jessica Veillet" userId="62a1f655-c6fe-40b1-8586-201035457ae4" providerId="ADAL" clId="{4E71FBFC-D53A-784D-A4A0-F5905F16800D}" dt="2024-06-21T14:29:02.978" v="844" actId="1076"/>
          <ac:spMkLst>
            <pc:docMk/>
            <pc:sldMk cId="2483471781" sldId="1178"/>
            <ac:spMk id="28" creationId="{00000000-0000-0000-0000-000000000000}"/>
          </ac:spMkLst>
        </pc:spChg>
        <pc:spChg chg="mod">
          <ac:chgData name="Jessica Veillet" userId="62a1f655-c6fe-40b1-8586-201035457ae4" providerId="ADAL" clId="{4E71FBFC-D53A-784D-A4A0-F5905F16800D}" dt="2024-06-21T14:19:02.263" v="513" actId="20577"/>
          <ac:spMkLst>
            <pc:docMk/>
            <pc:sldMk cId="2483471781" sldId="1178"/>
            <ac:spMk id="29" creationId="{00000000-0000-0000-0000-000000000000}"/>
          </ac:spMkLst>
        </pc:spChg>
        <pc:spChg chg="mod">
          <ac:chgData name="Jessica Veillet" userId="62a1f655-c6fe-40b1-8586-201035457ae4" providerId="ADAL" clId="{4E71FBFC-D53A-784D-A4A0-F5905F16800D}" dt="2024-06-21T14:27:23.478" v="736" actId="1076"/>
          <ac:spMkLst>
            <pc:docMk/>
            <pc:sldMk cId="2483471781" sldId="1178"/>
            <ac:spMk id="30" creationId="{00000000-0000-0000-0000-000000000000}"/>
          </ac:spMkLst>
        </pc:spChg>
        <pc:spChg chg="mod">
          <ac:chgData name="Jessica Veillet" userId="62a1f655-c6fe-40b1-8586-201035457ae4" providerId="ADAL" clId="{4E71FBFC-D53A-784D-A4A0-F5905F16800D}" dt="2024-06-21T14:26:56.284" v="726" actId="1076"/>
          <ac:spMkLst>
            <pc:docMk/>
            <pc:sldMk cId="2483471781" sldId="1178"/>
            <ac:spMk id="31" creationId="{00000000-0000-0000-0000-000000000000}"/>
          </ac:spMkLst>
        </pc:spChg>
        <pc:spChg chg="mod">
          <ac:chgData name="Jessica Veillet" userId="62a1f655-c6fe-40b1-8586-201035457ae4" providerId="ADAL" clId="{4E71FBFC-D53A-784D-A4A0-F5905F16800D}" dt="2024-06-21T14:24:18.335" v="661" actId="1076"/>
          <ac:spMkLst>
            <pc:docMk/>
            <pc:sldMk cId="2483471781" sldId="1178"/>
            <ac:spMk id="40" creationId="{46D4CB01-DC70-845D-5CEC-2C8E81A2B7FB}"/>
          </ac:spMkLst>
        </pc:spChg>
        <pc:spChg chg="mod">
          <ac:chgData name="Jessica Veillet" userId="62a1f655-c6fe-40b1-8586-201035457ae4" providerId="ADAL" clId="{4E71FBFC-D53A-784D-A4A0-F5905F16800D}" dt="2024-06-21T14:24:18.335" v="661" actId="1076"/>
          <ac:spMkLst>
            <pc:docMk/>
            <pc:sldMk cId="2483471781" sldId="1178"/>
            <ac:spMk id="41" creationId="{8EEAA500-612F-660B-E6CA-4EAB4B5C49DA}"/>
          </ac:spMkLst>
        </pc:spChg>
        <pc:spChg chg="mod">
          <ac:chgData name="Jessica Veillet" userId="62a1f655-c6fe-40b1-8586-201035457ae4" providerId="ADAL" clId="{4E71FBFC-D53A-784D-A4A0-F5905F16800D}" dt="2024-06-21T14:24:18.335" v="661" actId="1076"/>
          <ac:spMkLst>
            <pc:docMk/>
            <pc:sldMk cId="2483471781" sldId="1178"/>
            <ac:spMk id="42" creationId="{CCD73C99-8753-9A38-0220-8FCE187A679A}"/>
          </ac:spMkLst>
        </pc:spChg>
        <pc:spChg chg="mod">
          <ac:chgData name="Jessica Veillet" userId="62a1f655-c6fe-40b1-8586-201035457ae4" providerId="ADAL" clId="{4E71FBFC-D53A-784D-A4A0-F5905F16800D}" dt="2024-06-21T14:24:18.335" v="661" actId="1076"/>
          <ac:spMkLst>
            <pc:docMk/>
            <pc:sldMk cId="2483471781" sldId="1178"/>
            <ac:spMk id="44" creationId="{C3783E4B-47A6-9EEF-9401-4642B07B4918}"/>
          </ac:spMkLst>
        </pc:spChg>
        <pc:spChg chg="mod">
          <ac:chgData name="Jessica Veillet" userId="62a1f655-c6fe-40b1-8586-201035457ae4" providerId="ADAL" clId="{4E71FBFC-D53A-784D-A4A0-F5905F16800D}" dt="2024-06-19T20:50:24.678" v="455" actId="1076"/>
          <ac:spMkLst>
            <pc:docMk/>
            <pc:sldMk cId="2483471781" sldId="1178"/>
            <ac:spMk id="45" creationId="{20AE4492-AC6B-23BD-FF9A-77216767BC94}"/>
          </ac:spMkLst>
        </pc:spChg>
        <pc:spChg chg="mod">
          <ac:chgData name="Jessica Veillet" userId="62a1f655-c6fe-40b1-8586-201035457ae4" providerId="ADAL" clId="{4E71FBFC-D53A-784D-A4A0-F5905F16800D}" dt="2024-06-21T14:27:30.332" v="738" actId="1076"/>
          <ac:spMkLst>
            <pc:docMk/>
            <pc:sldMk cId="2483471781" sldId="1178"/>
            <ac:spMk id="56" creationId="{1BA584C8-5D70-CEE5-9D41-A9C577146A34}"/>
          </ac:spMkLst>
        </pc:spChg>
        <pc:spChg chg="mod">
          <ac:chgData name="Jessica Veillet" userId="62a1f655-c6fe-40b1-8586-201035457ae4" providerId="ADAL" clId="{4E71FBFC-D53A-784D-A4A0-F5905F16800D}" dt="2024-06-21T14:29:05.563" v="845" actId="1076"/>
          <ac:spMkLst>
            <pc:docMk/>
            <pc:sldMk cId="2483471781" sldId="1178"/>
            <ac:spMk id="63" creationId="{1042BDDE-248B-E047-476C-47063CA159CD}"/>
          </ac:spMkLst>
        </pc:spChg>
        <pc:grpChg chg="mod">
          <ac:chgData name="Jessica Veillet" userId="62a1f655-c6fe-40b1-8586-201035457ae4" providerId="ADAL" clId="{4E71FBFC-D53A-784D-A4A0-F5905F16800D}" dt="2024-06-21T14:23:47.067" v="656" actId="1076"/>
          <ac:grpSpMkLst>
            <pc:docMk/>
            <pc:sldMk cId="2483471781" sldId="1178"/>
            <ac:grpSpMk id="47" creationId="{74C2353B-3C4C-D62E-5CC1-C9E5026CB7DA}"/>
          </ac:grpSpMkLst>
        </pc:grpChg>
        <pc:grpChg chg="mod">
          <ac:chgData name="Jessica Veillet" userId="62a1f655-c6fe-40b1-8586-201035457ae4" providerId="ADAL" clId="{4E71FBFC-D53A-784D-A4A0-F5905F16800D}" dt="2024-06-21T14:29:08.388" v="846" actId="1076"/>
          <ac:grpSpMkLst>
            <pc:docMk/>
            <pc:sldMk cId="2483471781" sldId="1178"/>
            <ac:grpSpMk id="59" creationId="{4644A610-7002-902A-3EC1-7573892C09C1}"/>
          </ac:grpSpMkLst>
        </pc:grpChg>
        <pc:grpChg chg="mod">
          <ac:chgData name="Jessica Veillet" userId="62a1f655-c6fe-40b1-8586-201035457ae4" providerId="ADAL" clId="{4E71FBFC-D53A-784D-A4A0-F5905F16800D}" dt="2024-06-21T14:24:10.967" v="660" actId="1076"/>
          <ac:grpSpMkLst>
            <pc:docMk/>
            <pc:sldMk cId="2483471781" sldId="1178"/>
            <ac:grpSpMk id="65" creationId="{0C5705DA-41F4-13A4-05C8-FBFA343364DB}"/>
          </ac:grpSpMkLst>
        </pc:grpChg>
        <pc:grpChg chg="mod">
          <ac:chgData name="Jessica Veillet" userId="62a1f655-c6fe-40b1-8586-201035457ae4" providerId="ADAL" clId="{4E71FBFC-D53A-784D-A4A0-F5905F16800D}" dt="2024-06-21T14:24:10.967" v="660" actId="1076"/>
          <ac:grpSpMkLst>
            <pc:docMk/>
            <pc:sldMk cId="2483471781" sldId="1178"/>
            <ac:grpSpMk id="68" creationId="{C7F7BDEE-25A9-A08B-EA42-DB15D218AD22}"/>
          </ac:grpSpMkLst>
        </pc:grpChg>
        <pc:grpChg chg="mod">
          <ac:chgData name="Jessica Veillet" userId="62a1f655-c6fe-40b1-8586-201035457ae4" providerId="ADAL" clId="{4E71FBFC-D53A-784D-A4A0-F5905F16800D}" dt="2024-06-21T14:27:34.559" v="740" actId="1076"/>
          <ac:grpSpMkLst>
            <pc:docMk/>
            <pc:sldMk cId="2483471781" sldId="1178"/>
            <ac:grpSpMk id="70" creationId="{462F8684-3C92-3F13-3323-83967A99FCB7}"/>
          </ac:grpSpMkLst>
        </pc:grpChg>
      </pc:sldChg>
    </pc:docChg>
  </pc:docChgLst>
  <pc:docChgLst>
    <pc:chgData name="Jessica Veillet" userId="S::jevei29@ulaval.ca::62a1f655-c6fe-40b1-8586-201035457ae4" providerId="AD" clId="Web-{53CC1CA7-5A81-7DAE-3D77-55FB0D577F8E}"/>
    <pc:docChg chg="addSld delSld modSld sldOrd">
      <pc:chgData name="Jessica Veillet" userId="S::jevei29@ulaval.ca::62a1f655-c6fe-40b1-8586-201035457ae4" providerId="AD" clId="Web-{53CC1CA7-5A81-7DAE-3D77-55FB0D577F8E}" dt="2024-06-07T20:29:36.396" v="166"/>
      <pc:docMkLst>
        <pc:docMk/>
      </pc:docMkLst>
      <pc:sldChg chg="delSp modSp">
        <pc:chgData name="Jessica Veillet" userId="S::jevei29@ulaval.ca::62a1f655-c6fe-40b1-8586-201035457ae4" providerId="AD" clId="Web-{53CC1CA7-5A81-7DAE-3D77-55FB0D577F8E}" dt="2024-06-07T20:24:08.814" v="125" actId="1076"/>
        <pc:sldMkLst>
          <pc:docMk/>
          <pc:sldMk cId="0" sldId="263"/>
        </pc:sldMkLst>
        <pc:spChg chg="mod">
          <ac:chgData name="Jessica Veillet" userId="S::jevei29@ulaval.ca::62a1f655-c6fe-40b1-8586-201035457ae4" providerId="AD" clId="Web-{53CC1CA7-5A81-7DAE-3D77-55FB0D577F8E}" dt="2024-06-07T20:24:08.814" v="125" actId="1076"/>
          <ac:spMkLst>
            <pc:docMk/>
            <pc:sldMk cId="0" sldId="263"/>
            <ac:spMk id="2" creationId="{00000000-0000-0000-0000-000000000000}"/>
          </ac:spMkLst>
        </pc:spChg>
        <pc:spChg chg="mod">
          <ac:chgData name="Jessica Veillet" userId="S::jevei29@ulaval.ca::62a1f655-c6fe-40b1-8586-201035457ae4" providerId="AD" clId="Web-{53CC1CA7-5A81-7DAE-3D77-55FB0D577F8E}" dt="2024-06-07T20:24:04.220" v="124" actId="20577"/>
          <ac:spMkLst>
            <pc:docMk/>
            <pc:sldMk cId="0" sldId="263"/>
            <ac:spMk id="3" creationId="{00000000-0000-0000-0000-000000000000}"/>
          </ac:spMkLst>
        </pc:spChg>
        <pc:spChg chg="del">
          <ac:chgData name="Jessica Veillet" userId="S::jevei29@ulaval.ca::62a1f655-c6fe-40b1-8586-201035457ae4" providerId="AD" clId="Web-{53CC1CA7-5A81-7DAE-3D77-55FB0D577F8E}" dt="2024-06-07T20:21:25.718" v="37"/>
          <ac:spMkLst>
            <pc:docMk/>
            <pc:sldMk cId="0" sldId="263"/>
            <ac:spMk id="4" creationId="{00000000-0000-0000-0000-000000000000}"/>
          </ac:spMkLst>
        </pc:spChg>
        <pc:spChg chg="del">
          <ac:chgData name="Jessica Veillet" userId="S::jevei29@ulaval.ca::62a1f655-c6fe-40b1-8586-201035457ae4" providerId="AD" clId="Web-{53CC1CA7-5A81-7DAE-3D77-55FB0D577F8E}" dt="2024-06-07T20:21:27.765" v="50"/>
          <ac:spMkLst>
            <pc:docMk/>
            <pc:sldMk cId="0" sldId="263"/>
            <ac:spMk id="29" creationId="{00000000-0000-0000-0000-000000000000}"/>
          </ac:spMkLst>
        </pc:spChg>
        <pc:spChg chg="del">
          <ac:chgData name="Jessica Veillet" userId="S::jevei29@ulaval.ca::62a1f655-c6fe-40b1-8586-201035457ae4" providerId="AD" clId="Web-{53CC1CA7-5A81-7DAE-3D77-55FB0D577F8E}" dt="2024-06-07T20:21:27.765" v="49"/>
          <ac:spMkLst>
            <pc:docMk/>
            <pc:sldMk cId="0" sldId="263"/>
            <ac:spMk id="30" creationId="{00000000-0000-0000-0000-000000000000}"/>
          </ac:spMkLst>
        </pc:spChg>
        <pc:spChg chg="del">
          <ac:chgData name="Jessica Veillet" userId="S::jevei29@ulaval.ca::62a1f655-c6fe-40b1-8586-201035457ae4" providerId="AD" clId="Web-{53CC1CA7-5A81-7DAE-3D77-55FB0D577F8E}" dt="2024-06-07T20:21:27.765" v="48"/>
          <ac:spMkLst>
            <pc:docMk/>
            <pc:sldMk cId="0" sldId="263"/>
            <ac:spMk id="31" creationId="{00000000-0000-0000-0000-000000000000}"/>
          </ac:spMkLst>
        </pc:spChg>
        <pc:spChg chg="del">
          <ac:chgData name="Jessica Veillet" userId="S::jevei29@ulaval.ca::62a1f655-c6fe-40b1-8586-201035457ae4" providerId="AD" clId="Web-{53CC1CA7-5A81-7DAE-3D77-55FB0D577F8E}" dt="2024-06-07T20:21:27.765" v="47"/>
          <ac:spMkLst>
            <pc:docMk/>
            <pc:sldMk cId="0" sldId="263"/>
            <ac:spMk id="32" creationId="{00000000-0000-0000-0000-000000000000}"/>
          </ac:spMkLst>
        </pc:spChg>
        <pc:spChg chg="del">
          <ac:chgData name="Jessica Veillet" userId="S::jevei29@ulaval.ca::62a1f655-c6fe-40b1-8586-201035457ae4" providerId="AD" clId="Web-{53CC1CA7-5A81-7DAE-3D77-55FB0D577F8E}" dt="2024-06-07T20:21:27.765" v="45"/>
          <ac:spMkLst>
            <pc:docMk/>
            <pc:sldMk cId="0" sldId="263"/>
            <ac:spMk id="42" creationId="{FFDB9279-6501-16B5-83C3-190BEE919CEF}"/>
          </ac:spMkLst>
        </pc:spChg>
        <pc:spChg chg="del">
          <ac:chgData name="Jessica Veillet" userId="S::jevei29@ulaval.ca::62a1f655-c6fe-40b1-8586-201035457ae4" providerId="AD" clId="Web-{53CC1CA7-5A81-7DAE-3D77-55FB0D577F8E}" dt="2024-06-07T20:21:27.765" v="44"/>
          <ac:spMkLst>
            <pc:docMk/>
            <pc:sldMk cId="0" sldId="263"/>
            <ac:spMk id="43" creationId="{6139984F-6B08-C798-E0ED-B5CFC1A51005}"/>
          </ac:spMkLst>
        </pc:spChg>
        <pc:spChg chg="del">
          <ac:chgData name="Jessica Veillet" userId="S::jevei29@ulaval.ca::62a1f655-c6fe-40b1-8586-201035457ae4" providerId="AD" clId="Web-{53CC1CA7-5A81-7DAE-3D77-55FB0D577F8E}" dt="2024-06-07T20:21:27.765" v="42"/>
          <ac:spMkLst>
            <pc:docMk/>
            <pc:sldMk cId="0" sldId="263"/>
            <ac:spMk id="46" creationId="{A356AB02-F239-278C-B3E9-32B8DE830829}"/>
          </ac:spMkLst>
        </pc:spChg>
        <pc:spChg chg="del">
          <ac:chgData name="Jessica Veillet" userId="S::jevei29@ulaval.ca::62a1f655-c6fe-40b1-8586-201035457ae4" providerId="AD" clId="Web-{53CC1CA7-5A81-7DAE-3D77-55FB0D577F8E}" dt="2024-06-07T20:21:27.765" v="40"/>
          <ac:spMkLst>
            <pc:docMk/>
            <pc:sldMk cId="0" sldId="263"/>
            <ac:spMk id="51" creationId="{9834D805-9836-3272-90C1-ADC9BBFA55C6}"/>
          </ac:spMkLst>
        </pc:spChg>
        <pc:spChg chg="del mod">
          <ac:chgData name="Jessica Veillet" userId="S::jevei29@ulaval.ca::62a1f655-c6fe-40b1-8586-201035457ae4" providerId="AD" clId="Web-{53CC1CA7-5A81-7DAE-3D77-55FB0D577F8E}" dt="2024-06-07T20:22:01.874" v="57"/>
          <ac:spMkLst>
            <pc:docMk/>
            <pc:sldMk cId="0" sldId="263"/>
            <ac:spMk id="52" creationId="{F6B975AC-3D4A-B3D8-41AE-6A50C8598C81}"/>
          </ac:spMkLst>
        </pc:spChg>
        <pc:spChg chg="del">
          <ac:chgData name="Jessica Veillet" userId="S::jevei29@ulaval.ca::62a1f655-c6fe-40b1-8586-201035457ae4" providerId="AD" clId="Web-{53CC1CA7-5A81-7DAE-3D77-55FB0D577F8E}" dt="2024-06-07T20:21:27.765" v="39"/>
          <ac:spMkLst>
            <pc:docMk/>
            <pc:sldMk cId="0" sldId="263"/>
            <ac:spMk id="53" creationId="{80E99106-246B-C734-B2EC-8A5B480C14C2}"/>
          </ac:spMkLst>
        </pc:spChg>
        <pc:grpChg chg="del">
          <ac:chgData name="Jessica Veillet" userId="S::jevei29@ulaval.ca::62a1f655-c6fe-40b1-8586-201035457ae4" providerId="AD" clId="Web-{53CC1CA7-5A81-7DAE-3D77-55FB0D577F8E}" dt="2024-06-07T20:21:27.765" v="46"/>
          <ac:grpSpMkLst>
            <pc:docMk/>
            <pc:sldMk cId="0" sldId="263"/>
            <ac:grpSpMk id="33" creationId="{256F9F79-88F0-5FEB-0795-7438A1AB0604}"/>
          </ac:grpSpMkLst>
        </pc:grpChg>
        <pc:grpChg chg="del">
          <ac:chgData name="Jessica Veillet" userId="S::jevei29@ulaval.ca::62a1f655-c6fe-40b1-8586-201035457ae4" providerId="AD" clId="Web-{53CC1CA7-5A81-7DAE-3D77-55FB0D577F8E}" dt="2024-06-07T20:21:27.765" v="41"/>
          <ac:grpSpMkLst>
            <pc:docMk/>
            <pc:sldMk cId="0" sldId="263"/>
            <ac:grpSpMk id="47" creationId="{759D51A7-76B0-B630-62B1-29F7346E8893}"/>
          </ac:grpSpMkLst>
        </pc:grpChg>
        <pc:grpChg chg="del">
          <ac:chgData name="Jessica Veillet" userId="S::jevei29@ulaval.ca::62a1f655-c6fe-40b1-8586-201035457ae4" providerId="AD" clId="Web-{53CC1CA7-5A81-7DAE-3D77-55FB0D577F8E}" dt="2024-06-07T20:21:27.765" v="38"/>
          <ac:grpSpMkLst>
            <pc:docMk/>
            <pc:sldMk cId="0" sldId="263"/>
            <ac:grpSpMk id="54" creationId="{B4C1EC33-85AA-A33C-740D-4E8858AFC8B4}"/>
          </ac:grpSpMkLst>
        </pc:grpChg>
        <pc:picChg chg="del">
          <ac:chgData name="Jessica Veillet" userId="S::jevei29@ulaval.ca::62a1f655-c6fe-40b1-8586-201035457ae4" providerId="AD" clId="Web-{53CC1CA7-5A81-7DAE-3D77-55FB0D577F8E}" dt="2024-06-07T20:21:27.765" v="51"/>
          <ac:picMkLst>
            <pc:docMk/>
            <pc:sldMk cId="0" sldId="263"/>
            <ac:picMk id="44" creationId="{2235ECA3-6367-255E-94E8-826E4C78A792}"/>
          </ac:picMkLst>
        </pc:picChg>
        <pc:picChg chg="del">
          <ac:chgData name="Jessica Veillet" userId="S::jevei29@ulaval.ca::62a1f655-c6fe-40b1-8586-201035457ae4" providerId="AD" clId="Web-{53CC1CA7-5A81-7DAE-3D77-55FB0D577F8E}" dt="2024-06-07T20:21:27.765" v="43"/>
          <ac:picMkLst>
            <pc:docMk/>
            <pc:sldMk cId="0" sldId="263"/>
            <ac:picMk id="45" creationId="{2F299A54-58BB-8CE0-EEEC-99361E5DDF31}"/>
          </ac:picMkLst>
        </pc:picChg>
      </pc:sldChg>
      <pc:sldChg chg="addSp delSp modSp ord">
        <pc:chgData name="Jessica Veillet" userId="S::jevei29@ulaval.ca::62a1f655-c6fe-40b1-8586-201035457ae4" providerId="AD" clId="Web-{53CC1CA7-5A81-7DAE-3D77-55FB0D577F8E}" dt="2024-06-07T20:26:25.190" v="137"/>
        <pc:sldMkLst>
          <pc:docMk/>
          <pc:sldMk cId="0" sldId="264"/>
        </pc:sldMkLst>
        <pc:picChg chg="add del mod">
          <ac:chgData name="Jessica Veillet" userId="S::jevei29@ulaval.ca::62a1f655-c6fe-40b1-8586-201035457ae4" providerId="AD" clId="Web-{53CC1CA7-5A81-7DAE-3D77-55FB0D577F8E}" dt="2024-06-07T20:26:25.190" v="137"/>
          <ac:picMkLst>
            <pc:docMk/>
            <pc:sldMk cId="0" sldId="264"/>
            <ac:picMk id="4" creationId="{0427CABA-0073-C33F-C60B-82D9F045CC00}"/>
          </ac:picMkLst>
        </pc:picChg>
      </pc:sldChg>
      <pc:sldChg chg="del">
        <pc:chgData name="Jessica Veillet" userId="S::jevei29@ulaval.ca::62a1f655-c6fe-40b1-8586-201035457ae4" providerId="AD" clId="Web-{53CC1CA7-5A81-7DAE-3D77-55FB0D577F8E}" dt="2024-06-07T20:19:14.325" v="4"/>
        <pc:sldMkLst>
          <pc:docMk/>
          <pc:sldMk cId="0" sldId="265"/>
        </pc:sldMkLst>
      </pc:sldChg>
      <pc:sldChg chg="addSp delSp modSp ord">
        <pc:chgData name="Jessica Veillet" userId="S::jevei29@ulaval.ca::62a1f655-c6fe-40b1-8586-201035457ae4" providerId="AD" clId="Web-{53CC1CA7-5A81-7DAE-3D77-55FB0D577F8E}" dt="2024-06-07T20:26:22.784" v="136"/>
        <pc:sldMkLst>
          <pc:docMk/>
          <pc:sldMk cId="2238894048" sldId="268"/>
        </pc:sldMkLst>
        <pc:picChg chg="add del mod">
          <ac:chgData name="Jessica Veillet" userId="S::jevei29@ulaval.ca::62a1f655-c6fe-40b1-8586-201035457ae4" providerId="AD" clId="Web-{53CC1CA7-5A81-7DAE-3D77-55FB0D577F8E}" dt="2024-06-07T20:26:22.784" v="136"/>
          <ac:picMkLst>
            <pc:docMk/>
            <pc:sldMk cId="2238894048" sldId="268"/>
            <ac:picMk id="5" creationId="{F14F6582-3C5A-7051-CA56-91FC289B408E}"/>
          </ac:picMkLst>
        </pc:picChg>
      </pc:sldChg>
      <pc:sldChg chg="modSp add ord">
        <pc:chgData name="Jessica Veillet" userId="S::jevei29@ulaval.ca::62a1f655-c6fe-40b1-8586-201035457ae4" providerId="AD" clId="Web-{53CC1CA7-5A81-7DAE-3D77-55FB0D577F8E}" dt="2024-06-07T20:26:48.269" v="157" actId="20577"/>
        <pc:sldMkLst>
          <pc:docMk/>
          <pc:sldMk cId="670086901" sldId="272"/>
        </pc:sldMkLst>
        <pc:spChg chg="mod">
          <ac:chgData name="Jessica Veillet" userId="S::jevei29@ulaval.ca::62a1f655-c6fe-40b1-8586-201035457ae4" providerId="AD" clId="Web-{53CC1CA7-5A81-7DAE-3D77-55FB0D577F8E}" dt="2024-06-07T20:26:48.269" v="157" actId="20577"/>
          <ac:spMkLst>
            <pc:docMk/>
            <pc:sldMk cId="670086901" sldId="272"/>
            <ac:spMk id="11" creationId="{00000000-0000-0000-0000-000000000000}"/>
          </ac:spMkLst>
        </pc:spChg>
      </pc:sldChg>
      <pc:sldChg chg="modSp ord">
        <pc:chgData name="Jessica Veillet" userId="S::jevei29@ulaval.ca::62a1f655-c6fe-40b1-8586-201035457ae4" providerId="AD" clId="Web-{53CC1CA7-5A81-7DAE-3D77-55FB0D577F8E}" dt="2024-06-07T20:19:42.919" v="5"/>
        <pc:sldMkLst>
          <pc:docMk/>
          <pc:sldMk cId="2633412707" sldId="1158"/>
        </pc:sldMkLst>
        <pc:picChg chg="mod">
          <ac:chgData name="Jessica Veillet" userId="S::jevei29@ulaval.ca::62a1f655-c6fe-40b1-8586-201035457ae4" providerId="AD" clId="Web-{53CC1CA7-5A81-7DAE-3D77-55FB0D577F8E}" dt="2024-06-07T20:18:33.887" v="1" actId="1076"/>
          <ac:picMkLst>
            <pc:docMk/>
            <pc:sldMk cId="2633412707" sldId="1158"/>
            <ac:picMk id="15" creationId="{2F14DB1A-945C-2685-FCC7-987425E9CB24}"/>
          </ac:picMkLst>
        </pc:picChg>
      </pc:sldChg>
      <pc:sldChg chg="new del">
        <pc:chgData name="Jessica Veillet" userId="S::jevei29@ulaval.ca::62a1f655-c6fe-40b1-8586-201035457ae4" providerId="AD" clId="Web-{53CC1CA7-5A81-7DAE-3D77-55FB0D577F8E}" dt="2024-06-07T20:20:24.436" v="10"/>
        <pc:sldMkLst>
          <pc:docMk/>
          <pc:sldMk cId="1085718770" sldId="1171"/>
        </pc:sldMkLst>
      </pc:sldChg>
      <pc:sldChg chg="del">
        <pc:chgData name="Jessica Veillet" userId="S::jevei29@ulaval.ca::62a1f655-c6fe-40b1-8586-201035457ae4" providerId="AD" clId="Web-{53CC1CA7-5A81-7DAE-3D77-55FB0D577F8E}" dt="2024-06-07T20:17:54.277" v="0"/>
        <pc:sldMkLst>
          <pc:docMk/>
          <pc:sldMk cId="1394687100" sldId="1171"/>
        </pc:sldMkLst>
      </pc:sldChg>
      <pc:sldChg chg="del">
        <pc:chgData name="Jessica Veillet" userId="S::jevei29@ulaval.ca::62a1f655-c6fe-40b1-8586-201035457ae4" providerId="AD" clId="Web-{53CC1CA7-5A81-7DAE-3D77-55FB0D577F8E}" dt="2024-06-07T20:20:10.904" v="6"/>
        <pc:sldMkLst>
          <pc:docMk/>
          <pc:sldMk cId="992552275" sldId="1172"/>
        </pc:sldMkLst>
      </pc:sldChg>
      <pc:sldChg chg="new del">
        <pc:chgData name="Jessica Veillet" userId="S::jevei29@ulaval.ca::62a1f655-c6fe-40b1-8586-201035457ae4" providerId="AD" clId="Web-{53CC1CA7-5A81-7DAE-3D77-55FB0D577F8E}" dt="2024-06-07T20:20:26.592" v="11"/>
        <pc:sldMkLst>
          <pc:docMk/>
          <pc:sldMk cId="3414113285" sldId="1172"/>
        </pc:sldMkLst>
      </pc:sldChg>
      <pc:sldChg chg="new del">
        <pc:chgData name="Jessica Veillet" userId="S::jevei29@ulaval.ca::62a1f655-c6fe-40b1-8586-201035457ae4" providerId="AD" clId="Web-{53CC1CA7-5A81-7DAE-3D77-55FB0D577F8E}" dt="2024-06-07T20:20:56.842" v="13"/>
        <pc:sldMkLst>
          <pc:docMk/>
          <pc:sldMk cId="846369137" sldId="1173"/>
        </pc:sldMkLst>
      </pc:sldChg>
      <pc:sldChg chg="add replId">
        <pc:chgData name="Jessica Veillet" userId="S::jevei29@ulaval.ca::62a1f655-c6fe-40b1-8586-201035457ae4" providerId="AD" clId="Web-{53CC1CA7-5A81-7DAE-3D77-55FB0D577F8E}" dt="2024-06-07T20:20:53.155" v="12"/>
        <pc:sldMkLst>
          <pc:docMk/>
          <pc:sldMk cId="4032555633" sldId="1174"/>
        </pc:sldMkLst>
      </pc:sldChg>
      <pc:sldChg chg="modSp add ord replId">
        <pc:chgData name="Jessica Veillet" userId="S::jevei29@ulaval.ca::62a1f655-c6fe-40b1-8586-201035457ae4" providerId="AD" clId="Web-{53CC1CA7-5A81-7DAE-3D77-55FB0D577F8E}" dt="2024-06-07T20:24:36.423" v="133" actId="20577"/>
        <pc:sldMkLst>
          <pc:docMk/>
          <pc:sldMk cId="3018242838" sldId="1175"/>
        </pc:sldMkLst>
        <pc:spChg chg="mod">
          <ac:chgData name="Jessica Veillet" userId="S::jevei29@ulaval.ca::62a1f655-c6fe-40b1-8586-201035457ae4" providerId="AD" clId="Web-{53CC1CA7-5A81-7DAE-3D77-55FB0D577F8E}" dt="2024-06-07T20:24:36.423" v="133" actId="20577"/>
          <ac:spMkLst>
            <pc:docMk/>
            <pc:sldMk cId="3018242838" sldId="1175"/>
            <ac:spMk id="3" creationId="{00000000-0000-0000-0000-000000000000}"/>
          </ac:spMkLst>
        </pc:spChg>
      </pc:sldChg>
      <pc:sldChg chg="new del ord">
        <pc:chgData name="Jessica Veillet" userId="S::jevei29@ulaval.ca::62a1f655-c6fe-40b1-8586-201035457ae4" providerId="AD" clId="Web-{53CC1CA7-5A81-7DAE-3D77-55FB0D577F8E}" dt="2024-06-07T20:27:10.832" v="165"/>
        <pc:sldMkLst>
          <pc:docMk/>
          <pc:sldMk cId="4012919035" sldId="1176"/>
        </pc:sldMkLst>
      </pc:sldChg>
      <pc:sldChg chg="delSp modSp add replId">
        <pc:chgData name="Jessica Veillet" userId="S::jevei29@ulaval.ca::62a1f655-c6fe-40b1-8586-201035457ae4" providerId="AD" clId="Web-{53CC1CA7-5A81-7DAE-3D77-55FB0D577F8E}" dt="2024-06-07T20:29:36.396" v="166"/>
        <pc:sldMkLst>
          <pc:docMk/>
          <pc:sldMk cId="3614804610" sldId="1177"/>
        </pc:sldMkLst>
        <pc:spChg chg="mod">
          <ac:chgData name="Jessica Veillet" userId="S::jevei29@ulaval.ca::62a1f655-c6fe-40b1-8586-201035457ae4" providerId="AD" clId="Web-{53CC1CA7-5A81-7DAE-3D77-55FB0D577F8E}" dt="2024-06-07T20:27:09.457" v="164" actId="20577"/>
          <ac:spMkLst>
            <pc:docMk/>
            <pc:sldMk cId="3614804610" sldId="1177"/>
            <ac:spMk id="3" creationId="{00000000-0000-0000-0000-000000000000}"/>
          </ac:spMkLst>
        </pc:spChg>
        <pc:spChg chg="del">
          <ac:chgData name="Jessica Veillet" userId="S::jevei29@ulaval.ca::62a1f655-c6fe-40b1-8586-201035457ae4" providerId="AD" clId="Web-{53CC1CA7-5A81-7DAE-3D77-55FB0D577F8E}" dt="2024-06-07T20:29:36.396" v="166"/>
          <ac:spMkLst>
            <pc:docMk/>
            <pc:sldMk cId="3614804610" sldId="1177"/>
            <ac:spMk id="6" creationId="{53E87B4B-35FF-9809-5EA9-92E9D47FC819}"/>
          </ac:spMkLst>
        </pc:spChg>
      </pc:sldChg>
    </pc:docChg>
  </pc:docChgLst>
  <pc:docChgLst>
    <pc:chgData name="Nathalie Gordon" userId="86e9f616-76bd-4b94-b6da-59b7d7326c0e" providerId="ADAL" clId="{07963938-F8A8-404F-8D97-C55AB6116F55}"/>
    <pc:docChg chg="modSld">
      <pc:chgData name="Nathalie Gordon" userId="86e9f616-76bd-4b94-b6da-59b7d7326c0e" providerId="ADAL" clId="{07963938-F8A8-404F-8D97-C55AB6116F55}" dt="2024-05-30T12:56:27.771" v="1" actId="1076"/>
      <pc:docMkLst>
        <pc:docMk/>
      </pc:docMkLst>
      <pc:sldChg chg="modSp mod">
        <pc:chgData name="Nathalie Gordon" userId="86e9f616-76bd-4b94-b6da-59b7d7326c0e" providerId="ADAL" clId="{07963938-F8A8-404F-8D97-C55AB6116F55}" dt="2024-05-30T12:56:27.771" v="1" actId="1076"/>
        <pc:sldMkLst>
          <pc:docMk/>
          <pc:sldMk cId="0" sldId="257"/>
        </pc:sldMkLst>
        <pc:spChg chg="mod">
          <ac:chgData name="Nathalie Gordon" userId="86e9f616-76bd-4b94-b6da-59b7d7326c0e" providerId="ADAL" clId="{07963938-F8A8-404F-8D97-C55AB6116F55}" dt="2024-05-30T12:56:24.910" v="0" actId="1076"/>
          <ac:spMkLst>
            <pc:docMk/>
            <pc:sldMk cId="0" sldId="257"/>
            <ac:spMk id="2" creationId="{00000000-0000-0000-0000-000000000000}"/>
          </ac:spMkLst>
        </pc:spChg>
        <pc:spChg chg="mod">
          <ac:chgData name="Nathalie Gordon" userId="86e9f616-76bd-4b94-b6da-59b7d7326c0e" providerId="ADAL" clId="{07963938-F8A8-404F-8D97-C55AB6116F55}" dt="2024-05-30T12:56:27.771" v="1" actId="1076"/>
          <ac:spMkLst>
            <pc:docMk/>
            <pc:sldMk cId="0" sldId="257"/>
            <ac:spMk id="3" creationId="{00000000-0000-0000-0000-000000000000}"/>
          </ac:spMkLst>
        </pc:spChg>
      </pc:sldChg>
    </pc:docChg>
  </pc:docChgLst>
  <pc:docChgLst>
    <pc:chgData name="Nathalie Gordon" userId="S::nagor3@ulaval.ca::86e9f616-76bd-4b94-b6da-59b7d7326c0e" providerId="AD" clId="Web-{272B59C5-21EA-640A-1255-12931AD9C13C}"/>
    <pc:docChg chg="modSld">
      <pc:chgData name="Nathalie Gordon" userId="S::nagor3@ulaval.ca::86e9f616-76bd-4b94-b6da-59b7d7326c0e" providerId="AD" clId="Web-{272B59C5-21EA-640A-1255-12931AD9C13C}" dt="2024-05-30T12:55:57.843" v="15" actId="1076"/>
      <pc:docMkLst>
        <pc:docMk/>
      </pc:docMkLst>
      <pc:sldChg chg="modSp">
        <pc:chgData name="Nathalie Gordon" userId="S::nagor3@ulaval.ca::86e9f616-76bd-4b94-b6da-59b7d7326c0e" providerId="AD" clId="Web-{272B59C5-21EA-640A-1255-12931AD9C13C}" dt="2024-05-30T12:55:57.843" v="15" actId="1076"/>
        <pc:sldMkLst>
          <pc:docMk/>
          <pc:sldMk cId="0" sldId="257"/>
        </pc:sldMkLst>
        <pc:spChg chg="mod">
          <ac:chgData name="Nathalie Gordon" userId="S::nagor3@ulaval.ca::86e9f616-76bd-4b94-b6da-59b7d7326c0e" providerId="AD" clId="Web-{272B59C5-21EA-640A-1255-12931AD9C13C}" dt="2024-05-30T12:55:47.983" v="14" actId="20577"/>
          <ac:spMkLst>
            <pc:docMk/>
            <pc:sldMk cId="0" sldId="257"/>
            <ac:spMk id="2" creationId="{00000000-0000-0000-0000-000000000000}"/>
          </ac:spMkLst>
        </pc:spChg>
        <pc:spChg chg="mod">
          <ac:chgData name="Nathalie Gordon" userId="S::nagor3@ulaval.ca::86e9f616-76bd-4b94-b6da-59b7d7326c0e" providerId="AD" clId="Web-{272B59C5-21EA-640A-1255-12931AD9C13C}" dt="2024-05-30T12:55:57.843" v="15" actId="1076"/>
          <ac:spMkLst>
            <pc:docMk/>
            <pc:sldMk cId="0" sldId="257"/>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aude\Documents\1%20-%20UQTR\2%20-%20PROJETS%20DE%20RECHERCHE\Projet%2019%20-%20Portrait%20Muse&#769;es%20AU\8%20-%20Rapport%20final\Donne&#769;es%20Ke&#769;roul\Keroul_Muse&#769;es_2012_2024.xlsx" TargetMode="External"/><Relationship Id="rId2" Type="http://schemas.microsoft.com/office/2011/relationships/chartColorStyle" Target="colors1.xml"/><Relationship Id="rId1" Type="http://schemas.microsoft.com/office/2011/relationships/chartStyle" Target="style1.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Users\aude\Documents\1%20-%20UQTR\2%20-%20PROJETS%20DE%20RECHERCHE\Projet%2019%20-%20Portrait%20Muse&#769;es%20AU\8%20-%20Rapport%20final\Donne&#769;es%20Ke&#769;roul\Keroul_Muse&#769;es_2012_202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Tab_région!$C$1</c:f>
          <c:strCache>
            <c:ptCount val="1"/>
            <c:pt idx="0">
              <c:v>Répartition des 192 musées formés par Kéroul selon les régions du Québec</c:v>
            </c:pt>
          </c:strCache>
        </c:strRef>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Tab_région!$D$3:$D$21</c:f>
              <c:strCache>
                <c:ptCount val="19"/>
                <c:pt idx="0">
                  <c:v>Abitibi-Témiscamingue</c:v>
                </c:pt>
                <c:pt idx="1">
                  <c:v>Bas-Saint-Laurent</c:v>
                </c:pt>
                <c:pt idx="2">
                  <c:v>Cantons-de-l'Est</c:v>
                </c:pt>
                <c:pt idx="3">
                  <c:v>Centre-du-Québec</c:v>
                </c:pt>
                <c:pt idx="4">
                  <c:v>Charlevoix</c:v>
                </c:pt>
                <c:pt idx="5">
                  <c:v>Chaudière-Appalaches</c:v>
                </c:pt>
                <c:pt idx="6">
                  <c:v>Côte-Nord</c:v>
                </c:pt>
                <c:pt idx="7">
                  <c:v>Eeyou Istchee Baie-James</c:v>
                </c:pt>
                <c:pt idx="8">
                  <c:v>Gaspésie</c:v>
                </c:pt>
                <c:pt idx="9">
                  <c:v>Îles-de-la-Madeleine</c:v>
                </c:pt>
                <c:pt idx="10">
                  <c:v>Lanaudière</c:v>
                </c:pt>
                <c:pt idx="11">
                  <c:v>Laurentides</c:v>
                </c:pt>
                <c:pt idx="12">
                  <c:v>Laval</c:v>
                </c:pt>
                <c:pt idx="13">
                  <c:v>Mauricie</c:v>
                </c:pt>
                <c:pt idx="14">
                  <c:v>Montérégie</c:v>
                </c:pt>
                <c:pt idx="15">
                  <c:v>Montréal</c:v>
                </c:pt>
                <c:pt idx="16">
                  <c:v>Outaouais</c:v>
                </c:pt>
                <c:pt idx="17">
                  <c:v>Région de Québec</c:v>
                </c:pt>
                <c:pt idx="18">
                  <c:v>Saguenay-Lac-Saint-Jean</c:v>
                </c:pt>
              </c:strCache>
            </c:strRef>
          </c:cat>
          <c:val>
            <c:numRef>
              <c:f>Tab_région!$F$3:$F$21</c:f>
              <c:numCache>
                <c:formatCode>0</c:formatCode>
                <c:ptCount val="19"/>
                <c:pt idx="0">
                  <c:v>6.25</c:v>
                </c:pt>
                <c:pt idx="1">
                  <c:v>2.604166666666667</c:v>
                </c:pt>
                <c:pt idx="2">
                  <c:v>7.291666666666667</c:v>
                </c:pt>
                <c:pt idx="3">
                  <c:v>2.083333333333333</c:v>
                </c:pt>
                <c:pt idx="4">
                  <c:v>1.5625</c:v>
                </c:pt>
                <c:pt idx="5">
                  <c:v>5.2083333333333339</c:v>
                </c:pt>
                <c:pt idx="6">
                  <c:v>2.083333333333333</c:v>
                </c:pt>
                <c:pt idx="7">
                  <c:v>0.52083333333333326</c:v>
                </c:pt>
                <c:pt idx="8">
                  <c:v>8.8541666666666679</c:v>
                </c:pt>
                <c:pt idx="9">
                  <c:v>4.6875</c:v>
                </c:pt>
                <c:pt idx="10">
                  <c:v>1.0416666666666665</c:v>
                </c:pt>
                <c:pt idx="11">
                  <c:v>3.6458333333333335</c:v>
                </c:pt>
                <c:pt idx="12">
                  <c:v>1.5625</c:v>
                </c:pt>
                <c:pt idx="13">
                  <c:v>5.7291666666666661</c:v>
                </c:pt>
                <c:pt idx="14">
                  <c:v>3.6458333333333335</c:v>
                </c:pt>
                <c:pt idx="15">
                  <c:v>16.145833333333336</c:v>
                </c:pt>
                <c:pt idx="16">
                  <c:v>5.7291666666666661</c:v>
                </c:pt>
                <c:pt idx="17">
                  <c:v>15.104166666666666</c:v>
                </c:pt>
                <c:pt idx="18">
                  <c:v>6.25</c:v>
                </c:pt>
              </c:numCache>
            </c:numRef>
          </c:val>
          <c:extLst>
            <c:ext xmlns:c16="http://schemas.microsoft.com/office/drawing/2014/chart" uri="{C3380CC4-5D6E-409C-BE32-E72D297353CC}">
              <c16:uniqueId val="{00000000-5681-1240-9EEB-790C3B07EFEA}"/>
            </c:ext>
          </c:extLst>
        </c:ser>
        <c:dLbls>
          <c:showLegendKey val="0"/>
          <c:showVal val="0"/>
          <c:showCatName val="0"/>
          <c:showSerName val="0"/>
          <c:showPercent val="0"/>
          <c:showBubbleSize val="0"/>
        </c:dLbls>
        <c:gapWidth val="182"/>
        <c:axId val="134264575"/>
        <c:axId val="124229199"/>
      </c:barChart>
      <c:catAx>
        <c:axId val="1342645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4229199"/>
        <c:crosses val="autoZero"/>
        <c:auto val="1"/>
        <c:lblAlgn val="ctr"/>
        <c:lblOffset val="100"/>
        <c:noMultiLvlLbl val="0"/>
      </c:catAx>
      <c:valAx>
        <c:axId val="124229199"/>
        <c:scaling>
          <c:orientation val="minMax"/>
        </c:scaling>
        <c:delete val="0"/>
        <c:axPos val="b"/>
        <c:majorGridlines>
          <c:spPr>
            <a:ln w="9525" cap="flat" cmpd="sng" algn="ctr">
              <a:solidFill>
                <a:schemeClr val="tx1">
                  <a:lumMod val="15000"/>
                  <a:lumOff val="85000"/>
                </a:schemeClr>
              </a:solidFill>
              <a:round/>
            </a:ln>
            <a:effectLst/>
          </c:spPr>
        </c:majorGridlines>
        <c:title>
          <c:tx>
            <c:strRef>
              <c:f>Tab_région!$F$2</c:f>
              <c:strCache>
                <c:ptCount val="1"/>
                <c:pt idx="0">
                  <c:v>Pourcentage de musées formés</c:v>
                </c:pt>
              </c:strCache>
            </c:strRef>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42645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'TAB_Type Musée'!$L$5:$L$10</cx:f>
        <cx:lvl ptCount="6">
          <cx:pt idx="0">Musée de sciences et technologies</cx:pt>
          <cx:pt idx="1">Musée d’art et métiers d’art</cx:pt>
          <cx:pt idx="2">Musée d’archéologie, 
d’histoire ou de société</cx:pt>
          <cx:pt idx="3">Lieu d'interprétation</cx:pt>
          <cx:pt idx="4">Centre d'exposition</cx:pt>
          <cx:pt idx="5">Autre</cx:pt>
        </cx:lvl>
      </cx:strDim>
      <cx:numDim type="val">
        <cx:f>'TAB_Type Musée'!$N$5:$N$10</cx:f>
        <cx:lvl ptCount="6" formatCode="0">
          <cx:pt idx="0">10.416666666666668</cx:pt>
          <cx:pt idx="1">11.458333333333332</cx:pt>
          <cx:pt idx="2">46.875</cx:pt>
          <cx:pt idx="3">15.104166666666666</cx:pt>
          <cx:pt idx="4">4.6875</cx:pt>
          <cx:pt idx="5">11.458333333333332</cx:pt>
        </cx:lvl>
      </cx:numDim>
    </cx:data>
  </cx:chartData>
  <cx:chart>
    <cx:title pos="t" align="ctr" overlay="0">
      <cx:tx>
        <cx:txData>
          <cx:v>Type de musées ayant reçus la formation Kéroul</cx:v>
        </cx:txData>
      </cx:tx>
      <cx:txPr>
        <a:bodyPr spcFirstLastPara="1" vertOverflow="ellipsis" horzOverflow="overflow" wrap="square" lIns="0" tIns="0" rIns="0" bIns="0" anchor="ctr" anchorCtr="1"/>
        <a:lstStyle/>
        <a:p>
          <a:pPr algn="ctr" rtl="0">
            <a:defRPr/>
          </a:pPr>
          <a:r>
            <a:rPr lang="fr-CA" sz="1400" b="1" i="0" u="none" strike="noStrike" baseline="0">
              <a:solidFill>
                <a:sysClr val="windowText" lastClr="000000">
                  <a:lumMod val="65000"/>
                  <a:lumOff val="35000"/>
                </a:sysClr>
              </a:solidFill>
              <a:latin typeface="Calibri" panose="020F0502020204030204"/>
            </a:rPr>
            <a:t>Type de musées ayant reçus la formation Kéroul</a:t>
          </a:r>
        </a:p>
      </cx:txPr>
    </cx:title>
    <cx:plotArea>
      <cx:plotAreaRegion>
        <cx:series layoutId="funnel" uniqueId="{46E4E611-22BC-C54E-83F5-3B5A453152FE}">
          <cx:tx>
            <cx:txData>
              <cx:f>'TAB_Type Musée'!$N$4</cx:f>
              <cx:v>Nombre de musée (%)</cx:v>
            </cx:txData>
          </cx:tx>
          <cx:dataLabels>
            <cx:visibility seriesName="0" categoryName="0" value="1"/>
          </cx:dataLabels>
          <cx:dataId val="0"/>
        </cx:series>
      </cx:plotAreaRegion>
      <cx:axis id="0">
        <cx:catScaling gapWidth="0.0599999987"/>
        <cx:tickLabels/>
      </cx:axis>
    </cx:plotArea>
  </cx:chart>
  <cx:spPr>
    <a:ln>
      <a:no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2D297D-7876-5A4E-9E7A-5963F0726333}" type="datetimeFigureOut">
              <a:rPr lang="fr-FR" smtClean="0"/>
              <a:t>07/06/2024</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1B2262-2B71-AF43-9DFC-D3BE05AE0BEE}" type="slidenum">
              <a:rPr lang="fr-FR" smtClean="0"/>
              <a:t>‹n°›</a:t>
            </a:fld>
            <a:endParaRPr lang="fr-FR"/>
          </a:p>
        </p:txBody>
      </p:sp>
    </p:spTree>
    <p:extLst>
      <p:ext uri="{BB962C8B-B14F-4D97-AF65-F5344CB8AC3E}">
        <p14:creationId xmlns:p14="http://schemas.microsoft.com/office/powerpoint/2010/main" val="868171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a:effectLst/>
                <a:latin typeface="Garamond" panose="02020404030301010803" pitchFamily="18" charset="0"/>
                <a:ea typeface="Garamond" panose="02020404030301010803" pitchFamily="18" charset="0"/>
                <a:cs typeface="Garamond" panose="02020404030301010803" pitchFamily="18" charset="0"/>
              </a:rPr>
              <a:t>l’aménagement des abords de leur musée est à 72% accessibles, en particulier pour les musées ayant un budget d’opération de 500 000 et plus (88%) et ayant des ressources en matière d’accessibilité universelle (85%). </a:t>
            </a:r>
            <a:endParaRPr lang="fr-FR"/>
          </a:p>
        </p:txBody>
      </p:sp>
      <p:sp>
        <p:nvSpPr>
          <p:cNvPr id="4" name="Espace réservé du numéro de diapositive 3"/>
          <p:cNvSpPr>
            <a:spLocks noGrp="1"/>
          </p:cNvSpPr>
          <p:nvPr>
            <p:ph type="sldNum" sz="quarter" idx="5"/>
          </p:nvPr>
        </p:nvSpPr>
        <p:spPr/>
        <p:txBody>
          <a:bodyPr/>
          <a:lstStyle/>
          <a:p>
            <a:fld id="{8F1B2262-2B71-AF43-9DFC-D3BE05AE0BEE}" type="slidenum">
              <a:rPr lang="fr-FR" smtClean="0"/>
              <a:t>16</a:t>
            </a:fld>
            <a:endParaRPr lang="fr-FR"/>
          </a:p>
        </p:txBody>
      </p:sp>
    </p:spTree>
    <p:extLst>
      <p:ext uri="{BB962C8B-B14F-4D97-AF65-F5344CB8AC3E}">
        <p14:creationId xmlns:p14="http://schemas.microsoft.com/office/powerpoint/2010/main" val="4264749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a:effectLst/>
                <a:latin typeface="Garamond" panose="02020404030301010803" pitchFamily="18" charset="0"/>
                <a:ea typeface="Garamond" panose="02020404030301010803" pitchFamily="18" charset="0"/>
                <a:cs typeface="Garamond" panose="02020404030301010803" pitchFamily="18" charset="0"/>
              </a:rPr>
              <a:t>Au niveau de l’accueil, les aménagements se font dans l’installation d’un éclairage (59%) suffisant (et sans éblouissement), la mise à disposition de chaise roulante (52%) et le montage d’un guichet avec une partie surbaissée (32%). D’autres services sont offerts comme des audioguides pour les personnes malvoyantes (16%), des dispositifs d’amplification du son (13%) et moindrement des boucles auditives (9%). Mais dans 20% des cas, aucune mesure pour rendre l’accueil accessible n’est prise.</a:t>
            </a:r>
          </a:p>
          <a:p>
            <a:endParaRPr lang="fr-FR"/>
          </a:p>
        </p:txBody>
      </p:sp>
      <p:sp>
        <p:nvSpPr>
          <p:cNvPr id="4" name="Espace réservé du numéro de diapositive 3"/>
          <p:cNvSpPr>
            <a:spLocks noGrp="1"/>
          </p:cNvSpPr>
          <p:nvPr>
            <p:ph type="sldNum" sz="quarter" idx="5"/>
          </p:nvPr>
        </p:nvSpPr>
        <p:spPr/>
        <p:txBody>
          <a:bodyPr/>
          <a:lstStyle/>
          <a:p>
            <a:fld id="{8F1B2262-2B71-AF43-9DFC-D3BE05AE0BEE}" type="slidenum">
              <a:rPr lang="fr-FR" smtClean="0"/>
              <a:t>17</a:t>
            </a:fld>
            <a:endParaRPr lang="fr-FR"/>
          </a:p>
        </p:txBody>
      </p:sp>
    </p:spTree>
    <p:extLst>
      <p:ext uri="{BB962C8B-B14F-4D97-AF65-F5344CB8AC3E}">
        <p14:creationId xmlns:p14="http://schemas.microsoft.com/office/powerpoint/2010/main" val="3420874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a:effectLst/>
                <a:latin typeface="Garamond" panose="02020404030301010803" pitchFamily="18" charset="0"/>
                <a:ea typeface="Garamond" panose="02020404030301010803" pitchFamily="18" charset="0"/>
                <a:cs typeface="Garamond" panose="02020404030301010803" pitchFamily="18" charset="0"/>
              </a:rPr>
              <a:t>Au niveau de l’accueil, les aménagements se font dans l’installation d’un éclairage (59%) suffisant (et sans éblouissement), la mise à disposition de chaise roulante (52%) et le montage d’un guichet avec une partie surbaissée (32%). D’autres services sont offerts comme des audioguides pour les personnes malvoyantes (16%), des dispositifs d’amplification du son (13%) et moindrement des boucles auditives (9%). Mais dans 20% des cas, aucune mesure pour rendre l’accueil accessible n’est prise.</a:t>
            </a:r>
          </a:p>
          <a:p>
            <a:endParaRPr lang="fr-FR"/>
          </a:p>
        </p:txBody>
      </p:sp>
      <p:sp>
        <p:nvSpPr>
          <p:cNvPr id="4" name="Espace réservé du numéro de diapositive 3"/>
          <p:cNvSpPr>
            <a:spLocks noGrp="1"/>
          </p:cNvSpPr>
          <p:nvPr>
            <p:ph type="sldNum" sz="quarter" idx="5"/>
          </p:nvPr>
        </p:nvSpPr>
        <p:spPr/>
        <p:txBody>
          <a:bodyPr/>
          <a:lstStyle/>
          <a:p>
            <a:fld id="{8F1B2262-2B71-AF43-9DFC-D3BE05AE0BEE}" type="slidenum">
              <a:rPr lang="fr-FR" smtClean="0"/>
              <a:t>18</a:t>
            </a:fld>
            <a:endParaRPr lang="fr-FR"/>
          </a:p>
        </p:txBody>
      </p:sp>
    </p:spTree>
    <p:extLst>
      <p:ext uri="{BB962C8B-B14F-4D97-AF65-F5344CB8AC3E}">
        <p14:creationId xmlns:p14="http://schemas.microsoft.com/office/powerpoint/2010/main" val="3349502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tiff"/><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tiff"/><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tiff"/><Relationship Id="rId14" Type="http://schemas.openxmlformats.org/officeDocument/2006/relationships/image" Target="../media/image13.tiff"/></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png"/><Relationship Id="rId7" Type="http://schemas.openxmlformats.org/officeDocument/2006/relationships/image" Target="../media/image54.sv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8.jpeg"/><Relationship Id="rId4" Type="http://schemas.openxmlformats.org/officeDocument/2006/relationships/image" Target="../media/image53.svg"/><Relationship Id="rId9" Type="http://schemas.openxmlformats.org/officeDocument/2006/relationships/image" Target="../media/image55.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sv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svg"/><Relationship Id="rId7" Type="http://schemas.openxmlformats.org/officeDocument/2006/relationships/image" Target="../media/image5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8.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0.sv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881938" y="1028700"/>
            <a:ext cx="1354750" cy="1503190"/>
          </a:xfrm>
          <a:custGeom>
            <a:avLst/>
            <a:gdLst/>
            <a:ahLst/>
            <a:cxnLst/>
            <a:rect l="l" t="t" r="r" b="b"/>
            <a:pathLst>
              <a:path w="1354750" h="1503190">
                <a:moveTo>
                  <a:pt x="1354750" y="0"/>
                </a:moveTo>
                <a:lnTo>
                  <a:pt x="0" y="0"/>
                </a:lnTo>
                <a:lnTo>
                  <a:pt x="0" y="1503190"/>
                </a:lnTo>
                <a:lnTo>
                  <a:pt x="1354750" y="1503190"/>
                </a:lnTo>
                <a:lnTo>
                  <a:pt x="135475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3" name="Group 3"/>
          <p:cNvGrpSpPr/>
          <p:nvPr/>
        </p:nvGrpSpPr>
        <p:grpSpPr>
          <a:xfrm>
            <a:off x="11729919" y="1278839"/>
            <a:ext cx="5820434" cy="5650409"/>
            <a:chOff x="0" y="0"/>
            <a:chExt cx="7760578" cy="7533878"/>
          </a:xfrm>
        </p:grpSpPr>
        <p:sp>
          <p:nvSpPr>
            <p:cNvPr id="4" name="Freeform 4"/>
            <p:cNvSpPr/>
            <p:nvPr/>
          </p:nvSpPr>
          <p:spPr>
            <a:xfrm>
              <a:off x="1244808" y="0"/>
              <a:ext cx="5270963" cy="5662609"/>
            </a:xfrm>
            <a:custGeom>
              <a:avLst/>
              <a:gdLst/>
              <a:ahLst/>
              <a:cxnLst/>
              <a:rect l="l" t="t" r="r" b="b"/>
              <a:pathLst>
                <a:path w="5270963" h="5662609">
                  <a:moveTo>
                    <a:pt x="0" y="0"/>
                  </a:moveTo>
                  <a:lnTo>
                    <a:pt x="5270963" y="0"/>
                  </a:lnTo>
                  <a:lnTo>
                    <a:pt x="5270963" y="5662609"/>
                  </a:lnTo>
                  <a:lnTo>
                    <a:pt x="0" y="5662609"/>
                  </a:lnTo>
                  <a:lnTo>
                    <a:pt x="0" y="0"/>
                  </a:lnTo>
                  <a:close/>
                </a:path>
              </a:pathLst>
            </a:custGeom>
            <a:blipFill>
              <a:blip r:embed="rId4">
                <a:alphaModFix amt="79000"/>
                <a:extLst>
                  <a:ext uri="{96DAC541-7B7A-43D3-8B79-37D633B846F1}">
                    <asvg:svgBlip xmlns:asvg="http://schemas.microsoft.com/office/drawing/2016/SVG/main" r:embed="rId5"/>
                  </a:ext>
                </a:extLst>
              </a:blip>
              <a:stretch>
                <a:fillRect b="-27511"/>
              </a:stretch>
            </a:blipFill>
          </p:spPr>
          <p:txBody>
            <a:bodyPr/>
            <a:lstStyle/>
            <a:p>
              <a:endParaRPr lang="fr-FR"/>
            </a:p>
          </p:txBody>
        </p:sp>
        <p:sp>
          <p:nvSpPr>
            <p:cNvPr id="5" name="Freeform 5"/>
            <p:cNvSpPr/>
            <p:nvPr/>
          </p:nvSpPr>
          <p:spPr>
            <a:xfrm>
              <a:off x="0" y="2479801"/>
              <a:ext cx="7760578" cy="5054077"/>
            </a:xfrm>
            <a:custGeom>
              <a:avLst/>
              <a:gdLst/>
              <a:ahLst/>
              <a:cxnLst/>
              <a:rect l="l" t="t" r="r" b="b"/>
              <a:pathLst>
                <a:path w="7760578" h="5054077">
                  <a:moveTo>
                    <a:pt x="0" y="0"/>
                  </a:moveTo>
                  <a:lnTo>
                    <a:pt x="7760578" y="0"/>
                  </a:lnTo>
                  <a:lnTo>
                    <a:pt x="7760578" y="5054077"/>
                  </a:lnTo>
                  <a:lnTo>
                    <a:pt x="0" y="50540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grpSp>
      <p:grpSp>
        <p:nvGrpSpPr>
          <p:cNvPr id="6" name="Group 6"/>
          <p:cNvGrpSpPr/>
          <p:nvPr/>
        </p:nvGrpSpPr>
        <p:grpSpPr>
          <a:xfrm>
            <a:off x="0" y="7507044"/>
            <a:ext cx="18732843" cy="2730813"/>
            <a:chOff x="0" y="0"/>
            <a:chExt cx="4872449" cy="812800"/>
          </a:xfrm>
        </p:grpSpPr>
        <p:sp>
          <p:nvSpPr>
            <p:cNvPr id="7" name="Freeform 7"/>
            <p:cNvSpPr/>
            <p:nvPr/>
          </p:nvSpPr>
          <p:spPr>
            <a:xfrm>
              <a:off x="0" y="0"/>
              <a:ext cx="4872449" cy="812800"/>
            </a:xfrm>
            <a:custGeom>
              <a:avLst/>
              <a:gdLst/>
              <a:ahLst/>
              <a:cxnLst/>
              <a:rect l="l" t="t" r="r" b="b"/>
              <a:pathLst>
                <a:path w="4872449" h="812800">
                  <a:moveTo>
                    <a:pt x="0" y="0"/>
                  </a:moveTo>
                  <a:lnTo>
                    <a:pt x="4872449" y="0"/>
                  </a:lnTo>
                  <a:lnTo>
                    <a:pt x="4872449" y="812800"/>
                  </a:lnTo>
                  <a:lnTo>
                    <a:pt x="0" y="812800"/>
                  </a:lnTo>
                  <a:close/>
                </a:path>
              </a:pathLst>
            </a:custGeom>
            <a:solidFill>
              <a:srgbClr val="4D53A4">
                <a:alpha val="80784"/>
              </a:srgbClr>
            </a:solidFill>
          </p:spPr>
          <p:txBody>
            <a:bodyPr/>
            <a:lstStyle/>
            <a:p>
              <a:endParaRPr lang="fr-FR"/>
            </a:p>
          </p:txBody>
        </p:sp>
        <p:sp>
          <p:nvSpPr>
            <p:cNvPr id="8" name="TextBox 8"/>
            <p:cNvSpPr txBox="1"/>
            <p:nvPr/>
          </p:nvSpPr>
          <p:spPr>
            <a:xfrm>
              <a:off x="0" y="-9525"/>
              <a:ext cx="4872449" cy="822325"/>
            </a:xfrm>
            <a:prstGeom prst="rect">
              <a:avLst/>
            </a:prstGeom>
          </p:spPr>
          <p:txBody>
            <a:bodyPr lIns="50800" tIns="50800" rIns="50800" bIns="50800" rtlCol="0" anchor="ctr"/>
            <a:lstStyle/>
            <a:p>
              <a:pPr algn="ctr">
                <a:lnSpc>
                  <a:spcPts val="2879"/>
                </a:lnSpc>
              </a:pPr>
              <a:endParaRPr/>
            </a:p>
          </p:txBody>
        </p:sp>
      </p:grpSp>
      <p:sp>
        <p:nvSpPr>
          <p:cNvPr id="10" name="TextBox 10"/>
          <p:cNvSpPr txBox="1"/>
          <p:nvPr/>
        </p:nvSpPr>
        <p:spPr>
          <a:xfrm>
            <a:off x="2488745" y="2369965"/>
            <a:ext cx="9051482" cy="3148049"/>
          </a:xfrm>
          <a:prstGeom prst="rect">
            <a:avLst/>
          </a:prstGeom>
        </p:spPr>
        <p:txBody>
          <a:bodyPr lIns="0" tIns="0" rIns="0" bIns="0" rtlCol="0" anchor="t">
            <a:spAutoFit/>
          </a:bodyPr>
          <a:lstStyle/>
          <a:p>
            <a:pPr>
              <a:lnSpc>
                <a:spcPts val="8291"/>
              </a:lnSpc>
            </a:pPr>
            <a:r>
              <a:rPr lang="en-US" sz="5922">
                <a:solidFill>
                  <a:srgbClr val="000000"/>
                </a:solidFill>
                <a:latin typeface="Poppins Bold"/>
              </a:rPr>
              <a:t>Musées et </a:t>
            </a:r>
          </a:p>
          <a:p>
            <a:pPr>
              <a:lnSpc>
                <a:spcPts val="8291"/>
              </a:lnSpc>
            </a:pPr>
            <a:r>
              <a:rPr lang="en-US" sz="5922">
                <a:solidFill>
                  <a:srgbClr val="000000"/>
                </a:solidFill>
                <a:latin typeface="Poppins Bold"/>
              </a:rPr>
              <a:t>Accessibilité </a:t>
            </a:r>
          </a:p>
          <a:p>
            <a:pPr>
              <a:lnSpc>
                <a:spcPts val="8291"/>
              </a:lnSpc>
            </a:pPr>
            <a:r>
              <a:rPr lang="en-US" sz="5922">
                <a:solidFill>
                  <a:srgbClr val="000000"/>
                </a:solidFill>
                <a:latin typeface="Poppins Bold"/>
              </a:rPr>
              <a:t>au Québec</a:t>
            </a:r>
          </a:p>
        </p:txBody>
      </p:sp>
      <p:sp>
        <p:nvSpPr>
          <p:cNvPr id="11" name="TextBox 11"/>
          <p:cNvSpPr txBox="1"/>
          <p:nvPr/>
        </p:nvSpPr>
        <p:spPr>
          <a:xfrm>
            <a:off x="2313190" y="7870244"/>
            <a:ext cx="11536719" cy="805605"/>
          </a:xfrm>
          <a:prstGeom prst="rect">
            <a:avLst/>
          </a:prstGeom>
        </p:spPr>
        <p:txBody>
          <a:bodyPr lIns="0" tIns="0" rIns="0" bIns="0" rtlCol="0" anchor="t">
            <a:spAutoFit/>
          </a:bodyPr>
          <a:lstStyle/>
          <a:p>
            <a:pPr>
              <a:lnSpc>
                <a:spcPct val="150000"/>
              </a:lnSpc>
            </a:pPr>
            <a:r>
              <a:rPr lang="en-US" sz="3807" dirty="0">
                <a:solidFill>
                  <a:srgbClr val="FFFFFF"/>
                </a:solidFill>
                <a:latin typeface="Poppins"/>
              </a:rPr>
              <a:t>Rencontre de </a:t>
            </a:r>
            <a:r>
              <a:rPr lang="en-US" sz="3807" dirty="0" err="1">
                <a:solidFill>
                  <a:srgbClr val="FFFFFF"/>
                </a:solidFill>
                <a:latin typeface="Poppins"/>
              </a:rPr>
              <a:t>maillage</a:t>
            </a:r>
            <a:r>
              <a:rPr lang="en-US" sz="3807" dirty="0">
                <a:solidFill>
                  <a:srgbClr val="FFFFFF"/>
                </a:solidFill>
                <a:latin typeface="Poppins"/>
              </a:rPr>
              <a:t> - 30 </a:t>
            </a:r>
            <a:r>
              <a:rPr lang="en-US" sz="3807" dirty="0" err="1">
                <a:solidFill>
                  <a:srgbClr val="FFFFFF"/>
                </a:solidFill>
                <a:latin typeface="Poppins"/>
              </a:rPr>
              <a:t>mai</a:t>
            </a:r>
            <a:r>
              <a:rPr lang="en-US" sz="3807" dirty="0">
                <a:solidFill>
                  <a:srgbClr val="FFFFFF"/>
                </a:solidFill>
                <a:latin typeface="Poppins"/>
              </a:rPr>
              <a:t> 2024 </a:t>
            </a:r>
          </a:p>
        </p:txBody>
      </p:sp>
      <p:sp>
        <p:nvSpPr>
          <p:cNvPr id="12" name="TextBox 12"/>
          <p:cNvSpPr txBox="1"/>
          <p:nvPr/>
        </p:nvSpPr>
        <p:spPr>
          <a:xfrm>
            <a:off x="2488745" y="6016343"/>
            <a:ext cx="7586462" cy="992373"/>
          </a:xfrm>
          <a:prstGeom prst="rect">
            <a:avLst/>
          </a:prstGeom>
        </p:spPr>
        <p:txBody>
          <a:bodyPr lIns="0" tIns="0" rIns="0" bIns="0" rtlCol="0" anchor="t">
            <a:spAutoFit/>
          </a:bodyPr>
          <a:lstStyle/>
          <a:p>
            <a:pPr>
              <a:lnSpc>
                <a:spcPts val="7777"/>
              </a:lnSpc>
            </a:pPr>
            <a:r>
              <a:rPr lang="en-US" sz="5555">
                <a:solidFill>
                  <a:srgbClr val="000000"/>
                </a:solidFill>
                <a:latin typeface="Poppins Bold"/>
              </a:rPr>
              <a:t>Vers un futur </a:t>
            </a:r>
            <a:r>
              <a:rPr lang="en-US" sz="5555">
                <a:solidFill>
                  <a:srgbClr val="4D53A4"/>
                </a:solidFill>
                <a:latin typeface="Poppins Bold"/>
              </a:rPr>
              <a:t>inclusif</a:t>
            </a:r>
          </a:p>
        </p:txBody>
      </p:sp>
      <p:pic>
        <p:nvPicPr>
          <p:cNvPr id="17" name="Image 16">
            <a:extLst>
              <a:ext uri="{FF2B5EF4-FFF2-40B4-BE49-F238E27FC236}">
                <a16:creationId xmlns:a16="http://schemas.microsoft.com/office/drawing/2014/main" id="{7677AE31-1347-45D1-8FA8-06FB693C92DF}"/>
              </a:ext>
            </a:extLst>
          </p:cNvPr>
          <p:cNvPicPr>
            <a:picLocks noChangeAspect="1"/>
          </p:cNvPicPr>
          <p:nvPr/>
        </p:nvPicPr>
        <p:blipFill>
          <a:blip r:embed="rId8"/>
          <a:stretch>
            <a:fillRect/>
          </a:stretch>
        </p:blipFill>
        <p:spPr>
          <a:xfrm>
            <a:off x="537187" y="9556657"/>
            <a:ext cx="1433830" cy="518160"/>
          </a:xfrm>
          <a:prstGeom prst="rect">
            <a:avLst/>
          </a:prstGeom>
        </p:spPr>
      </p:pic>
      <p:pic>
        <p:nvPicPr>
          <p:cNvPr id="18" name="Image 17">
            <a:extLst>
              <a:ext uri="{FF2B5EF4-FFF2-40B4-BE49-F238E27FC236}">
                <a16:creationId xmlns:a16="http://schemas.microsoft.com/office/drawing/2014/main" id="{7DE3592F-6C07-4D75-812A-BD6BDECB0CF7}"/>
              </a:ext>
            </a:extLst>
          </p:cNvPr>
          <p:cNvPicPr>
            <a:picLocks noChangeAspect="1"/>
          </p:cNvPicPr>
          <p:nvPr/>
        </p:nvPicPr>
        <p:blipFill>
          <a:blip r:embed="rId9"/>
          <a:stretch>
            <a:fillRect/>
          </a:stretch>
        </p:blipFill>
        <p:spPr>
          <a:xfrm>
            <a:off x="2051027" y="9409519"/>
            <a:ext cx="2129790" cy="661670"/>
          </a:xfrm>
          <a:prstGeom prst="rect">
            <a:avLst/>
          </a:prstGeom>
        </p:spPr>
      </p:pic>
      <p:pic>
        <p:nvPicPr>
          <p:cNvPr id="19" name="Image 18">
            <a:extLst>
              <a:ext uri="{FF2B5EF4-FFF2-40B4-BE49-F238E27FC236}">
                <a16:creationId xmlns:a16="http://schemas.microsoft.com/office/drawing/2014/main" id="{CDFB08A4-A81F-4808-AA87-FCA148ECD238}"/>
              </a:ext>
            </a:extLst>
          </p:cNvPr>
          <p:cNvPicPr>
            <a:picLocks noChangeAspect="1"/>
          </p:cNvPicPr>
          <p:nvPr/>
        </p:nvPicPr>
        <p:blipFill>
          <a:blip r:embed="rId10"/>
          <a:stretch>
            <a:fillRect/>
          </a:stretch>
        </p:blipFill>
        <p:spPr>
          <a:xfrm>
            <a:off x="4289402" y="9272359"/>
            <a:ext cx="1644015" cy="935990"/>
          </a:xfrm>
          <a:prstGeom prst="rect">
            <a:avLst/>
          </a:prstGeom>
        </p:spPr>
      </p:pic>
      <p:pic>
        <p:nvPicPr>
          <p:cNvPr id="20" name="Image 19">
            <a:extLst>
              <a:ext uri="{FF2B5EF4-FFF2-40B4-BE49-F238E27FC236}">
                <a16:creationId xmlns:a16="http://schemas.microsoft.com/office/drawing/2014/main" id="{019CF1BB-7C91-9943-A7D2-6AE42AB98521}"/>
              </a:ext>
            </a:extLst>
          </p:cNvPr>
          <p:cNvPicPr>
            <a:picLocks noChangeAspect="1"/>
          </p:cNvPicPr>
          <p:nvPr/>
        </p:nvPicPr>
        <p:blipFill>
          <a:blip r:embed="rId11"/>
          <a:stretch>
            <a:fillRect/>
          </a:stretch>
        </p:blipFill>
        <p:spPr>
          <a:xfrm>
            <a:off x="6165827" y="9305379"/>
            <a:ext cx="1215390" cy="869950"/>
          </a:xfrm>
          <a:prstGeom prst="rect">
            <a:avLst/>
          </a:prstGeom>
        </p:spPr>
      </p:pic>
      <p:pic>
        <p:nvPicPr>
          <p:cNvPr id="21" name="Image 20">
            <a:extLst>
              <a:ext uri="{FF2B5EF4-FFF2-40B4-BE49-F238E27FC236}">
                <a16:creationId xmlns:a16="http://schemas.microsoft.com/office/drawing/2014/main" id="{F14DBB95-336C-AE46-B4B5-25F354C19B55}"/>
              </a:ext>
            </a:extLst>
          </p:cNvPr>
          <p:cNvPicPr>
            <a:picLocks noChangeAspect="1"/>
          </p:cNvPicPr>
          <p:nvPr/>
        </p:nvPicPr>
        <p:blipFill>
          <a:blip r:embed="rId12"/>
          <a:stretch>
            <a:fillRect/>
          </a:stretch>
        </p:blipFill>
        <p:spPr>
          <a:xfrm>
            <a:off x="7402172" y="9306312"/>
            <a:ext cx="1045845" cy="931545"/>
          </a:xfrm>
          <a:prstGeom prst="rect">
            <a:avLst/>
          </a:prstGeom>
        </p:spPr>
      </p:pic>
      <p:pic>
        <p:nvPicPr>
          <p:cNvPr id="22" name="Image 21">
            <a:extLst>
              <a:ext uri="{FF2B5EF4-FFF2-40B4-BE49-F238E27FC236}">
                <a16:creationId xmlns:a16="http://schemas.microsoft.com/office/drawing/2014/main" id="{092997AD-132A-584F-A859-EB64BA06DA1E}"/>
              </a:ext>
            </a:extLst>
          </p:cNvPr>
          <p:cNvPicPr>
            <a:picLocks noChangeAspect="1"/>
          </p:cNvPicPr>
          <p:nvPr/>
        </p:nvPicPr>
        <p:blipFill>
          <a:blip r:embed="rId13"/>
          <a:stretch>
            <a:fillRect/>
          </a:stretch>
        </p:blipFill>
        <p:spPr>
          <a:xfrm>
            <a:off x="8483577" y="9572376"/>
            <a:ext cx="1336040" cy="399415"/>
          </a:xfrm>
          <a:prstGeom prst="rect">
            <a:avLst/>
          </a:prstGeom>
        </p:spPr>
      </p:pic>
      <p:pic>
        <p:nvPicPr>
          <p:cNvPr id="23" name="Image 22">
            <a:extLst>
              <a:ext uri="{FF2B5EF4-FFF2-40B4-BE49-F238E27FC236}">
                <a16:creationId xmlns:a16="http://schemas.microsoft.com/office/drawing/2014/main" id="{B5F0AD06-CBE3-412C-B23C-F5CDA7D47821}"/>
              </a:ext>
            </a:extLst>
          </p:cNvPr>
          <p:cNvPicPr>
            <a:picLocks noChangeAspect="1"/>
          </p:cNvPicPr>
          <p:nvPr/>
        </p:nvPicPr>
        <p:blipFill>
          <a:blip r:embed="rId14"/>
          <a:stretch>
            <a:fillRect/>
          </a:stretch>
        </p:blipFill>
        <p:spPr>
          <a:xfrm>
            <a:off x="10069172" y="9520974"/>
            <a:ext cx="1274445" cy="513080"/>
          </a:xfrm>
          <a:prstGeom prst="rect">
            <a:avLst/>
          </a:prstGeom>
        </p:spPr>
      </p:pic>
      <p:pic>
        <p:nvPicPr>
          <p:cNvPr id="24" name="Image 23">
            <a:extLst>
              <a:ext uri="{FF2B5EF4-FFF2-40B4-BE49-F238E27FC236}">
                <a16:creationId xmlns:a16="http://schemas.microsoft.com/office/drawing/2014/main" id="{046C3756-EDB3-4FE4-9D70-5D246AB6E973}"/>
              </a:ext>
            </a:extLst>
          </p:cNvPr>
          <p:cNvPicPr>
            <a:picLocks noChangeAspect="1"/>
          </p:cNvPicPr>
          <p:nvPr/>
        </p:nvPicPr>
        <p:blipFill>
          <a:blip r:embed="rId15"/>
          <a:stretch>
            <a:fillRect/>
          </a:stretch>
        </p:blipFill>
        <p:spPr>
          <a:xfrm>
            <a:off x="11645877" y="9272359"/>
            <a:ext cx="1297940" cy="869950"/>
          </a:xfrm>
          <a:prstGeom prst="rect">
            <a:avLst/>
          </a:prstGeom>
        </p:spPr>
      </p:pic>
      <p:pic>
        <p:nvPicPr>
          <p:cNvPr id="25" name="Image 24">
            <a:extLst>
              <a:ext uri="{FF2B5EF4-FFF2-40B4-BE49-F238E27FC236}">
                <a16:creationId xmlns:a16="http://schemas.microsoft.com/office/drawing/2014/main" id="{9C3EF1EC-E5B6-4E64-A807-82D592D3B935}"/>
              </a:ext>
            </a:extLst>
          </p:cNvPr>
          <p:cNvPicPr>
            <a:picLocks noChangeAspect="1"/>
          </p:cNvPicPr>
          <p:nvPr/>
        </p:nvPicPr>
        <p:blipFill>
          <a:blip r:embed="rId16"/>
          <a:stretch>
            <a:fillRect/>
          </a:stretch>
        </p:blipFill>
        <p:spPr>
          <a:xfrm>
            <a:off x="13131777" y="9572376"/>
            <a:ext cx="1793240" cy="364490"/>
          </a:xfrm>
          <a:prstGeom prst="rect">
            <a:avLst/>
          </a:prstGeom>
        </p:spPr>
      </p:pic>
      <p:pic>
        <p:nvPicPr>
          <p:cNvPr id="26" name="Image 25">
            <a:extLst>
              <a:ext uri="{FF2B5EF4-FFF2-40B4-BE49-F238E27FC236}">
                <a16:creationId xmlns:a16="http://schemas.microsoft.com/office/drawing/2014/main" id="{839D43FF-7B99-BCE7-A0CB-040C74D76DC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039317" y="9469719"/>
            <a:ext cx="1333500" cy="508000"/>
          </a:xfrm>
          <a:prstGeom prst="rect">
            <a:avLst/>
          </a:prstGeom>
        </p:spPr>
      </p:pic>
      <p:pic>
        <p:nvPicPr>
          <p:cNvPr id="27" name="Image 26">
            <a:extLst>
              <a:ext uri="{FF2B5EF4-FFF2-40B4-BE49-F238E27FC236}">
                <a16:creationId xmlns:a16="http://schemas.microsoft.com/office/drawing/2014/main" id="{048F767A-E464-4F03-B8B0-89040B6C2DE6}"/>
              </a:ext>
            </a:extLst>
          </p:cNvPr>
          <p:cNvPicPr>
            <a:picLocks noChangeAspect="1"/>
          </p:cNvPicPr>
          <p:nvPr/>
        </p:nvPicPr>
        <p:blipFill>
          <a:blip r:embed="rId18"/>
          <a:stretch>
            <a:fillRect/>
          </a:stretch>
        </p:blipFill>
        <p:spPr>
          <a:xfrm>
            <a:off x="16613482" y="9400469"/>
            <a:ext cx="1588135" cy="70294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0D89FB-D774-360D-422C-0BB9C881E11F}"/>
              </a:ext>
            </a:extLst>
          </p:cNvPr>
          <p:cNvSpPr>
            <a:spLocks noGrp="1"/>
          </p:cNvSpPr>
          <p:nvPr>
            <p:ph type="ctrTitle"/>
          </p:nvPr>
        </p:nvSpPr>
        <p:spPr>
          <a:xfrm>
            <a:off x="266700" y="342900"/>
            <a:ext cx="17754600" cy="1489075"/>
          </a:xfrm>
        </p:spPr>
        <p:txBody>
          <a:bodyPr>
            <a:noAutofit/>
          </a:bodyPr>
          <a:lstStyle/>
          <a:p>
            <a:r>
              <a:rPr lang="fr-FR" sz="3600"/>
              <a:t>Le positionnement des musées du Québec en matière d’accessibilité universelle</a:t>
            </a:r>
          </a:p>
        </p:txBody>
      </p:sp>
      <p:sp>
        <p:nvSpPr>
          <p:cNvPr id="3" name="Sous-titre 2">
            <a:extLst>
              <a:ext uri="{FF2B5EF4-FFF2-40B4-BE49-F238E27FC236}">
                <a16:creationId xmlns:a16="http://schemas.microsoft.com/office/drawing/2014/main" id="{CCA5F9C1-F54B-1579-27AE-301464E9304C}"/>
              </a:ext>
            </a:extLst>
          </p:cNvPr>
          <p:cNvSpPr>
            <a:spLocks noGrp="1"/>
          </p:cNvSpPr>
          <p:nvPr>
            <p:ph type="subTitle" idx="1"/>
          </p:nvPr>
        </p:nvSpPr>
        <p:spPr/>
        <p:txBody>
          <a:bodyPr/>
          <a:lstStyle/>
          <a:p>
            <a:endParaRPr lang="fr-FR"/>
          </a:p>
          <a:p>
            <a:endParaRPr lang="fr-FR"/>
          </a:p>
        </p:txBody>
      </p:sp>
      <p:pic>
        <p:nvPicPr>
          <p:cNvPr id="4" name="image4.png">
            <a:extLst>
              <a:ext uri="{FF2B5EF4-FFF2-40B4-BE49-F238E27FC236}">
                <a16:creationId xmlns:a16="http://schemas.microsoft.com/office/drawing/2014/main" id="{0F7D5CF0-173A-DC46-6A06-390D99CE4C2A}"/>
              </a:ext>
            </a:extLst>
          </p:cNvPr>
          <p:cNvPicPr/>
          <p:nvPr/>
        </p:nvPicPr>
        <p:blipFill>
          <a:blip r:embed="rId2"/>
          <a:srcRect/>
          <a:stretch>
            <a:fillRect/>
          </a:stretch>
        </p:blipFill>
        <p:spPr>
          <a:xfrm>
            <a:off x="2590800" y="1607777"/>
            <a:ext cx="6858000" cy="4450124"/>
          </a:xfrm>
          <a:prstGeom prst="rect">
            <a:avLst/>
          </a:prstGeom>
          <a:ln/>
        </p:spPr>
      </p:pic>
      <p:pic>
        <p:nvPicPr>
          <p:cNvPr id="5" name="image9.png">
            <a:extLst>
              <a:ext uri="{FF2B5EF4-FFF2-40B4-BE49-F238E27FC236}">
                <a16:creationId xmlns:a16="http://schemas.microsoft.com/office/drawing/2014/main" id="{75BA73D6-16F1-6404-2F9E-280567A049B7}"/>
              </a:ext>
            </a:extLst>
          </p:cNvPr>
          <p:cNvPicPr/>
          <p:nvPr/>
        </p:nvPicPr>
        <p:blipFill>
          <a:blip r:embed="rId3"/>
          <a:srcRect/>
          <a:stretch>
            <a:fillRect/>
          </a:stretch>
        </p:blipFill>
        <p:spPr>
          <a:xfrm>
            <a:off x="0" y="6639481"/>
            <a:ext cx="4648200" cy="2462840"/>
          </a:xfrm>
          <a:prstGeom prst="rect">
            <a:avLst/>
          </a:prstGeom>
          <a:ln/>
        </p:spPr>
      </p:pic>
      <p:sp>
        <p:nvSpPr>
          <p:cNvPr id="7" name="ZoneTexte 6">
            <a:extLst>
              <a:ext uri="{FF2B5EF4-FFF2-40B4-BE49-F238E27FC236}">
                <a16:creationId xmlns:a16="http://schemas.microsoft.com/office/drawing/2014/main" id="{A9654192-61C1-FCB4-48FA-BAB15B1637B0}"/>
              </a:ext>
            </a:extLst>
          </p:cNvPr>
          <p:cNvSpPr txBox="1"/>
          <p:nvPr/>
        </p:nvSpPr>
        <p:spPr>
          <a:xfrm>
            <a:off x="3733800" y="7449040"/>
            <a:ext cx="6362700" cy="646331"/>
          </a:xfrm>
          <a:prstGeom prst="rect">
            <a:avLst/>
          </a:prstGeom>
          <a:noFill/>
        </p:spPr>
        <p:txBody>
          <a:bodyPr wrap="square">
            <a:spAutoFit/>
          </a:bodyPr>
          <a:lstStyle/>
          <a:p>
            <a:pPr algn="ctr"/>
            <a:r>
              <a:rPr lang="fr-CA" sz="1800">
                <a:effectLst/>
                <a:latin typeface="Garamond" panose="02020404030301010803" pitchFamily="18" charset="0"/>
                <a:ea typeface="Garamond" panose="02020404030301010803" pitchFamily="18" charset="0"/>
                <a:cs typeface="Garamond" panose="02020404030301010803" pitchFamily="18" charset="0"/>
              </a:rPr>
              <a:t>73% des musées ont répondu ne pas avoir réalisé d’études de ce public </a:t>
            </a:r>
            <a:endParaRPr lang="fr-FR"/>
          </a:p>
        </p:txBody>
      </p:sp>
      <p:sp>
        <p:nvSpPr>
          <p:cNvPr id="10" name="ZoneTexte 9">
            <a:extLst>
              <a:ext uri="{FF2B5EF4-FFF2-40B4-BE49-F238E27FC236}">
                <a16:creationId xmlns:a16="http://schemas.microsoft.com/office/drawing/2014/main" id="{F6AB4E08-CFE9-BC22-D412-61B5B7678C2F}"/>
              </a:ext>
            </a:extLst>
          </p:cNvPr>
          <p:cNvSpPr txBox="1"/>
          <p:nvPr/>
        </p:nvSpPr>
        <p:spPr>
          <a:xfrm>
            <a:off x="10858500" y="2850474"/>
            <a:ext cx="5181600" cy="369332"/>
          </a:xfrm>
          <a:prstGeom prst="rect">
            <a:avLst/>
          </a:prstGeom>
          <a:noFill/>
        </p:spPr>
        <p:txBody>
          <a:bodyPr wrap="square">
            <a:spAutoFit/>
          </a:bodyPr>
          <a:lstStyle/>
          <a:p>
            <a:r>
              <a:rPr lang="fr-CA" sz="1800">
                <a:effectLst/>
                <a:latin typeface="Garamond" panose="02020404030301010803" pitchFamily="18" charset="0"/>
                <a:ea typeface="Garamond" panose="02020404030301010803" pitchFamily="18" charset="0"/>
                <a:cs typeface="Garamond" panose="02020404030301010803" pitchFamily="18" charset="0"/>
              </a:rPr>
              <a:t>42% (= total 4 et 5) pense que leur musée est accessible</a:t>
            </a:r>
            <a:r>
              <a:rPr lang="fr-CA">
                <a:effectLst/>
              </a:rPr>
              <a:t> </a:t>
            </a:r>
            <a:endParaRPr lang="fr-FR"/>
          </a:p>
        </p:txBody>
      </p:sp>
      <p:sp>
        <p:nvSpPr>
          <p:cNvPr id="13" name="ZoneTexte 12">
            <a:extLst>
              <a:ext uri="{FF2B5EF4-FFF2-40B4-BE49-F238E27FC236}">
                <a16:creationId xmlns:a16="http://schemas.microsoft.com/office/drawing/2014/main" id="{6C20EFD4-B56A-A29F-5DA7-951A9B724AB9}"/>
              </a:ext>
            </a:extLst>
          </p:cNvPr>
          <p:cNvSpPr txBox="1"/>
          <p:nvPr/>
        </p:nvSpPr>
        <p:spPr>
          <a:xfrm>
            <a:off x="10858500" y="3647725"/>
            <a:ext cx="6057900" cy="646331"/>
          </a:xfrm>
          <a:prstGeom prst="rect">
            <a:avLst/>
          </a:prstGeom>
          <a:noFill/>
        </p:spPr>
        <p:txBody>
          <a:bodyPr wrap="square">
            <a:spAutoFit/>
          </a:bodyPr>
          <a:lstStyle/>
          <a:p>
            <a:r>
              <a:rPr lang="fr-CA" sz="1800">
                <a:effectLst/>
                <a:latin typeface="Garamond" panose="02020404030301010803" pitchFamily="18" charset="0"/>
                <a:ea typeface="Garamond" panose="02020404030301010803" pitchFamily="18" charset="0"/>
                <a:cs typeface="Garamond" panose="02020404030301010803" pitchFamily="18" charset="0"/>
              </a:rPr>
              <a:t>72% jugent que l’accessibilité universelle occupe une place importante dans leur institution. </a:t>
            </a:r>
            <a:endParaRPr lang="fr-FR"/>
          </a:p>
        </p:txBody>
      </p:sp>
      <p:sp>
        <p:nvSpPr>
          <p:cNvPr id="17" name="ZoneTexte 16">
            <a:extLst>
              <a:ext uri="{FF2B5EF4-FFF2-40B4-BE49-F238E27FC236}">
                <a16:creationId xmlns:a16="http://schemas.microsoft.com/office/drawing/2014/main" id="{D8B608DD-3B09-8FA3-3A67-446304541A87}"/>
              </a:ext>
            </a:extLst>
          </p:cNvPr>
          <p:cNvSpPr txBox="1"/>
          <p:nvPr/>
        </p:nvSpPr>
        <p:spPr>
          <a:xfrm>
            <a:off x="3962400" y="8194312"/>
            <a:ext cx="6438900" cy="646331"/>
          </a:xfrm>
          <a:prstGeom prst="rect">
            <a:avLst/>
          </a:prstGeom>
          <a:noFill/>
        </p:spPr>
        <p:txBody>
          <a:bodyPr wrap="square">
            <a:spAutoFit/>
          </a:bodyPr>
          <a:lstStyle/>
          <a:p>
            <a:r>
              <a:rPr lang="fr-CA" sz="1800">
                <a:effectLst/>
                <a:latin typeface="Garamond" panose="02020404030301010803" pitchFamily="18" charset="0"/>
                <a:ea typeface="Garamond" panose="02020404030301010803" pitchFamily="18" charset="0"/>
                <a:cs typeface="Garamond" panose="02020404030301010803" pitchFamily="18" charset="0"/>
              </a:rPr>
              <a:t>Les musées semblent profiter de projets pour développer l’accessibilité universelle </a:t>
            </a:r>
            <a:endParaRPr lang="fr-FR"/>
          </a:p>
        </p:txBody>
      </p:sp>
      <p:pic>
        <p:nvPicPr>
          <p:cNvPr id="21" name="image25.png">
            <a:extLst>
              <a:ext uri="{FF2B5EF4-FFF2-40B4-BE49-F238E27FC236}">
                <a16:creationId xmlns:a16="http://schemas.microsoft.com/office/drawing/2014/main" id="{6F0BF0D6-9CDD-654D-8B0B-91035BE1CFC6}"/>
              </a:ext>
            </a:extLst>
          </p:cNvPr>
          <p:cNvPicPr/>
          <p:nvPr/>
        </p:nvPicPr>
        <p:blipFill>
          <a:blip r:embed="rId4"/>
          <a:srcRect/>
          <a:stretch>
            <a:fillRect/>
          </a:stretch>
        </p:blipFill>
        <p:spPr>
          <a:xfrm>
            <a:off x="11563350" y="5638800"/>
            <a:ext cx="5486400" cy="3302000"/>
          </a:xfrm>
          <a:prstGeom prst="rect">
            <a:avLst/>
          </a:prstGeom>
          <a:ln/>
        </p:spPr>
      </p:pic>
      <p:sp>
        <p:nvSpPr>
          <p:cNvPr id="23" name="ZoneTexte 22">
            <a:extLst>
              <a:ext uri="{FF2B5EF4-FFF2-40B4-BE49-F238E27FC236}">
                <a16:creationId xmlns:a16="http://schemas.microsoft.com/office/drawing/2014/main" id="{7C491AF4-F96F-95CA-5E8A-CA2624CBF946}"/>
              </a:ext>
            </a:extLst>
          </p:cNvPr>
          <p:cNvSpPr txBox="1"/>
          <p:nvPr/>
        </p:nvSpPr>
        <p:spPr>
          <a:xfrm>
            <a:off x="9505950" y="9153205"/>
            <a:ext cx="9144000" cy="923330"/>
          </a:xfrm>
          <a:prstGeom prst="rect">
            <a:avLst/>
          </a:prstGeom>
          <a:noFill/>
        </p:spPr>
        <p:txBody>
          <a:bodyPr wrap="square">
            <a:spAutoFit/>
          </a:bodyPr>
          <a:lstStyle/>
          <a:p>
            <a:pPr algn="just"/>
            <a:r>
              <a:rPr lang="fr-CA" sz="1800">
                <a:effectLst/>
                <a:latin typeface="Garamond" panose="02020404030301010803" pitchFamily="18" charset="0"/>
                <a:ea typeface="Garamond" panose="02020404030301010803" pitchFamily="18" charset="0"/>
                <a:cs typeface="Garamond" panose="02020404030301010803" pitchFamily="18" charset="0"/>
              </a:rPr>
              <a:t>En somme, le personnel des musées se trouve dans des dispositions élevées pour agir à l’égard des personnes ayant des incapacités d’autant plus que la place accordée par le personnel des musées à l’accessibilité est de 79%. </a:t>
            </a:r>
          </a:p>
        </p:txBody>
      </p:sp>
    </p:spTree>
    <p:extLst>
      <p:ext uri="{BB962C8B-B14F-4D97-AF65-F5344CB8AC3E}">
        <p14:creationId xmlns:p14="http://schemas.microsoft.com/office/powerpoint/2010/main" val="1003190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4133E1-8097-4603-0E8C-53BBE036BF1A}"/>
              </a:ext>
            </a:extLst>
          </p:cNvPr>
          <p:cNvSpPr>
            <a:spLocks noGrp="1"/>
          </p:cNvSpPr>
          <p:nvPr>
            <p:ph type="title"/>
          </p:nvPr>
        </p:nvSpPr>
        <p:spPr/>
        <p:txBody>
          <a:bodyPr/>
          <a:lstStyle/>
          <a:p>
            <a:r>
              <a:rPr lang="fr-FR"/>
              <a:t>Les sources de financement</a:t>
            </a:r>
          </a:p>
        </p:txBody>
      </p:sp>
      <p:sp>
        <p:nvSpPr>
          <p:cNvPr id="3" name="Espace réservé du contenu 2">
            <a:extLst>
              <a:ext uri="{FF2B5EF4-FFF2-40B4-BE49-F238E27FC236}">
                <a16:creationId xmlns:a16="http://schemas.microsoft.com/office/drawing/2014/main" id="{1A9A0A40-AB3C-B9C0-A23A-6BFBB44DF633}"/>
              </a:ext>
            </a:extLst>
          </p:cNvPr>
          <p:cNvSpPr>
            <a:spLocks noGrp="1"/>
          </p:cNvSpPr>
          <p:nvPr>
            <p:ph idx="1"/>
          </p:nvPr>
        </p:nvSpPr>
        <p:spPr>
          <a:xfrm>
            <a:off x="533926" y="1810900"/>
            <a:ext cx="9296400" cy="3657600"/>
          </a:xfrm>
        </p:spPr>
        <p:txBody>
          <a:bodyPr>
            <a:normAutofit fontScale="77500" lnSpcReduction="20000"/>
          </a:bodyPr>
          <a:lstStyle/>
          <a:p>
            <a:r>
              <a:rPr lang="fr-CA" sz="1800">
                <a:effectLst/>
                <a:latin typeface="Garamond" panose="02020404030301010803" pitchFamily="18" charset="0"/>
                <a:ea typeface="Garamond" panose="02020404030301010803" pitchFamily="18" charset="0"/>
                <a:cs typeface="Garamond" panose="02020404030301010803" pitchFamily="18" charset="0"/>
              </a:rPr>
              <a:t>27% des projets réalisés n’ont pas bénéficié de sources de financement. </a:t>
            </a:r>
          </a:p>
          <a:p>
            <a:endParaRPr lang="fr-CA" sz="1800">
              <a:latin typeface="Garamond" panose="02020404030301010803" pitchFamily="18" charset="0"/>
              <a:ea typeface="Garamond" panose="02020404030301010803" pitchFamily="18" charset="0"/>
              <a:cs typeface="Garamond" panose="02020404030301010803" pitchFamily="18" charset="0"/>
            </a:endParaRPr>
          </a:p>
          <a:p>
            <a:r>
              <a:rPr lang="fr-CA" sz="1800">
                <a:effectLst/>
                <a:latin typeface="Garamond" panose="02020404030301010803" pitchFamily="18" charset="0"/>
                <a:ea typeface="Garamond" panose="02020404030301010803" pitchFamily="18" charset="0"/>
                <a:cs typeface="Garamond" panose="02020404030301010803" pitchFamily="18" charset="0"/>
              </a:rPr>
              <a:t>Les programmes les plus mobilisés sont : le programme d’accessibilité des établissements touristiques (PAET) (25%), les programmes offerts selon les municipalités (14%), le financement d’une fondation privée (14%), l’aide financière du gouvernement du Québec « Culture et inclusion » (9%). </a:t>
            </a:r>
          </a:p>
          <a:p>
            <a:endParaRPr lang="fr-CA" sz="1800">
              <a:effectLst/>
              <a:latin typeface="Garamond" panose="02020404030301010803" pitchFamily="18" charset="0"/>
              <a:ea typeface="Garamond" panose="02020404030301010803" pitchFamily="18" charset="0"/>
              <a:cs typeface="Garamond" panose="02020404030301010803" pitchFamily="18" charset="0"/>
            </a:endParaRPr>
          </a:p>
          <a:p>
            <a:r>
              <a:rPr lang="fr-CA" sz="1800">
                <a:effectLst/>
                <a:latin typeface="Garamond" panose="02020404030301010803" pitchFamily="18" charset="0"/>
                <a:ea typeface="Garamond" panose="02020404030301010803" pitchFamily="18" charset="0"/>
                <a:cs typeface="Garamond" panose="02020404030301010803" pitchFamily="18" charset="0"/>
              </a:rPr>
              <a:t>À moindre usage (entre 2% et 7%), les projets sont aussi financés par des donations du public, des fonds pour l’accessibilité provenant du gouvernement fédéral, du développement économique Canada pour les régions du Québec (DEC Canada). </a:t>
            </a:r>
          </a:p>
          <a:p>
            <a:endParaRPr lang="fr-CA" sz="1800">
              <a:latin typeface="Garamond" panose="02020404030301010803" pitchFamily="18" charset="0"/>
              <a:ea typeface="Garamond" panose="02020404030301010803" pitchFamily="18" charset="0"/>
              <a:cs typeface="Garamond" panose="02020404030301010803" pitchFamily="18" charset="0"/>
            </a:endParaRPr>
          </a:p>
          <a:p>
            <a:r>
              <a:rPr lang="fr-CA" sz="1800">
                <a:effectLst/>
                <a:latin typeface="Garamond" panose="02020404030301010803" pitchFamily="18" charset="0"/>
                <a:ea typeface="Garamond" panose="02020404030301010803" pitchFamily="18" charset="0"/>
                <a:cs typeface="Garamond" panose="02020404030301010803" pitchFamily="18" charset="0"/>
              </a:rPr>
              <a:t>De plus 20% du soutien provient de plusieurs sources non mentionnées dans la liste présentée, soit : </a:t>
            </a:r>
            <a:r>
              <a:rPr lang="fr-CA" sz="1800" err="1">
                <a:effectLst/>
                <a:latin typeface="Garamond" panose="02020404030301010803" pitchFamily="18" charset="0"/>
                <a:ea typeface="Garamond" panose="02020404030301010803" pitchFamily="18" charset="0"/>
                <a:cs typeface="Garamond" panose="02020404030301010803" pitchFamily="18" charset="0"/>
              </a:rPr>
              <a:t>Kéroul</a:t>
            </a:r>
            <a:r>
              <a:rPr lang="fr-CA" sz="1800">
                <a:effectLst/>
                <a:latin typeface="Garamond" panose="02020404030301010803" pitchFamily="18" charset="0"/>
                <a:ea typeface="Garamond" panose="02020404030301010803" pitchFamily="18" charset="0"/>
                <a:cs typeface="Garamond" panose="02020404030301010803" pitchFamily="18" charset="0"/>
              </a:rPr>
              <a:t>, le programme Municipalités amies des aînés (MADA), Programme Musées numériques Canada, Gouvernement du Canada-Défense nationale, Loisir et Sport du Bas Saint-Laurent, le MADA, des fonds régionaux et municipaux, le budget de fonctionnement ou encore des partenaires privés (Desjardins). </a:t>
            </a:r>
          </a:p>
          <a:p>
            <a:endParaRPr lang="fr-CA" sz="1800">
              <a:effectLst/>
              <a:latin typeface="Garamond" panose="02020404030301010803" pitchFamily="18" charset="0"/>
              <a:ea typeface="Garamond" panose="02020404030301010803" pitchFamily="18" charset="0"/>
              <a:cs typeface="Garamond" panose="02020404030301010803" pitchFamily="18" charset="0"/>
            </a:endParaRPr>
          </a:p>
          <a:p>
            <a:r>
              <a:rPr lang="fr-CA" sz="1800">
                <a:effectLst/>
                <a:latin typeface="Garamond" panose="02020404030301010803" pitchFamily="18" charset="0"/>
                <a:ea typeface="Garamond" panose="02020404030301010803" pitchFamily="18" charset="0"/>
                <a:cs typeface="Garamond" panose="02020404030301010803" pitchFamily="18" charset="0"/>
              </a:rPr>
              <a:t>Finalement, les soutiens comme Événement Attractions Québec, Programme des petits établissements accessibles, Programme d’appui au développement des attraits touristiques et le Programme de soutien aux stratégies de développement touristique ne sont pas mobilisés par les musées.</a:t>
            </a:r>
          </a:p>
          <a:p>
            <a:endParaRPr lang="fr-FR"/>
          </a:p>
        </p:txBody>
      </p:sp>
      <p:graphicFrame>
        <p:nvGraphicFramePr>
          <p:cNvPr id="4" name="Tableau 3">
            <a:extLst>
              <a:ext uri="{FF2B5EF4-FFF2-40B4-BE49-F238E27FC236}">
                <a16:creationId xmlns:a16="http://schemas.microsoft.com/office/drawing/2014/main" id="{DB159236-D8B2-772C-797A-C24FC5A8E6BB}"/>
              </a:ext>
            </a:extLst>
          </p:cNvPr>
          <p:cNvGraphicFramePr>
            <a:graphicFrameLocks noGrp="1"/>
          </p:cNvGraphicFramePr>
          <p:nvPr>
            <p:extLst>
              <p:ext uri="{D42A27DB-BD31-4B8C-83A1-F6EECF244321}">
                <p14:modId xmlns:p14="http://schemas.microsoft.com/office/powerpoint/2010/main" val="3729052044"/>
              </p:ext>
            </p:extLst>
          </p:nvPr>
        </p:nvGraphicFramePr>
        <p:xfrm>
          <a:off x="10162478" y="1943100"/>
          <a:ext cx="6038123" cy="5181600"/>
        </p:xfrm>
        <a:graphic>
          <a:graphicData uri="http://schemas.openxmlformats.org/drawingml/2006/table">
            <a:tbl>
              <a:tblPr>
                <a:tableStyleId>{5C22544A-7EE6-4342-B048-85BDC9FD1C3A}</a:tableStyleId>
              </a:tblPr>
              <a:tblGrid>
                <a:gridCol w="4921221">
                  <a:extLst>
                    <a:ext uri="{9D8B030D-6E8A-4147-A177-3AD203B41FA5}">
                      <a16:colId xmlns:a16="http://schemas.microsoft.com/office/drawing/2014/main" val="1848941439"/>
                    </a:ext>
                  </a:extLst>
                </a:gridCol>
                <a:gridCol w="1116902">
                  <a:extLst>
                    <a:ext uri="{9D8B030D-6E8A-4147-A177-3AD203B41FA5}">
                      <a16:colId xmlns:a16="http://schemas.microsoft.com/office/drawing/2014/main" val="335939294"/>
                    </a:ext>
                  </a:extLst>
                </a:gridCol>
              </a:tblGrid>
              <a:tr h="258588">
                <a:tc>
                  <a:txBody>
                    <a:bodyPr/>
                    <a:lstStyle/>
                    <a:p>
                      <a:pPr algn="ctr"/>
                      <a:r>
                        <a:rPr lang="fr-CA" sz="1100">
                          <a:effectLst/>
                          <a:highlight>
                            <a:srgbClr val="DDEBF7"/>
                          </a:highlight>
                        </a:rPr>
                        <a:t>Sources de financement mobilisées</a:t>
                      </a:r>
                      <a:endParaRPr lang="fr-CA" sz="1100">
                        <a:effectLst/>
                        <a:highlight>
                          <a:srgbClr val="DDEBF7"/>
                        </a:highligh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b"/>
                </a:tc>
                <a:tc>
                  <a:txBody>
                    <a:bodyPr/>
                    <a:lstStyle/>
                    <a:p>
                      <a:pPr algn="ctr"/>
                      <a:r>
                        <a:rPr lang="fr-CA" sz="1100">
                          <a:effectLst/>
                          <a:highlight>
                            <a:srgbClr val="DDEBF7"/>
                          </a:highlight>
                        </a:rPr>
                        <a:t>%</a:t>
                      </a:r>
                      <a:endParaRPr lang="fr-CA" sz="1100">
                        <a:effectLst/>
                        <a:highlight>
                          <a:srgbClr val="DDEBF7"/>
                        </a:highligh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ctr"/>
                </a:tc>
                <a:extLst>
                  <a:ext uri="{0D108BD9-81ED-4DB2-BD59-A6C34878D82A}">
                    <a16:rowId xmlns:a16="http://schemas.microsoft.com/office/drawing/2014/main" val="3751701663"/>
                  </a:ext>
                </a:extLst>
              </a:tr>
              <a:tr h="434260">
                <a:tc>
                  <a:txBody>
                    <a:bodyPr/>
                    <a:lstStyle/>
                    <a:p>
                      <a:pPr algn="just"/>
                      <a:r>
                        <a:rPr lang="fr-CA" sz="1100">
                          <a:effectLst/>
                          <a:highlight>
                            <a:srgbClr val="D0CECE"/>
                          </a:highlight>
                        </a:rPr>
                        <a:t>Aucune source de financement n’a été sollicitée pour les projets d’accessibilité universelle</a:t>
                      </a:r>
                      <a:endParaRPr lang="fr-CA" sz="1100">
                        <a:effectLst/>
                        <a:highlight>
                          <a:srgbClr val="D0CECE"/>
                        </a:highligh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b"/>
                </a:tc>
                <a:tc>
                  <a:txBody>
                    <a:bodyPr/>
                    <a:lstStyle/>
                    <a:p>
                      <a:pPr algn="ctr"/>
                      <a:r>
                        <a:rPr lang="fr-CA" sz="1100">
                          <a:effectLst/>
                          <a:highlight>
                            <a:srgbClr val="D0CECE"/>
                          </a:highlight>
                        </a:rPr>
                        <a:t>27%</a:t>
                      </a:r>
                      <a:endParaRPr lang="fr-CA" sz="1100">
                        <a:effectLst/>
                        <a:highlight>
                          <a:srgbClr val="D0CECE"/>
                        </a:highligh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ctr"/>
                </a:tc>
                <a:extLst>
                  <a:ext uri="{0D108BD9-81ED-4DB2-BD59-A6C34878D82A}">
                    <a16:rowId xmlns:a16="http://schemas.microsoft.com/office/drawing/2014/main" val="994407348"/>
                  </a:ext>
                </a:extLst>
              </a:tr>
              <a:tr h="258588">
                <a:tc>
                  <a:txBody>
                    <a:bodyPr/>
                    <a:lstStyle/>
                    <a:p>
                      <a:pPr algn="just"/>
                      <a:r>
                        <a:rPr lang="fr-CA" sz="1100">
                          <a:effectLst/>
                        </a:rPr>
                        <a:t>Programme d’accessibilité des établissements touristiques (PAET)</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b"/>
                </a:tc>
                <a:tc>
                  <a:txBody>
                    <a:bodyPr/>
                    <a:lstStyle/>
                    <a:p>
                      <a:pPr algn="ctr"/>
                      <a:r>
                        <a:rPr lang="fr-CA" sz="1100">
                          <a:effectLst/>
                        </a:rPr>
                        <a:t>25%</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ctr"/>
                </a:tc>
                <a:extLst>
                  <a:ext uri="{0D108BD9-81ED-4DB2-BD59-A6C34878D82A}">
                    <a16:rowId xmlns:a16="http://schemas.microsoft.com/office/drawing/2014/main" val="2017744267"/>
                  </a:ext>
                </a:extLst>
              </a:tr>
              <a:tr h="258588">
                <a:tc>
                  <a:txBody>
                    <a:bodyPr/>
                    <a:lstStyle/>
                    <a:p>
                      <a:pPr algn="just"/>
                      <a:r>
                        <a:rPr lang="fr-CA" sz="1100">
                          <a:effectLst/>
                          <a:highlight>
                            <a:srgbClr val="D0CECE"/>
                          </a:highlight>
                        </a:rPr>
                        <a:t>Autres : veuillez préciser</a:t>
                      </a:r>
                      <a:endParaRPr lang="fr-CA" sz="1100">
                        <a:effectLst/>
                        <a:highlight>
                          <a:srgbClr val="D0CECE"/>
                        </a:highligh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b"/>
                </a:tc>
                <a:tc>
                  <a:txBody>
                    <a:bodyPr/>
                    <a:lstStyle/>
                    <a:p>
                      <a:pPr algn="ctr"/>
                      <a:r>
                        <a:rPr lang="fr-CA" sz="1100">
                          <a:effectLst/>
                          <a:highlight>
                            <a:srgbClr val="D0CECE"/>
                          </a:highlight>
                        </a:rPr>
                        <a:t>20%</a:t>
                      </a:r>
                      <a:endParaRPr lang="fr-CA" sz="1100">
                        <a:effectLst/>
                        <a:highlight>
                          <a:srgbClr val="D0CECE"/>
                        </a:highligh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ctr"/>
                </a:tc>
                <a:extLst>
                  <a:ext uri="{0D108BD9-81ED-4DB2-BD59-A6C34878D82A}">
                    <a16:rowId xmlns:a16="http://schemas.microsoft.com/office/drawing/2014/main" val="1056417229"/>
                  </a:ext>
                </a:extLst>
              </a:tr>
              <a:tr h="258588">
                <a:tc>
                  <a:txBody>
                    <a:bodyPr/>
                    <a:lstStyle/>
                    <a:p>
                      <a:pPr algn="just"/>
                      <a:r>
                        <a:rPr lang="fr-CA" sz="1100">
                          <a:effectLst/>
                        </a:rPr>
                        <a:t>Programmes offerts selon les municipalités</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b"/>
                </a:tc>
                <a:tc>
                  <a:txBody>
                    <a:bodyPr/>
                    <a:lstStyle/>
                    <a:p>
                      <a:pPr algn="ctr"/>
                      <a:r>
                        <a:rPr lang="fr-CA" sz="1100">
                          <a:effectLst/>
                        </a:rPr>
                        <a:t>14%</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ctr"/>
                </a:tc>
                <a:extLst>
                  <a:ext uri="{0D108BD9-81ED-4DB2-BD59-A6C34878D82A}">
                    <a16:rowId xmlns:a16="http://schemas.microsoft.com/office/drawing/2014/main" val="1619796653"/>
                  </a:ext>
                </a:extLst>
              </a:tr>
              <a:tr h="258588">
                <a:tc>
                  <a:txBody>
                    <a:bodyPr/>
                    <a:lstStyle/>
                    <a:p>
                      <a:pPr algn="just"/>
                      <a:r>
                        <a:rPr lang="fr-CA" sz="1100">
                          <a:effectLst/>
                        </a:rPr>
                        <a:t>Financement d’une fondation privée</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b"/>
                </a:tc>
                <a:tc>
                  <a:txBody>
                    <a:bodyPr/>
                    <a:lstStyle/>
                    <a:p>
                      <a:pPr algn="ctr"/>
                      <a:r>
                        <a:rPr lang="fr-CA" sz="1100">
                          <a:effectLst/>
                        </a:rPr>
                        <a:t>14%</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ctr"/>
                </a:tc>
                <a:extLst>
                  <a:ext uri="{0D108BD9-81ED-4DB2-BD59-A6C34878D82A}">
                    <a16:rowId xmlns:a16="http://schemas.microsoft.com/office/drawing/2014/main" val="3475205766"/>
                  </a:ext>
                </a:extLst>
              </a:tr>
              <a:tr h="258588">
                <a:tc>
                  <a:txBody>
                    <a:bodyPr/>
                    <a:lstStyle/>
                    <a:p>
                      <a:pPr algn="just"/>
                      <a:r>
                        <a:rPr lang="fr-CA" sz="1100">
                          <a:effectLst/>
                        </a:rPr>
                        <a:t>Culture et inclusion (aide financière du gouvernement du Québec)</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b"/>
                </a:tc>
                <a:tc>
                  <a:txBody>
                    <a:bodyPr/>
                    <a:lstStyle/>
                    <a:p>
                      <a:pPr algn="ctr"/>
                      <a:r>
                        <a:rPr lang="fr-CA" sz="1100">
                          <a:effectLst/>
                        </a:rPr>
                        <a:t>9%</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ctr"/>
                </a:tc>
                <a:extLst>
                  <a:ext uri="{0D108BD9-81ED-4DB2-BD59-A6C34878D82A}">
                    <a16:rowId xmlns:a16="http://schemas.microsoft.com/office/drawing/2014/main" val="2859600422"/>
                  </a:ext>
                </a:extLst>
              </a:tr>
              <a:tr h="258588">
                <a:tc>
                  <a:txBody>
                    <a:bodyPr/>
                    <a:lstStyle/>
                    <a:p>
                      <a:pPr algn="just"/>
                      <a:r>
                        <a:rPr lang="fr-CA" sz="1100">
                          <a:effectLst/>
                        </a:rPr>
                        <a:t>Donation du public</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b"/>
                </a:tc>
                <a:tc>
                  <a:txBody>
                    <a:bodyPr/>
                    <a:lstStyle/>
                    <a:p>
                      <a:pPr algn="ctr"/>
                      <a:r>
                        <a:rPr lang="fr-CA" sz="1100">
                          <a:effectLst/>
                        </a:rPr>
                        <a:t>7%</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ctr"/>
                </a:tc>
                <a:extLst>
                  <a:ext uri="{0D108BD9-81ED-4DB2-BD59-A6C34878D82A}">
                    <a16:rowId xmlns:a16="http://schemas.microsoft.com/office/drawing/2014/main" val="292484605"/>
                  </a:ext>
                </a:extLst>
              </a:tr>
              <a:tr h="258588">
                <a:tc>
                  <a:txBody>
                    <a:bodyPr/>
                    <a:lstStyle/>
                    <a:p>
                      <a:pPr algn="just"/>
                      <a:r>
                        <a:rPr lang="fr-CA" sz="1100">
                          <a:effectLst/>
                        </a:rPr>
                        <a:t>Entente de partenariat régional en tourisme (EPRT)</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b"/>
                </a:tc>
                <a:tc>
                  <a:txBody>
                    <a:bodyPr/>
                    <a:lstStyle/>
                    <a:p>
                      <a:pPr algn="ctr"/>
                      <a:r>
                        <a:rPr lang="fr-CA" sz="1100">
                          <a:effectLst/>
                        </a:rPr>
                        <a:t>7%</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ctr"/>
                </a:tc>
                <a:extLst>
                  <a:ext uri="{0D108BD9-81ED-4DB2-BD59-A6C34878D82A}">
                    <a16:rowId xmlns:a16="http://schemas.microsoft.com/office/drawing/2014/main" val="2809739460"/>
                  </a:ext>
                </a:extLst>
              </a:tr>
              <a:tr h="434260">
                <a:tc>
                  <a:txBody>
                    <a:bodyPr/>
                    <a:lstStyle/>
                    <a:p>
                      <a:pPr algn="just"/>
                      <a:r>
                        <a:rPr lang="fr-CA" sz="1100">
                          <a:effectLst/>
                        </a:rPr>
                        <a:t>Développement économique Canada pour les régions du Québec (DEC Canada)</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b"/>
                </a:tc>
                <a:tc>
                  <a:txBody>
                    <a:bodyPr/>
                    <a:lstStyle/>
                    <a:p>
                      <a:pPr algn="ctr"/>
                      <a:r>
                        <a:rPr lang="fr-CA" sz="1100">
                          <a:effectLst/>
                        </a:rPr>
                        <a:t>5%</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ctr"/>
                </a:tc>
                <a:extLst>
                  <a:ext uri="{0D108BD9-81ED-4DB2-BD59-A6C34878D82A}">
                    <a16:rowId xmlns:a16="http://schemas.microsoft.com/office/drawing/2014/main" val="1094544699"/>
                  </a:ext>
                </a:extLst>
              </a:tr>
              <a:tr h="258588">
                <a:tc>
                  <a:txBody>
                    <a:bodyPr/>
                    <a:lstStyle/>
                    <a:p>
                      <a:pPr algn="just"/>
                      <a:r>
                        <a:rPr lang="fr-CA" sz="1100">
                          <a:effectLst/>
                        </a:rPr>
                        <a:t>Fonds pour l'accessibilité (gouvernement fédéral)</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b"/>
                </a:tc>
                <a:tc>
                  <a:txBody>
                    <a:bodyPr/>
                    <a:lstStyle/>
                    <a:p>
                      <a:pPr algn="ctr"/>
                      <a:r>
                        <a:rPr lang="fr-CA" sz="1100">
                          <a:effectLst/>
                        </a:rPr>
                        <a:t>5%</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ctr"/>
                </a:tc>
                <a:extLst>
                  <a:ext uri="{0D108BD9-81ED-4DB2-BD59-A6C34878D82A}">
                    <a16:rowId xmlns:a16="http://schemas.microsoft.com/office/drawing/2014/main" val="2712400646"/>
                  </a:ext>
                </a:extLst>
              </a:tr>
              <a:tr h="258588">
                <a:tc>
                  <a:txBody>
                    <a:bodyPr/>
                    <a:lstStyle/>
                    <a:p>
                      <a:pPr algn="just"/>
                      <a:r>
                        <a:rPr lang="fr-CA" sz="1100">
                          <a:effectLst/>
                        </a:rPr>
                        <a:t>Programme d’aide de relance de l’industrie touristique (PARIT)</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b"/>
                </a:tc>
                <a:tc>
                  <a:txBody>
                    <a:bodyPr/>
                    <a:lstStyle/>
                    <a:p>
                      <a:pPr algn="ctr"/>
                      <a:r>
                        <a:rPr lang="fr-CA" sz="1100">
                          <a:effectLst/>
                        </a:rPr>
                        <a:t>2%</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ctr"/>
                </a:tc>
                <a:extLst>
                  <a:ext uri="{0D108BD9-81ED-4DB2-BD59-A6C34878D82A}">
                    <a16:rowId xmlns:a16="http://schemas.microsoft.com/office/drawing/2014/main" val="2576964614"/>
                  </a:ext>
                </a:extLst>
              </a:tr>
              <a:tr h="258588">
                <a:tc>
                  <a:txBody>
                    <a:bodyPr/>
                    <a:lstStyle/>
                    <a:p>
                      <a:pPr algn="just"/>
                      <a:r>
                        <a:rPr lang="fr-CA" sz="1100">
                          <a:effectLst/>
                        </a:rPr>
                        <a:t>Campagne de financement</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b"/>
                </a:tc>
                <a:tc>
                  <a:txBody>
                    <a:bodyPr/>
                    <a:lstStyle/>
                    <a:p>
                      <a:pPr algn="ctr"/>
                      <a:r>
                        <a:rPr lang="fr-CA" sz="1100">
                          <a:effectLst/>
                        </a:rPr>
                        <a:t>2%</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ctr"/>
                </a:tc>
                <a:extLst>
                  <a:ext uri="{0D108BD9-81ED-4DB2-BD59-A6C34878D82A}">
                    <a16:rowId xmlns:a16="http://schemas.microsoft.com/office/drawing/2014/main" val="2861024077"/>
                  </a:ext>
                </a:extLst>
              </a:tr>
              <a:tr h="258588">
                <a:tc>
                  <a:txBody>
                    <a:bodyPr/>
                    <a:lstStyle/>
                    <a:p>
                      <a:pPr algn="just"/>
                      <a:r>
                        <a:rPr lang="fr-CA" sz="1100">
                          <a:effectLst/>
                          <a:highlight>
                            <a:srgbClr val="D0CECE"/>
                          </a:highlight>
                        </a:rPr>
                        <a:t>Je ne sais pas</a:t>
                      </a:r>
                      <a:endParaRPr lang="fr-CA" sz="1100">
                        <a:effectLst/>
                        <a:highlight>
                          <a:srgbClr val="D0CECE"/>
                        </a:highligh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b"/>
                </a:tc>
                <a:tc>
                  <a:txBody>
                    <a:bodyPr/>
                    <a:lstStyle/>
                    <a:p>
                      <a:pPr algn="ctr"/>
                      <a:r>
                        <a:rPr lang="fr-CA" sz="1100">
                          <a:effectLst/>
                          <a:highlight>
                            <a:srgbClr val="D0CECE"/>
                          </a:highlight>
                        </a:rPr>
                        <a:t>2%</a:t>
                      </a:r>
                      <a:endParaRPr lang="fr-CA" sz="1100">
                        <a:effectLst/>
                        <a:highlight>
                          <a:srgbClr val="D0CECE"/>
                        </a:highligh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ctr"/>
                </a:tc>
                <a:extLst>
                  <a:ext uri="{0D108BD9-81ED-4DB2-BD59-A6C34878D82A}">
                    <a16:rowId xmlns:a16="http://schemas.microsoft.com/office/drawing/2014/main" val="1549227363"/>
                  </a:ext>
                </a:extLst>
              </a:tr>
              <a:tr h="258588">
                <a:tc>
                  <a:txBody>
                    <a:bodyPr/>
                    <a:lstStyle/>
                    <a:p>
                      <a:pPr algn="just"/>
                      <a:r>
                        <a:rPr lang="fr-CA" sz="1100">
                          <a:effectLst/>
                        </a:rPr>
                        <a:t>Événements Attractions Québec</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b"/>
                </a:tc>
                <a:tc>
                  <a:txBody>
                    <a:bodyPr/>
                    <a:lstStyle/>
                    <a:p>
                      <a:pPr algn="ctr"/>
                      <a:r>
                        <a:rPr lang="fr-CA" sz="1100">
                          <a:effectLst/>
                        </a:rPr>
                        <a:t>0%</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ctr"/>
                </a:tc>
                <a:extLst>
                  <a:ext uri="{0D108BD9-81ED-4DB2-BD59-A6C34878D82A}">
                    <a16:rowId xmlns:a16="http://schemas.microsoft.com/office/drawing/2014/main" val="554202880"/>
                  </a:ext>
                </a:extLst>
              </a:tr>
              <a:tr h="258588">
                <a:tc>
                  <a:txBody>
                    <a:bodyPr/>
                    <a:lstStyle/>
                    <a:p>
                      <a:pPr algn="just"/>
                      <a:r>
                        <a:rPr lang="fr-CA" sz="1100">
                          <a:effectLst/>
                        </a:rPr>
                        <a:t>Programme Petits établissements accessibles PEA de la SHQ</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b"/>
                </a:tc>
                <a:tc>
                  <a:txBody>
                    <a:bodyPr/>
                    <a:lstStyle/>
                    <a:p>
                      <a:pPr algn="ctr"/>
                      <a:r>
                        <a:rPr lang="fr-CA" sz="1100">
                          <a:effectLst/>
                        </a:rPr>
                        <a:t>0%</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ctr"/>
                </a:tc>
                <a:extLst>
                  <a:ext uri="{0D108BD9-81ED-4DB2-BD59-A6C34878D82A}">
                    <a16:rowId xmlns:a16="http://schemas.microsoft.com/office/drawing/2014/main" val="74731868"/>
                  </a:ext>
                </a:extLst>
              </a:tr>
              <a:tr h="258588">
                <a:tc>
                  <a:txBody>
                    <a:bodyPr/>
                    <a:lstStyle/>
                    <a:p>
                      <a:pPr algn="just"/>
                      <a:r>
                        <a:rPr lang="fr-CA" sz="1100">
                          <a:effectLst/>
                        </a:rPr>
                        <a:t>Programme d’appui au développement des attraits touristiques (PADAT)</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b"/>
                </a:tc>
                <a:tc>
                  <a:txBody>
                    <a:bodyPr/>
                    <a:lstStyle/>
                    <a:p>
                      <a:pPr algn="ctr"/>
                      <a:r>
                        <a:rPr lang="fr-CA" sz="1100">
                          <a:effectLst/>
                        </a:rPr>
                        <a:t>0%</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ctr"/>
                </a:tc>
                <a:extLst>
                  <a:ext uri="{0D108BD9-81ED-4DB2-BD59-A6C34878D82A}">
                    <a16:rowId xmlns:a16="http://schemas.microsoft.com/office/drawing/2014/main" val="2491575231"/>
                  </a:ext>
                </a:extLst>
              </a:tr>
              <a:tr h="434260">
                <a:tc>
                  <a:txBody>
                    <a:bodyPr/>
                    <a:lstStyle/>
                    <a:p>
                      <a:pPr algn="just"/>
                      <a:r>
                        <a:rPr lang="fr-CA" sz="1100">
                          <a:effectLst/>
                        </a:rPr>
                        <a:t>Programme de soutien aux stratégies de développement touristique (PSSDT)</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b"/>
                </a:tc>
                <a:tc>
                  <a:txBody>
                    <a:bodyPr/>
                    <a:lstStyle/>
                    <a:p>
                      <a:pPr algn="ctr"/>
                      <a:r>
                        <a:rPr lang="fr-CA" sz="1100">
                          <a:effectLst/>
                        </a:rPr>
                        <a:t>0%</a:t>
                      </a:r>
                      <a:endParaRPr lang="fr-CA" sz="1100">
                        <a:effectLst/>
                        <a:latin typeface="Garamond" panose="02020404030301010803" pitchFamily="18" charset="0"/>
                        <a:ea typeface="Garamond" panose="02020404030301010803" pitchFamily="18" charset="0"/>
                        <a:cs typeface="Garamond" panose="02020404030301010803" pitchFamily="18" charset="0"/>
                      </a:endParaRPr>
                    </a:p>
                  </a:txBody>
                  <a:tcPr marL="12153" marR="12153" marT="12153" marB="60767" anchor="ctr"/>
                </a:tc>
                <a:extLst>
                  <a:ext uri="{0D108BD9-81ED-4DB2-BD59-A6C34878D82A}">
                    <a16:rowId xmlns:a16="http://schemas.microsoft.com/office/drawing/2014/main" val="4094292273"/>
                  </a:ext>
                </a:extLst>
              </a:tr>
            </a:tbl>
          </a:graphicData>
        </a:graphic>
      </p:graphicFrame>
      <p:pic>
        <p:nvPicPr>
          <p:cNvPr id="5" name="image5.png">
            <a:extLst>
              <a:ext uri="{FF2B5EF4-FFF2-40B4-BE49-F238E27FC236}">
                <a16:creationId xmlns:a16="http://schemas.microsoft.com/office/drawing/2014/main" id="{D136E099-FE4E-6BB0-74AA-8898CA83156A}"/>
              </a:ext>
            </a:extLst>
          </p:cNvPr>
          <p:cNvPicPr/>
          <p:nvPr/>
        </p:nvPicPr>
        <p:blipFill>
          <a:blip r:embed="rId2"/>
          <a:srcRect/>
          <a:stretch>
            <a:fillRect/>
          </a:stretch>
        </p:blipFill>
        <p:spPr>
          <a:xfrm>
            <a:off x="486937" y="6579326"/>
            <a:ext cx="6166098" cy="3102026"/>
          </a:xfrm>
          <a:prstGeom prst="rect">
            <a:avLst/>
          </a:prstGeom>
          <a:ln/>
        </p:spPr>
      </p:pic>
      <p:sp>
        <p:nvSpPr>
          <p:cNvPr id="6" name="ZoneTexte 5">
            <a:extLst>
              <a:ext uri="{FF2B5EF4-FFF2-40B4-BE49-F238E27FC236}">
                <a16:creationId xmlns:a16="http://schemas.microsoft.com/office/drawing/2014/main" id="{7819C83A-4680-0FA8-D295-E624DBCDDF3B}"/>
              </a:ext>
            </a:extLst>
          </p:cNvPr>
          <p:cNvSpPr txBox="1"/>
          <p:nvPr/>
        </p:nvSpPr>
        <p:spPr>
          <a:xfrm>
            <a:off x="6934200" y="8130339"/>
            <a:ext cx="8125522" cy="1477328"/>
          </a:xfrm>
          <a:prstGeom prst="rect">
            <a:avLst/>
          </a:prstGeom>
          <a:noFill/>
        </p:spPr>
        <p:txBody>
          <a:bodyPr wrap="square">
            <a:spAutoFit/>
          </a:bodyPr>
          <a:lstStyle/>
          <a:p>
            <a:pPr algn="just"/>
            <a:r>
              <a:rPr lang="fr-CA" sz="1800">
                <a:effectLst/>
                <a:latin typeface="Garamond" panose="02020404030301010803" pitchFamily="18" charset="0"/>
                <a:ea typeface="Garamond" panose="02020404030301010803" pitchFamily="18" charset="0"/>
                <a:cs typeface="Garamond" panose="02020404030301010803" pitchFamily="18" charset="0"/>
              </a:rPr>
              <a:t>16% des musées ont des partenaires pour la déficience motrice, 15% pour la déficience intellectuelle et troubles de la parole, de l’apprentissage, cognitifs et neurocognitifs, 9% pour la déficience visuelle et 8 % pour la déficience auditive. En somme, 28% des musées ont au moins un réseau et en particulier pour les musées ayant un engagement formel (39%).</a:t>
            </a:r>
          </a:p>
        </p:txBody>
      </p:sp>
    </p:spTree>
    <p:extLst>
      <p:ext uri="{BB962C8B-B14F-4D97-AF65-F5344CB8AC3E}">
        <p14:creationId xmlns:p14="http://schemas.microsoft.com/office/powerpoint/2010/main" val="4184911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812B63-9397-60D1-6B2B-242A5F2EEAC5}"/>
              </a:ext>
            </a:extLst>
          </p:cNvPr>
          <p:cNvSpPr>
            <a:spLocks noGrp="1"/>
          </p:cNvSpPr>
          <p:nvPr>
            <p:ph type="title"/>
          </p:nvPr>
        </p:nvSpPr>
        <p:spPr>
          <a:xfrm>
            <a:off x="457200" y="274638"/>
            <a:ext cx="13868400" cy="1143000"/>
          </a:xfrm>
        </p:spPr>
        <p:txBody>
          <a:bodyPr>
            <a:normAutofit/>
          </a:bodyPr>
          <a:lstStyle/>
          <a:p>
            <a:r>
              <a:rPr lang="fr-FR"/>
              <a:t>Des pratiques accessibles dans les musées du Québec 1/3</a:t>
            </a:r>
          </a:p>
        </p:txBody>
      </p:sp>
      <p:pic>
        <p:nvPicPr>
          <p:cNvPr id="3" name="image32.png">
            <a:extLst>
              <a:ext uri="{FF2B5EF4-FFF2-40B4-BE49-F238E27FC236}">
                <a16:creationId xmlns:a16="http://schemas.microsoft.com/office/drawing/2014/main" id="{96B1B564-6DC1-1C7E-6ECE-1BD6A40E00D5}"/>
              </a:ext>
            </a:extLst>
          </p:cNvPr>
          <p:cNvPicPr/>
          <p:nvPr/>
        </p:nvPicPr>
        <p:blipFill>
          <a:blip r:embed="rId2"/>
          <a:srcRect/>
          <a:stretch>
            <a:fillRect/>
          </a:stretch>
        </p:blipFill>
        <p:spPr>
          <a:xfrm>
            <a:off x="447907" y="1714500"/>
            <a:ext cx="6181493" cy="3200400"/>
          </a:xfrm>
          <a:prstGeom prst="rect">
            <a:avLst/>
          </a:prstGeom>
          <a:ln/>
        </p:spPr>
      </p:pic>
      <p:sp>
        <p:nvSpPr>
          <p:cNvPr id="5" name="ZoneTexte 4">
            <a:extLst>
              <a:ext uri="{FF2B5EF4-FFF2-40B4-BE49-F238E27FC236}">
                <a16:creationId xmlns:a16="http://schemas.microsoft.com/office/drawing/2014/main" id="{44C65A28-70B7-40B5-9A78-C7D9A48E0141}"/>
              </a:ext>
            </a:extLst>
          </p:cNvPr>
          <p:cNvSpPr txBox="1"/>
          <p:nvPr/>
        </p:nvSpPr>
        <p:spPr>
          <a:xfrm>
            <a:off x="7772400" y="2299037"/>
            <a:ext cx="9144000" cy="2031325"/>
          </a:xfrm>
          <a:prstGeom prst="rect">
            <a:avLst/>
          </a:prstGeom>
          <a:noFill/>
        </p:spPr>
        <p:txBody>
          <a:bodyPr wrap="square">
            <a:spAutoFit/>
          </a:bodyPr>
          <a:lstStyle/>
          <a:p>
            <a:r>
              <a:rPr lang="fr-CA" sz="1800">
                <a:effectLst/>
                <a:latin typeface="Garamond" panose="02020404030301010803" pitchFamily="18" charset="0"/>
                <a:ea typeface="Garamond" panose="02020404030301010803" pitchFamily="18" charset="0"/>
                <a:cs typeface="Garamond" panose="02020404030301010803" pitchFamily="18" charset="0"/>
              </a:rPr>
              <a:t>56% des musées ont réalisé au moins une activité. Cette proportion est significativement supérieure pour les institutions ayant 6 employés et plus (81%), un budget de 500 000$ et plus (75%) et la certification </a:t>
            </a:r>
            <a:r>
              <a:rPr lang="fr-CA" sz="1800" err="1">
                <a:effectLst/>
                <a:latin typeface="Garamond" panose="02020404030301010803" pitchFamily="18" charset="0"/>
                <a:ea typeface="Garamond" panose="02020404030301010803" pitchFamily="18" charset="0"/>
                <a:cs typeface="Garamond" panose="02020404030301010803" pitchFamily="18" charset="0"/>
              </a:rPr>
              <a:t>Kéroul</a:t>
            </a:r>
            <a:r>
              <a:rPr lang="fr-CA" sz="1800">
                <a:effectLst/>
                <a:latin typeface="Garamond" panose="02020404030301010803" pitchFamily="18" charset="0"/>
                <a:ea typeface="Garamond" panose="02020404030301010803" pitchFamily="18" charset="0"/>
                <a:cs typeface="Garamond" panose="02020404030301010803" pitchFamily="18" charset="0"/>
              </a:rPr>
              <a:t> (70%). </a:t>
            </a:r>
          </a:p>
          <a:p>
            <a:endParaRPr lang="fr-CA">
              <a:latin typeface="Garamond" panose="02020404030301010803" pitchFamily="18" charset="0"/>
              <a:ea typeface="Garamond" panose="02020404030301010803" pitchFamily="18" charset="0"/>
              <a:cs typeface="Garamond" panose="02020404030301010803" pitchFamily="18" charset="0"/>
            </a:endParaRPr>
          </a:p>
          <a:p>
            <a:r>
              <a:rPr lang="fr-CA" sz="1800">
                <a:effectLst/>
                <a:latin typeface="Garamond" panose="02020404030301010803" pitchFamily="18" charset="0"/>
                <a:ea typeface="Garamond" panose="02020404030301010803" pitchFamily="18" charset="0"/>
                <a:cs typeface="Garamond" panose="02020404030301010803" pitchFamily="18" charset="0"/>
              </a:rPr>
              <a:t>Majoritairement, les actions sont dirigées vers les personnes présentant des déficiences intellectuelles (44%) et motrices (35%) et moindrement vers celles présentant des déficiences visuelles (24%) et auditives (14%).</a:t>
            </a:r>
            <a:r>
              <a:rPr lang="fr-CA">
                <a:effectLst/>
              </a:rPr>
              <a:t> </a:t>
            </a:r>
            <a:endParaRPr lang="fr-FR"/>
          </a:p>
        </p:txBody>
      </p:sp>
      <p:pic>
        <p:nvPicPr>
          <p:cNvPr id="6" name="image2.png">
            <a:extLst>
              <a:ext uri="{FF2B5EF4-FFF2-40B4-BE49-F238E27FC236}">
                <a16:creationId xmlns:a16="http://schemas.microsoft.com/office/drawing/2014/main" id="{0E44BE93-9F66-7000-4A6A-FB88EEFF4FCF}"/>
              </a:ext>
            </a:extLst>
          </p:cNvPr>
          <p:cNvPicPr/>
          <p:nvPr/>
        </p:nvPicPr>
        <p:blipFill>
          <a:blip r:embed="rId3"/>
          <a:srcRect/>
          <a:stretch>
            <a:fillRect/>
          </a:stretch>
        </p:blipFill>
        <p:spPr>
          <a:xfrm>
            <a:off x="11049000" y="5046310"/>
            <a:ext cx="5867400" cy="3672894"/>
          </a:xfrm>
          <a:prstGeom prst="rect">
            <a:avLst/>
          </a:prstGeom>
          <a:ln/>
        </p:spPr>
      </p:pic>
      <p:sp>
        <p:nvSpPr>
          <p:cNvPr id="8" name="ZoneTexte 7">
            <a:extLst>
              <a:ext uri="{FF2B5EF4-FFF2-40B4-BE49-F238E27FC236}">
                <a16:creationId xmlns:a16="http://schemas.microsoft.com/office/drawing/2014/main" id="{B6FB20A5-E248-1D3B-3E78-BA37168F1810}"/>
              </a:ext>
            </a:extLst>
          </p:cNvPr>
          <p:cNvSpPr txBox="1"/>
          <p:nvPr/>
        </p:nvSpPr>
        <p:spPr>
          <a:xfrm>
            <a:off x="447907" y="5959427"/>
            <a:ext cx="9144000" cy="923330"/>
          </a:xfrm>
          <a:prstGeom prst="rect">
            <a:avLst/>
          </a:prstGeom>
          <a:noFill/>
        </p:spPr>
        <p:txBody>
          <a:bodyPr wrap="square">
            <a:spAutoFit/>
          </a:bodyPr>
          <a:lstStyle/>
          <a:p>
            <a:pPr algn="just"/>
            <a:r>
              <a:rPr lang="fr-CA" sz="1800">
                <a:effectLst/>
                <a:latin typeface="Garamond" panose="02020404030301010803" pitchFamily="18" charset="0"/>
                <a:ea typeface="Garamond" panose="02020404030301010803" pitchFamily="18" charset="0"/>
                <a:cs typeface="Garamond" panose="02020404030301010803" pitchFamily="18" charset="0"/>
              </a:rPr>
              <a:t>Les activités et les offres accessibles aux personnes ayant des incapacités sont principalement dirigées vers les adultes sans distinction d’âge (64%)) et les enfants d’âge scolaire (36%) puis vers les jeunes adultes (27%) et les personnes aînées (27%). </a:t>
            </a:r>
          </a:p>
        </p:txBody>
      </p:sp>
      <p:sp>
        <p:nvSpPr>
          <p:cNvPr id="10" name="ZoneTexte 9">
            <a:extLst>
              <a:ext uri="{FF2B5EF4-FFF2-40B4-BE49-F238E27FC236}">
                <a16:creationId xmlns:a16="http://schemas.microsoft.com/office/drawing/2014/main" id="{386D00A7-27C1-0972-2877-E1DC5C2B048C}"/>
              </a:ext>
            </a:extLst>
          </p:cNvPr>
          <p:cNvSpPr txBox="1"/>
          <p:nvPr/>
        </p:nvSpPr>
        <p:spPr>
          <a:xfrm>
            <a:off x="447907" y="7080661"/>
            <a:ext cx="9144000" cy="2862322"/>
          </a:xfrm>
          <a:prstGeom prst="rect">
            <a:avLst/>
          </a:prstGeom>
          <a:noFill/>
        </p:spPr>
        <p:txBody>
          <a:bodyPr wrap="square">
            <a:spAutoFit/>
          </a:bodyPr>
          <a:lstStyle/>
          <a:p>
            <a:r>
              <a:rPr lang="fr-CA" sz="1800">
                <a:effectLst/>
                <a:latin typeface="Garamond" panose="02020404030301010803" pitchFamily="18" charset="0"/>
                <a:ea typeface="Garamond" panose="02020404030301010803" pitchFamily="18" charset="0"/>
                <a:cs typeface="Garamond" panose="02020404030301010803" pitchFamily="18" charset="0"/>
              </a:rPr>
              <a:t>Dans le cas des musées interrogés, les visites sont offertes en la présence d’un accompagnateur ou d’une activité organisée préalablement. </a:t>
            </a:r>
          </a:p>
          <a:p>
            <a:endParaRPr lang="fr-CA" sz="1800">
              <a:effectLst/>
              <a:latin typeface="Garamond" panose="02020404030301010803" pitchFamily="18" charset="0"/>
              <a:ea typeface="Garamond" panose="02020404030301010803" pitchFamily="18" charset="0"/>
              <a:cs typeface="Garamond" panose="02020404030301010803" pitchFamily="18" charset="0"/>
            </a:endParaRPr>
          </a:p>
          <a:p>
            <a:r>
              <a:rPr lang="fr-CA" sz="1800">
                <a:effectLst/>
                <a:latin typeface="Garamond" panose="02020404030301010803" pitchFamily="18" charset="0"/>
                <a:ea typeface="Garamond" panose="02020404030301010803" pitchFamily="18" charset="0"/>
                <a:cs typeface="Garamond" panose="02020404030301010803" pitchFamily="18" charset="0"/>
              </a:rPr>
              <a:t>En effet, 70% des visites se font en groupe avec un accompagnateur externe et 68% seul avec un accompagnateur externe (68%). 57% des visites se font dans le cadre d’un groupe scolaire et 57% en groupe avec un accompagnateur interne. Selon les répondants, 34% des offres et des activités sont faisables de manière autonome selon les répondants des musées. </a:t>
            </a:r>
          </a:p>
          <a:p>
            <a:endParaRPr lang="fr-CA">
              <a:latin typeface="Garamond" panose="02020404030301010803" pitchFamily="18" charset="0"/>
              <a:ea typeface="Garamond" panose="02020404030301010803" pitchFamily="18" charset="0"/>
              <a:cs typeface="Garamond" panose="02020404030301010803" pitchFamily="18" charset="0"/>
            </a:endParaRPr>
          </a:p>
          <a:p>
            <a:r>
              <a:rPr lang="fr-CA" sz="1800">
                <a:effectLst/>
                <a:latin typeface="Garamond" panose="02020404030301010803" pitchFamily="18" charset="0"/>
                <a:ea typeface="Garamond" panose="02020404030301010803" pitchFamily="18" charset="0"/>
                <a:cs typeface="Garamond" panose="02020404030301010803" pitchFamily="18" charset="0"/>
              </a:rPr>
              <a:t>D’autres offres sont proposées hors les murs (ex. partenariat avec le CIUSSS) ou de manière virtuelle. </a:t>
            </a:r>
            <a:endParaRPr lang="fr-FR"/>
          </a:p>
        </p:txBody>
      </p:sp>
    </p:spTree>
    <p:extLst>
      <p:ext uri="{BB962C8B-B14F-4D97-AF65-F5344CB8AC3E}">
        <p14:creationId xmlns:p14="http://schemas.microsoft.com/office/powerpoint/2010/main" val="91438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266435-A564-2944-4B0F-D368A2B77057}"/>
              </a:ext>
            </a:extLst>
          </p:cNvPr>
          <p:cNvSpPr>
            <a:spLocks noGrp="1"/>
          </p:cNvSpPr>
          <p:nvPr>
            <p:ph type="title"/>
          </p:nvPr>
        </p:nvSpPr>
        <p:spPr>
          <a:xfrm>
            <a:off x="457200" y="274638"/>
            <a:ext cx="14554200" cy="1143000"/>
          </a:xfrm>
        </p:spPr>
        <p:txBody>
          <a:bodyPr>
            <a:normAutofit/>
          </a:bodyPr>
          <a:lstStyle/>
          <a:p>
            <a:r>
              <a:rPr lang="fr-FR"/>
              <a:t>Des pratiques accessibles dans les musées du Québec 2/3</a:t>
            </a:r>
          </a:p>
        </p:txBody>
      </p:sp>
      <p:sp>
        <p:nvSpPr>
          <p:cNvPr id="4" name="ZoneTexte 3">
            <a:extLst>
              <a:ext uri="{FF2B5EF4-FFF2-40B4-BE49-F238E27FC236}">
                <a16:creationId xmlns:a16="http://schemas.microsoft.com/office/drawing/2014/main" id="{595A4685-82DA-932D-38B6-13319A0FF2F1}"/>
              </a:ext>
            </a:extLst>
          </p:cNvPr>
          <p:cNvSpPr txBox="1"/>
          <p:nvPr/>
        </p:nvSpPr>
        <p:spPr>
          <a:xfrm>
            <a:off x="966437" y="6896100"/>
            <a:ext cx="7162800" cy="2308324"/>
          </a:xfrm>
          <a:prstGeom prst="rect">
            <a:avLst/>
          </a:prstGeom>
          <a:noFill/>
        </p:spPr>
        <p:txBody>
          <a:bodyPr wrap="square">
            <a:spAutoFit/>
          </a:bodyPr>
          <a:lstStyle/>
          <a:p>
            <a:r>
              <a:rPr lang="fr-CA">
                <a:latin typeface="Garamond" panose="02020404030301010803" pitchFamily="18" charset="0"/>
                <a:ea typeface="Garamond" panose="02020404030301010803" pitchFamily="18" charset="0"/>
                <a:cs typeface="Garamond" panose="02020404030301010803" pitchFamily="18" charset="0"/>
              </a:rPr>
              <a:t>Le</a:t>
            </a:r>
            <a:r>
              <a:rPr lang="fr-CA" sz="1800">
                <a:effectLst/>
                <a:latin typeface="Garamond" panose="02020404030301010803" pitchFamily="18" charset="0"/>
                <a:ea typeface="Garamond" panose="02020404030301010803" pitchFamily="18" charset="0"/>
                <a:cs typeface="Garamond" panose="02020404030301010803" pitchFamily="18" charset="0"/>
              </a:rPr>
              <a:t>s fonctions muséales qui ont expérimentées l’accessibilité universelle sont liées aux expositions (58%), à la médiation culturelle (49%) et aux bâtiments (35%). </a:t>
            </a:r>
          </a:p>
          <a:p>
            <a:endParaRPr lang="fr-CA">
              <a:latin typeface="Garamond" panose="02020404030301010803" pitchFamily="18" charset="0"/>
              <a:ea typeface="Garamond" panose="02020404030301010803" pitchFamily="18" charset="0"/>
              <a:cs typeface="Garamond" panose="02020404030301010803" pitchFamily="18" charset="0"/>
            </a:endParaRPr>
          </a:p>
          <a:p>
            <a:r>
              <a:rPr lang="fr-CA" sz="1800">
                <a:effectLst/>
                <a:latin typeface="Garamond" panose="02020404030301010803" pitchFamily="18" charset="0"/>
                <a:ea typeface="Garamond" panose="02020404030301010803" pitchFamily="18" charset="0"/>
                <a:cs typeface="Garamond" panose="02020404030301010803" pitchFamily="18" charset="0"/>
              </a:rPr>
              <a:t>Ces résultats sont plus élevés significativement pour les grandes institutions muséales ayant 6 employés et plus, ayant accès à des ressources en matière d’accessibilité universelle, ayant un budget d’opération de 500 000 et plus, ayant un engagement formel et une certification </a:t>
            </a:r>
            <a:r>
              <a:rPr lang="fr-CA" sz="1800" err="1">
                <a:effectLst/>
                <a:latin typeface="Garamond" panose="02020404030301010803" pitchFamily="18" charset="0"/>
                <a:ea typeface="Garamond" panose="02020404030301010803" pitchFamily="18" charset="0"/>
                <a:cs typeface="Garamond" panose="02020404030301010803" pitchFamily="18" charset="0"/>
              </a:rPr>
              <a:t>Kéroul</a:t>
            </a:r>
            <a:r>
              <a:rPr lang="fr-CA" sz="1800">
                <a:effectLst/>
                <a:latin typeface="Garamond" panose="02020404030301010803" pitchFamily="18" charset="0"/>
                <a:ea typeface="Garamond" panose="02020404030301010803" pitchFamily="18" charset="0"/>
                <a:cs typeface="Garamond" panose="02020404030301010803" pitchFamily="18" charset="0"/>
              </a:rPr>
              <a:t>. </a:t>
            </a:r>
            <a:endParaRPr lang="fr-FR"/>
          </a:p>
        </p:txBody>
      </p:sp>
      <p:pic>
        <p:nvPicPr>
          <p:cNvPr id="5" name="image16.png">
            <a:extLst>
              <a:ext uri="{FF2B5EF4-FFF2-40B4-BE49-F238E27FC236}">
                <a16:creationId xmlns:a16="http://schemas.microsoft.com/office/drawing/2014/main" id="{DD7E9250-E273-E4EB-5111-48596F607F90}"/>
              </a:ext>
            </a:extLst>
          </p:cNvPr>
          <p:cNvPicPr/>
          <p:nvPr/>
        </p:nvPicPr>
        <p:blipFill>
          <a:blip r:embed="rId2"/>
          <a:srcRect/>
          <a:stretch>
            <a:fillRect/>
          </a:stretch>
        </p:blipFill>
        <p:spPr>
          <a:xfrm>
            <a:off x="609600" y="1657482"/>
            <a:ext cx="7162800" cy="4248018"/>
          </a:xfrm>
          <a:prstGeom prst="rect">
            <a:avLst/>
          </a:prstGeom>
          <a:ln/>
        </p:spPr>
      </p:pic>
      <p:sp>
        <p:nvSpPr>
          <p:cNvPr id="10" name="ZoneTexte 9">
            <a:extLst>
              <a:ext uri="{FF2B5EF4-FFF2-40B4-BE49-F238E27FC236}">
                <a16:creationId xmlns:a16="http://schemas.microsoft.com/office/drawing/2014/main" id="{E982CC93-F61A-923D-D32D-BDF8833BDCA1}"/>
              </a:ext>
            </a:extLst>
          </p:cNvPr>
          <p:cNvSpPr txBox="1"/>
          <p:nvPr/>
        </p:nvSpPr>
        <p:spPr>
          <a:xfrm>
            <a:off x="10515600" y="6896100"/>
            <a:ext cx="7441581" cy="1200329"/>
          </a:xfrm>
          <a:prstGeom prst="rect">
            <a:avLst/>
          </a:prstGeom>
          <a:noFill/>
        </p:spPr>
        <p:txBody>
          <a:bodyPr wrap="square">
            <a:spAutoFit/>
          </a:bodyPr>
          <a:lstStyle/>
          <a:p>
            <a:pPr algn="l"/>
            <a:r>
              <a:rPr lang="fr-CA" sz="1800">
                <a:effectLst/>
                <a:latin typeface="Garamond" panose="02020404030301010803" pitchFamily="18" charset="0"/>
                <a:ea typeface="Garamond" panose="02020404030301010803" pitchFamily="18" charset="0"/>
                <a:cs typeface="Garamond" panose="02020404030301010803" pitchFamily="18" charset="0"/>
              </a:rPr>
              <a:t>58% ont réalisé leurs projets en interne, 32% ont créé des partenariats avec des organismes externes. Ainsi, il ressort que les associations du </a:t>
            </a:r>
            <a:r>
              <a:rPr lang="fr-CA" sz="1800" b="1">
                <a:effectLst/>
                <a:latin typeface="Garamond" panose="02020404030301010803" pitchFamily="18" charset="0"/>
                <a:ea typeface="Garamond" panose="02020404030301010803" pitchFamily="18" charset="0"/>
                <a:cs typeface="Garamond" panose="02020404030301010803" pitchFamily="18" charset="0"/>
              </a:rPr>
              <a:t>secteur communautaire </a:t>
            </a:r>
            <a:r>
              <a:rPr lang="fr-CA" sz="1100" b="1">
                <a:effectLst/>
                <a:latin typeface="Garamond" panose="02020404030301010803" pitchFamily="18" charset="0"/>
                <a:ea typeface="Garamond" panose="02020404030301010803" pitchFamily="18" charset="0"/>
                <a:cs typeface="Garamond" panose="02020404030301010803" pitchFamily="18" charset="0"/>
              </a:rPr>
              <a:t> </a:t>
            </a:r>
            <a:r>
              <a:rPr lang="fr-CA" sz="1800" b="1">
                <a:effectLst/>
                <a:latin typeface="Garamond" panose="02020404030301010803" pitchFamily="18" charset="0"/>
                <a:ea typeface="Garamond" panose="02020404030301010803" pitchFamily="18" charset="0"/>
                <a:cs typeface="Garamond" panose="02020404030301010803" pitchFamily="18" charset="0"/>
              </a:rPr>
              <a:t>sur le handicap</a:t>
            </a:r>
            <a:r>
              <a:rPr lang="fr-CA" sz="1800">
                <a:effectLst/>
                <a:latin typeface="Garamond" panose="02020404030301010803" pitchFamily="18" charset="0"/>
                <a:ea typeface="Garamond" panose="02020404030301010803" pitchFamily="18" charset="0"/>
                <a:cs typeface="Garamond" panose="02020404030301010803" pitchFamily="18" charset="0"/>
              </a:rPr>
              <a:t> (84%) et </a:t>
            </a:r>
            <a:r>
              <a:rPr lang="fr-CA" sz="1800" b="1">
                <a:effectLst/>
                <a:latin typeface="Garamond" panose="02020404030301010803" pitchFamily="18" charset="0"/>
                <a:ea typeface="Garamond" panose="02020404030301010803" pitchFamily="18" charset="0"/>
                <a:cs typeface="Garamond" panose="02020404030301010803" pitchFamily="18" charset="0"/>
              </a:rPr>
              <a:t>les écoles</a:t>
            </a:r>
            <a:r>
              <a:rPr lang="fr-CA" sz="1800">
                <a:effectLst/>
                <a:latin typeface="Garamond" panose="02020404030301010803" pitchFamily="18" charset="0"/>
                <a:ea typeface="Garamond" panose="02020404030301010803" pitchFamily="18" charset="0"/>
                <a:cs typeface="Garamond" panose="02020404030301010803" pitchFamily="18" charset="0"/>
              </a:rPr>
              <a:t> (40%) sont largement mobilisés par les acteurs muséaux</a:t>
            </a:r>
            <a:r>
              <a:rPr lang="fr-CA" sz="1800">
                <a:latin typeface="Garamond" panose="02020404030301010803" pitchFamily="18" charset="0"/>
                <a:ea typeface="Garamond" panose="02020404030301010803" pitchFamily="18" charset="0"/>
                <a:cs typeface="Garamond" panose="02020404030301010803" pitchFamily="18" charset="0"/>
              </a:rPr>
              <a:t>.</a:t>
            </a:r>
            <a:endParaRPr lang="fr-CA" sz="1400">
              <a:effectLst/>
              <a:latin typeface="Garamond" panose="02020404030301010803" pitchFamily="18" charset="0"/>
              <a:ea typeface="Garamond" panose="02020404030301010803" pitchFamily="18" charset="0"/>
              <a:cs typeface="Garamond" panose="02020404030301010803" pitchFamily="18" charset="0"/>
            </a:endParaRPr>
          </a:p>
        </p:txBody>
      </p:sp>
      <p:pic>
        <p:nvPicPr>
          <p:cNvPr id="11" name="image1.png">
            <a:extLst>
              <a:ext uri="{FF2B5EF4-FFF2-40B4-BE49-F238E27FC236}">
                <a16:creationId xmlns:a16="http://schemas.microsoft.com/office/drawing/2014/main" id="{903782FD-C771-B8BC-4A6A-C9F6CB86B071}"/>
              </a:ext>
            </a:extLst>
          </p:cNvPr>
          <p:cNvPicPr/>
          <p:nvPr/>
        </p:nvPicPr>
        <p:blipFill>
          <a:blip r:embed="rId3"/>
          <a:srcRect/>
          <a:stretch>
            <a:fillRect/>
          </a:stretch>
        </p:blipFill>
        <p:spPr>
          <a:xfrm>
            <a:off x="9448800" y="1657483"/>
            <a:ext cx="7646019" cy="4248018"/>
          </a:xfrm>
          <a:prstGeom prst="rect">
            <a:avLst/>
          </a:prstGeom>
          <a:ln/>
        </p:spPr>
      </p:pic>
    </p:spTree>
    <p:extLst>
      <p:ext uri="{BB962C8B-B14F-4D97-AF65-F5344CB8AC3E}">
        <p14:creationId xmlns:p14="http://schemas.microsoft.com/office/powerpoint/2010/main" val="3950252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7B1E9B-0974-2346-2A24-A6B5AF3F283C}"/>
              </a:ext>
            </a:extLst>
          </p:cNvPr>
          <p:cNvSpPr>
            <a:spLocks noGrp="1"/>
          </p:cNvSpPr>
          <p:nvPr>
            <p:ph type="title"/>
          </p:nvPr>
        </p:nvSpPr>
        <p:spPr>
          <a:xfrm>
            <a:off x="457200" y="274638"/>
            <a:ext cx="13716000" cy="1143000"/>
          </a:xfrm>
        </p:spPr>
        <p:txBody>
          <a:bodyPr>
            <a:normAutofit/>
          </a:bodyPr>
          <a:lstStyle/>
          <a:p>
            <a:r>
              <a:rPr lang="fr-FR"/>
              <a:t>Des pratiques accessibles dans les musées du Québec 3/3</a:t>
            </a:r>
          </a:p>
        </p:txBody>
      </p:sp>
      <p:pic>
        <p:nvPicPr>
          <p:cNvPr id="3" name="image29.png">
            <a:extLst>
              <a:ext uri="{FF2B5EF4-FFF2-40B4-BE49-F238E27FC236}">
                <a16:creationId xmlns:a16="http://schemas.microsoft.com/office/drawing/2014/main" id="{D5A9F788-B480-D4EA-4D0B-3899276CF4BB}"/>
              </a:ext>
            </a:extLst>
          </p:cNvPr>
          <p:cNvPicPr/>
          <p:nvPr/>
        </p:nvPicPr>
        <p:blipFill>
          <a:blip r:embed="rId2"/>
          <a:srcRect/>
          <a:stretch>
            <a:fillRect/>
          </a:stretch>
        </p:blipFill>
        <p:spPr>
          <a:xfrm>
            <a:off x="609601" y="2851944"/>
            <a:ext cx="8229600" cy="5306547"/>
          </a:xfrm>
          <a:prstGeom prst="rect">
            <a:avLst/>
          </a:prstGeom>
          <a:ln/>
        </p:spPr>
      </p:pic>
      <p:sp>
        <p:nvSpPr>
          <p:cNvPr id="5" name="ZoneTexte 4">
            <a:extLst>
              <a:ext uri="{FF2B5EF4-FFF2-40B4-BE49-F238E27FC236}">
                <a16:creationId xmlns:a16="http://schemas.microsoft.com/office/drawing/2014/main" id="{E469A4CC-7759-3F28-11B7-61557002D77B}"/>
              </a:ext>
            </a:extLst>
          </p:cNvPr>
          <p:cNvSpPr txBox="1"/>
          <p:nvPr/>
        </p:nvSpPr>
        <p:spPr>
          <a:xfrm>
            <a:off x="11239500" y="4762500"/>
            <a:ext cx="5867400" cy="381000"/>
          </a:xfrm>
          <a:prstGeom prst="rect">
            <a:avLst/>
          </a:prstGeom>
          <a:noFill/>
        </p:spPr>
        <p:txBody>
          <a:bodyPr wrap="square">
            <a:spAutoFit/>
          </a:bodyPr>
          <a:lstStyle/>
          <a:p>
            <a:r>
              <a:rPr lang="fr-CA" sz="1800">
                <a:effectLst/>
                <a:latin typeface="Garamond" panose="02020404030301010803" pitchFamily="18" charset="0"/>
                <a:ea typeface="Garamond" panose="02020404030301010803" pitchFamily="18" charset="0"/>
                <a:cs typeface="Garamond" panose="02020404030301010803" pitchFamily="18" charset="0"/>
              </a:rPr>
              <a:t>72% des musées n’ont pas mis en place</a:t>
            </a:r>
            <a:r>
              <a:rPr lang="fr-CA">
                <a:effectLst/>
              </a:rPr>
              <a:t> </a:t>
            </a:r>
            <a:r>
              <a:rPr lang="fr-CA" sz="1800">
                <a:effectLst/>
                <a:latin typeface="Garamond" panose="02020404030301010803" pitchFamily="18" charset="0"/>
                <a:ea typeface="Garamond" panose="02020404030301010803" pitchFamily="18" charset="0"/>
                <a:cs typeface="Garamond" panose="02020404030301010803" pitchFamily="18" charset="0"/>
              </a:rPr>
              <a:t>de politique tarifaire</a:t>
            </a:r>
            <a:endParaRPr lang="fr-FR"/>
          </a:p>
        </p:txBody>
      </p:sp>
      <p:pic>
        <p:nvPicPr>
          <p:cNvPr id="6" name="image20.png">
            <a:extLst>
              <a:ext uri="{FF2B5EF4-FFF2-40B4-BE49-F238E27FC236}">
                <a16:creationId xmlns:a16="http://schemas.microsoft.com/office/drawing/2014/main" id="{9B0E6F93-0971-328E-57D2-91A4BB8B68A2}"/>
              </a:ext>
            </a:extLst>
          </p:cNvPr>
          <p:cNvPicPr/>
          <p:nvPr/>
        </p:nvPicPr>
        <p:blipFill>
          <a:blip r:embed="rId3"/>
          <a:srcRect/>
          <a:stretch>
            <a:fillRect/>
          </a:stretch>
        </p:blipFill>
        <p:spPr>
          <a:xfrm>
            <a:off x="13580327" y="1665025"/>
            <a:ext cx="4724400" cy="2977356"/>
          </a:xfrm>
          <a:prstGeom prst="rect">
            <a:avLst/>
          </a:prstGeom>
          <a:ln/>
        </p:spPr>
      </p:pic>
      <p:pic>
        <p:nvPicPr>
          <p:cNvPr id="7" name="image7.png">
            <a:extLst>
              <a:ext uri="{FF2B5EF4-FFF2-40B4-BE49-F238E27FC236}">
                <a16:creationId xmlns:a16="http://schemas.microsoft.com/office/drawing/2014/main" id="{661C4AB7-DB95-D7AD-1016-78DD0FC5D91F}"/>
              </a:ext>
            </a:extLst>
          </p:cNvPr>
          <p:cNvPicPr/>
          <p:nvPr/>
        </p:nvPicPr>
        <p:blipFill>
          <a:blip r:embed="rId4"/>
          <a:srcRect/>
          <a:stretch>
            <a:fillRect/>
          </a:stretch>
        </p:blipFill>
        <p:spPr>
          <a:xfrm>
            <a:off x="9448801" y="1665025"/>
            <a:ext cx="4724400" cy="2977356"/>
          </a:xfrm>
          <a:prstGeom prst="rect">
            <a:avLst/>
          </a:prstGeom>
          <a:ln/>
        </p:spPr>
      </p:pic>
      <p:sp>
        <p:nvSpPr>
          <p:cNvPr id="9" name="ZoneTexte 8">
            <a:extLst>
              <a:ext uri="{FF2B5EF4-FFF2-40B4-BE49-F238E27FC236}">
                <a16:creationId xmlns:a16="http://schemas.microsoft.com/office/drawing/2014/main" id="{73311FF9-010B-28EC-22F7-3BF7B441AB9E}"/>
              </a:ext>
            </a:extLst>
          </p:cNvPr>
          <p:cNvSpPr txBox="1"/>
          <p:nvPr/>
        </p:nvSpPr>
        <p:spPr>
          <a:xfrm>
            <a:off x="11228349" y="6115674"/>
            <a:ext cx="5715000" cy="1200329"/>
          </a:xfrm>
          <a:prstGeom prst="rect">
            <a:avLst/>
          </a:prstGeom>
          <a:noFill/>
        </p:spPr>
        <p:txBody>
          <a:bodyPr wrap="square">
            <a:spAutoFit/>
          </a:bodyPr>
          <a:lstStyle/>
          <a:p>
            <a:pPr algn="just"/>
            <a:r>
              <a:rPr lang="fr-CA" sz="1800">
                <a:effectLst/>
                <a:latin typeface="Garamond" panose="02020404030301010803" pitchFamily="18" charset="0"/>
                <a:ea typeface="Garamond" panose="02020404030301010803" pitchFamily="18" charset="0"/>
                <a:cs typeface="Garamond" panose="02020404030301010803" pitchFamily="18" charset="0"/>
              </a:rPr>
              <a:t>Toutefois, 67% des musées, ayant un budget d’au moins 500 000% et de plus de 6 employés (81%), ont mis en place la carte d’accompagnement loisir (VATL ou CAL).</a:t>
            </a:r>
          </a:p>
          <a:p>
            <a:pPr algn="just"/>
            <a:r>
              <a:rPr lang="fr-CA" sz="1800">
                <a:effectLst/>
                <a:latin typeface="Garamond" panose="02020404030301010803" pitchFamily="18" charset="0"/>
                <a:ea typeface="Garamond" panose="02020404030301010803" pitchFamily="18" charset="0"/>
                <a:cs typeface="Garamond" panose="02020404030301010803" pitchFamily="18" charset="0"/>
              </a:rPr>
              <a:t> </a:t>
            </a:r>
          </a:p>
        </p:txBody>
      </p:sp>
      <p:sp>
        <p:nvSpPr>
          <p:cNvPr id="11" name="ZoneTexte 10">
            <a:extLst>
              <a:ext uri="{FF2B5EF4-FFF2-40B4-BE49-F238E27FC236}">
                <a16:creationId xmlns:a16="http://schemas.microsoft.com/office/drawing/2014/main" id="{96049829-D603-1068-B9B6-10263882F110}"/>
              </a:ext>
            </a:extLst>
          </p:cNvPr>
          <p:cNvSpPr txBox="1"/>
          <p:nvPr/>
        </p:nvSpPr>
        <p:spPr>
          <a:xfrm>
            <a:off x="11228349" y="5167922"/>
            <a:ext cx="5715000" cy="923330"/>
          </a:xfrm>
          <a:prstGeom prst="rect">
            <a:avLst/>
          </a:prstGeom>
          <a:noFill/>
        </p:spPr>
        <p:txBody>
          <a:bodyPr wrap="square">
            <a:spAutoFit/>
          </a:bodyPr>
          <a:lstStyle/>
          <a:p>
            <a:r>
              <a:rPr lang="fr-CA" sz="1800">
                <a:effectLst/>
                <a:latin typeface="Garamond" panose="02020404030301010803" pitchFamily="18" charset="0"/>
                <a:ea typeface="Garamond" panose="02020404030301010803" pitchFamily="18" charset="0"/>
                <a:cs typeface="Garamond" panose="02020404030301010803" pitchFamily="18" charset="0"/>
              </a:rPr>
              <a:t>Les 22% qui en ont mis une en place sont les musées ayant un engagement formel en matière d’accessibilité universelle (51%). </a:t>
            </a:r>
            <a:endParaRPr lang="fr-FR"/>
          </a:p>
        </p:txBody>
      </p:sp>
      <p:sp>
        <p:nvSpPr>
          <p:cNvPr id="13" name="ZoneTexte 12">
            <a:extLst>
              <a:ext uri="{FF2B5EF4-FFF2-40B4-BE49-F238E27FC236}">
                <a16:creationId xmlns:a16="http://schemas.microsoft.com/office/drawing/2014/main" id="{DEFAB88A-A3BE-95E9-60B8-790FC0D8C1CB}"/>
              </a:ext>
            </a:extLst>
          </p:cNvPr>
          <p:cNvSpPr txBox="1"/>
          <p:nvPr/>
        </p:nvSpPr>
        <p:spPr>
          <a:xfrm>
            <a:off x="9245755" y="7444695"/>
            <a:ext cx="8669143" cy="2862322"/>
          </a:xfrm>
          <a:prstGeom prst="rect">
            <a:avLst/>
          </a:prstGeom>
          <a:noFill/>
        </p:spPr>
        <p:txBody>
          <a:bodyPr wrap="square">
            <a:spAutoFit/>
          </a:bodyPr>
          <a:lstStyle/>
          <a:p>
            <a:pPr lvl="0" algn="just"/>
            <a:r>
              <a:rPr lang="fr-CA" sz="1800" b="1" u="none" strike="noStrike">
                <a:effectLst/>
                <a:latin typeface="Garamond" panose="02020404030301010803" pitchFamily="18" charset="0"/>
                <a:ea typeface="Garamond" panose="02020404030301010803" pitchFamily="18" charset="0"/>
                <a:cs typeface="Garamond" panose="02020404030301010803" pitchFamily="18" charset="0"/>
              </a:rPr>
              <a:t>MESURES MISES EN PLACE</a:t>
            </a:r>
          </a:p>
          <a:p>
            <a:pPr marL="342900" indent="-342900" algn="just">
              <a:buFont typeface="Symbol" pitchFamily="2" charset="2"/>
              <a:buChar char="-"/>
            </a:pPr>
            <a:r>
              <a:rPr lang="fr-CA">
                <a:latin typeface="Garamond" panose="02020404030301010803" pitchFamily="18" charset="0"/>
              </a:rPr>
              <a:t>Les accompagnateurs ont à un accès gratuit;</a:t>
            </a:r>
          </a:p>
          <a:p>
            <a:pPr marL="342900" lvl="0" indent="-342900" algn="just">
              <a:buFont typeface="Symbol" pitchFamily="2" charset="2"/>
              <a:buChar char="-"/>
            </a:pPr>
            <a:r>
              <a:rPr lang="fr-CA" sz="1800" u="none" strike="noStrike">
                <a:effectLst/>
                <a:latin typeface="Garamond" panose="02020404030301010803" pitchFamily="18" charset="0"/>
                <a:ea typeface="Garamond" panose="02020404030301010803" pitchFamily="18" charset="0"/>
                <a:cs typeface="Garamond" panose="02020404030301010803" pitchFamily="18" charset="0"/>
              </a:rPr>
              <a:t>15% de réduction sur les tarifs réguliers pour les personnes et gratuité pour l’accompagnateur;</a:t>
            </a:r>
          </a:p>
          <a:p>
            <a:pPr marL="342900" lvl="0" indent="-342900" algn="just">
              <a:buFont typeface="Symbol" pitchFamily="2" charset="2"/>
              <a:buChar char="-"/>
            </a:pPr>
            <a:r>
              <a:rPr lang="fr-CA" sz="1800" u="none" strike="noStrike">
                <a:effectLst/>
                <a:latin typeface="Garamond" panose="02020404030301010803" pitchFamily="18" charset="0"/>
                <a:ea typeface="Garamond" panose="02020404030301010803" pitchFamily="18" charset="0"/>
                <a:cs typeface="Garamond" panose="02020404030301010803" pitchFamily="18" charset="0"/>
              </a:rPr>
              <a:t>20% sur les réservations d'activités de groupe pour les organismes;</a:t>
            </a:r>
          </a:p>
          <a:p>
            <a:pPr marL="342900" lvl="0" indent="-342900" algn="just">
              <a:buFont typeface="Symbol" pitchFamily="2" charset="2"/>
              <a:buChar char="-"/>
            </a:pPr>
            <a:r>
              <a:rPr lang="fr-CA" sz="1800" u="none" strike="noStrike">
                <a:effectLst/>
                <a:latin typeface="Garamond" panose="02020404030301010803" pitchFamily="18" charset="0"/>
                <a:ea typeface="Garamond" panose="02020404030301010803" pitchFamily="18" charset="0"/>
                <a:cs typeface="Garamond" panose="02020404030301010803" pitchFamily="18" charset="0"/>
              </a:rPr>
              <a:t>Au cas par cas;</a:t>
            </a:r>
          </a:p>
          <a:p>
            <a:pPr marL="342900" lvl="0" indent="-342900" algn="just">
              <a:buFont typeface="Symbol" pitchFamily="2" charset="2"/>
              <a:buChar char="-"/>
            </a:pPr>
            <a:r>
              <a:rPr lang="fr-CA" sz="1800" u="none" strike="noStrike">
                <a:effectLst/>
                <a:latin typeface="Garamond" panose="02020404030301010803" pitchFamily="18" charset="0"/>
                <a:ea typeface="Garamond" panose="02020404030301010803" pitchFamily="18" charset="0"/>
                <a:cs typeface="Garamond" panose="02020404030301010803" pitchFamily="18" charset="0"/>
              </a:rPr>
              <a:t>Gratuit pour le participant et accompagnateur, réservations en présence, par téléphone ou par courriel;</a:t>
            </a:r>
          </a:p>
          <a:p>
            <a:pPr marL="342900" lvl="0" indent="-342900" algn="just">
              <a:buFont typeface="Symbol" pitchFamily="2" charset="2"/>
              <a:buChar char="-"/>
            </a:pPr>
            <a:r>
              <a:rPr lang="fr-CA" sz="1800" u="none" strike="noStrike">
                <a:effectLst/>
                <a:latin typeface="Garamond" panose="02020404030301010803" pitchFamily="18" charset="0"/>
                <a:ea typeface="Garamond" panose="02020404030301010803" pitchFamily="18" charset="0"/>
                <a:cs typeface="Garamond" panose="02020404030301010803" pitchFamily="18" charset="0"/>
              </a:rPr>
              <a:t>Gratuité pour toutes les personnes handicapées de même que leur accompagnateur;</a:t>
            </a:r>
          </a:p>
          <a:p>
            <a:pPr marL="342900" lvl="0" indent="-342900" algn="just">
              <a:buFont typeface="Symbol" pitchFamily="2" charset="2"/>
              <a:buChar char="-"/>
            </a:pPr>
            <a:r>
              <a:rPr lang="fr-CA" sz="1800" u="none" strike="noStrike">
                <a:effectLst/>
                <a:latin typeface="Garamond" panose="02020404030301010803" pitchFamily="18" charset="0"/>
                <a:ea typeface="Garamond" panose="02020404030301010803" pitchFamily="18" charset="0"/>
                <a:cs typeface="Garamond" panose="02020404030301010803" pitchFamily="18" charset="0"/>
              </a:rPr>
              <a:t>Ne s'applique pas: la visite des expositions est toujours gratuite pour tous.</a:t>
            </a:r>
          </a:p>
        </p:txBody>
      </p:sp>
    </p:spTree>
    <p:extLst>
      <p:ext uri="{BB962C8B-B14F-4D97-AF65-F5344CB8AC3E}">
        <p14:creationId xmlns:p14="http://schemas.microsoft.com/office/powerpoint/2010/main" val="4205635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7708131-F378-46E3-A190-19C657E75071}"/>
              </a:ext>
            </a:extLst>
          </p:cNvPr>
          <p:cNvSpPr txBox="1">
            <a:spLocks noGrp="1"/>
          </p:cNvSpPr>
          <p:nvPr>
            <p:ph type="title"/>
          </p:nvPr>
        </p:nvSpPr>
        <p:spPr>
          <a:xfrm>
            <a:off x="304800" y="266700"/>
            <a:ext cx="17012734" cy="769441"/>
          </a:xfrm>
          <a:prstGeom prst="rect">
            <a:avLst/>
          </a:prstGeom>
          <a:noFill/>
        </p:spPr>
        <p:txBody>
          <a:bodyPr wrap="none" rtlCol="0">
            <a:spAutoFit/>
          </a:bodyPr>
          <a:lstStyle/>
          <a:p>
            <a:r>
              <a:rPr lang="fr-FR"/>
              <a:t>Exemples de </a:t>
            </a:r>
            <a:r>
              <a:rPr lang="fr-CA"/>
              <a:t>projets mis en place pour les différentes fonctions muséales </a:t>
            </a:r>
            <a:endParaRPr lang="fr-FR"/>
          </a:p>
        </p:txBody>
      </p:sp>
      <p:sp>
        <p:nvSpPr>
          <p:cNvPr id="4" name="ZoneTexte 3">
            <a:extLst>
              <a:ext uri="{FF2B5EF4-FFF2-40B4-BE49-F238E27FC236}">
                <a16:creationId xmlns:a16="http://schemas.microsoft.com/office/drawing/2014/main" id="{E2AF8640-8C18-1788-38F2-7B3B07F57650}"/>
              </a:ext>
            </a:extLst>
          </p:cNvPr>
          <p:cNvSpPr txBox="1"/>
          <p:nvPr/>
        </p:nvSpPr>
        <p:spPr>
          <a:xfrm>
            <a:off x="495301" y="1446445"/>
            <a:ext cx="16992600" cy="9140964"/>
          </a:xfrm>
          <a:prstGeom prst="rect">
            <a:avLst/>
          </a:prstGeom>
          <a:noFill/>
        </p:spPr>
        <p:txBody>
          <a:bodyPr wrap="square">
            <a:spAutoFit/>
          </a:bodyPr>
          <a:lstStyle/>
          <a:p>
            <a:pPr marL="342900" lvl="0" indent="-342900" algn="just">
              <a:buFont typeface="Arial" panose="020B0604020202020204" pitchFamily="34" charset="0"/>
              <a:buChar char="●"/>
            </a:pPr>
            <a:r>
              <a:rPr lang="fr-CA" sz="2800" u="none" strike="noStrike">
                <a:effectLst/>
                <a:latin typeface="Garamond" panose="02020404030301010803" pitchFamily="18" charset="0"/>
                <a:ea typeface="Garamond" panose="02020404030301010803" pitchFamily="18" charset="0"/>
                <a:cs typeface="Garamond" panose="02020404030301010803" pitchFamily="18" charset="0"/>
              </a:rPr>
              <a:t>Planifier des visites guidées adaptées à la clientèle ayant une déficience intellectuelle et troubles de la parole, de l’apprentissage, cognitifs et neurocognitifs, auditive, visuelle ainsi que les ainés;</a:t>
            </a:r>
          </a:p>
          <a:p>
            <a:pPr marL="342900" lvl="0" indent="-342900" algn="just">
              <a:buFont typeface="Arial" panose="020B0604020202020204" pitchFamily="34" charset="0"/>
              <a:buChar char="●"/>
            </a:pPr>
            <a:r>
              <a:rPr lang="fr-CA" sz="2800" u="none" strike="noStrike">
                <a:effectLst/>
                <a:latin typeface="Garamond" panose="02020404030301010803" pitchFamily="18" charset="0"/>
                <a:ea typeface="Garamond" panose="02020404030301010803" pitchFamily="18" charset="0"/>
                <a:cs typeface="Garamond" panose="02020404030301010803" pitchFamily="18" charset="0"/>
              </a:rPr>
              <a:t>Organiser des ateliers de création pour les différents types de déficience;</a:t>
            </a:r>
          </a:p>
          <a:p>
            <a:pPr marL="342900" lvl="0" indent="-342900" algn="just">
              <a:buFont typeface="Arial" panose="020B0604020202020204" pitchFamily="34" charset="0"/>
              <a:buChar char="●"/>
            </a:pPr>
            <a:r>
              <a:rPr lang="fr-CA" sz="2800" u="none" strike="noStrike">
                <a:effectLst/>
                <a:latin typeface="Garamond" panose="02020404030301010803" pitchFamily="18" charset="0"/>
                <a:ea typeface="Garamond" panose="02020404030301010803" pitchFamily="18" charset="0"/>
                <a:cs typeface="Garamond" panose="02020404030301010803" pitchFamily="18" charset="0"/>
              </a:rPr>
              <a:t>Développer des programmes éducatifs en classe d'adaptation scolaire (les animateurs se rendent dans les classes);</a:t>
            </a:r>
          </a:p>
          <a:p>
            <a:pPr marL="342900" lvl="0" indent="-342900" algn="just">
              <a:buFont typeface="Arial" panose="020B0604020202020204" pitchFamily="34" charset="0"/>
              <a:buChar char="●"/>
            </a:pPr>
            <a:r>
              <a:rPr lang="fr-CA" sz="2800" u="none" strike="noStrike">
                <a:effectLst/>
                <a:latin typeface="Garamond" panose="02020404030301010803" pitchFamily="18" charset="0"/>
                <a:ea typeface="Garamond" panose="02020404030301010803" pitchFamily="18" charset="0"/>
                <a:cs typeface="Garamond" panose="02020404030301010803" pitchFamily="18" charset="0"/>
              </a:rPr>
              <a:t>Développer des programmes hors les murs (ex. visite de médiateurs dans des centres de personnes âgées à mobilité réduite afin de proposer des ateliers de fabrication de maquettes géantes sur diverses thématiques);</a:t>
            </a:r>
          </a:p>
          <a:p>
            <a:pPr marL="342900" lvl="0" indent="-342900" algn="just">
              <a:buFont typeface="Arial" panose="020B0604020202020204" pitchFamily="34" charset="0"/>
              <a:buChar char="●"/>
            </a:pPr>
            <a:r>
              <a:rPr lang="fr-CA" sz="2800" u="none" strike="noStrike">
                <a:effectLst/>
                <a:latin typeface="Garamond" panose="02020404030301010803" pitchFamily="18" charset="0"/>
                <a:ea typeface="Garamond" panose="02020404030301010803" pitchFamily="18" charset="0"/>
                <a:cs typeface="Garamond" panose="02020404030301010803" pitchFamily="18" charset="0"/>
              </a:rPr>
              <a:t>Programmer des moments dédiés aux personnes vivant avec des déficiences plusieurs fois par année;</a:t>
            </a:r>
          </a:p>
          <a:p>
            <a:pPr marL="342900" lvl="0" indent="-342900" algn="just">
              <a:buFont typeface="Arial" panose="020B0604020202020204" pitchFamily="34" charset="0"/>
              <a:buChar char="●"/>
            </a:pPr>
            <a:r>
              <a:rPr lang="fr-CA" sz="2800" u="none" strike="noStrike">
                <a:effectLst/>
                <a:latin typeface="Garamond" panose="02020404030301010803" pitchFamily="18" charset="0"/>
                <a:ea typeface="Garamond" panose="02020404030301010803" pitchFamily="18" charset="0"/>
                <a:cs typeface="Garamond" panose="02020404030301010803" pitchFamily="18" charset="0"/>
              </a:rPr>
              <a:t>Réaliser des expositions avec des artistes vivant avec des déficiences, avec différents organismes œuvrant auprès de personnes vivant avec différents handicaps ou avec des clientèles peu scolarisées ou ayant peu d'accès à la culture;	</a:t>
            </a:r>
          </a:p>
          <a:p>
            <a:pPr marL="342900" lvl="0" indent="-342900" algn="just">
              <a:buFont typeface="Arial" panose="020B0604020202020204" pitchFamily="34" charset="0"/>
              <a:buChar char="●"/>
            </a:pPr>
            <a:r>
              <a:rPr lang="fr-CA" sz="2800" u="none" strike="noStrike">
                <a:effectLst/>
                <a:latin typeface="Garamond" panose="02020404030301010803" pitchFamily="18" charset="0"/>
                <a:ea typeface="Garamond" panose="02020404030301010803" pitchFamily="18" charset="0"/>
                <a:cs typeface="Garamond" panose="02020404030301010803" pitchFamily="18" charset="0"/>
              </a:rPr>
              <a:t>Adapter les textes (ex. taille de la police, hauteur des cartels, ajustement du contenu, etc.) et les outils de médiation pour faciliter la visite (ex. téléphone pour les malentendants);</a:t>
            </a:r>
          </a:p>
          <a:p>
            <a:pPr marL="342900" lvl="0" indent="-342900" algn="just">
              <a:buFont typeface="Arial" panose="020B0604020202020204" pitchFamily="34" charset="0"/>
              <a:buChar char="●"/>
            </a:pPr>
            <a:r>
              <a:rPr lang="fr-CA" sz="2800" u="none" strike="noStrike">
                <a:effectLst/>
                <a:latin typeface="Garamond" panose="02020404030301010803" pitchFamily="18" charset="0"/>
                <a:ea typeface="Garamond" panose="02020404030301010803" pitchFamily="18" charset="0"/>
                <a:cs typeface="Garamond" panose="02020404030301010803" pitchFamily="18" charset="0"/>
              </a:rPr>
              <a:t>Ajouter dans les guides, le site web et autres outils de communication une section dédiée à l’accessibilité universelle;</a:t>
            </a:r>
          </a:p>
          <a:p>
            <a:pPr marL="342900" lvl="0" indent="-342900" algn="just">
              <a:buFont typeface="Arial" panose="020B0604020202020204" pitchFamily="34" charset="0"/>
              <a:buChar char="●"/>
            </a:pPr>
            <a:r>
              <a:rPr lang="fr-CA" sz="2800" u="none" strike="noStrike">
                <a:effectLst/>
                <a:latin typeface="Garamond" panose="02020404030301010803" pitchFamily="18" charset="0"/>
                <a:ea typeface="Garamond" panose="02020404030301010803" pitchFamily="18" charset="0"/>
                <a:cs typeface="Garamond" panose="02020404030301010803" pitchFamily="18" charset="0"/>
              </a:rPr>
              <a:t>Publier les activités de la programmation dans des médias spécialisés;</a:t>
            </a:r>
          </a:p>
          <a:p>
            <a:pPr marL="342900" lvl="0" indent="-342900" algn="just">
              <a:buFont typeface="Arial" panose="020B0604020202020204" pitchFamily="34" charset="0"/>
              <a:buChar char="●"/>
            </a:pPr>
            <a:r>
              <a:rPr lang="fr-CA" sz="2800" u="none" strike="noStrike">
                <a:effectLst/>
                <a:latin typeface="Garamond" panose="02020404030301010803" pitchFamily="18" charset="0"/>
                <a:ea typeface="Garamond" panose="02020404030301010803" pitchFamily="18" charset="0"/>
                <a:cs typeface="Garamond" panose="02020404030301010803" pitchFamily="18" charset="0"/>
              </a:rPr>
              <a:t>Mettre aux normes les bâtiments, des espaces muséaux et des sites lors des événements;</a:t>
            </a:r>
          </a:p>
          <a:p>
            <a:pPr marL="342900" lvl="0" indent="-342900" algn="just">
              <a:buFont typeface="Arial" panose="020B0604020202020204" pitchFamily="34" charset="0"/>
              <a:buChar char="●"/>
            </a:pPr>
            <a:r>
              <a:rPr lang="fr-CA" sz="2800" u="none" strike="noStrike">
                <a:effectLst/>
                <a:latin typeface="Garamond" panose="02020404030301010803" pitchFamily="18" charset="0"/>
                <a:ea typeface="Garamond" panose="02020404030301010803" pitchFamily="18" charset="0"/>
                <a:cs typeface="Garamond" panose="02020404030301010803" pitchFamily="18" charset="0"/>
              </a:rPr>
              <a:t>Faire un marché de service avec une firme spécialisée en accessibilité universelle pour consultation lors de travaux de construction;</a:t>
            </a:r>
          </a:p>
          <a:p>
            <a:pPr marL="342900" lvl="0" indent="-342900" algn="just">
              <a:buFont typeface="Arial" panose="020B0604020202020204" pitchFamily="34" charset="0"/>
              <a:buChar char="●"/>
            </a:pPr>
            <a:r>
              <a:rPr lang="fr-CA" sz="2800" u="none" strike="noStrike">
                <a:effectLst/>
                <a:latin typeface="Garamond" panose="02020404030301010803" pitchFamily="18" charset="0"/>
                <a:ea typeface="Garamond" panose="02020404030301010803" pitchFamily="18" charset="0"/>
                <a:cs typeface="Garamond" panose="02020404030301010803" pitchFamily="18" charset="0"/>
              </a:rPr>
              <a:t>Mettre en place des formations pour le service à la clientèle;</a:t>
            </a:r>
          </a:p>
          <a:p>
            <a:pPr marL="342900" lvl="0" indent="-342900" algn="just">
              <a:buFont typeface="Arial" panose="020B0604020202020204" pitchFamily="34" charset="0"/>
              <a:buChar char="●"/>
            </a:pPr>
            <a:r>
              <a:rPr lang="fr-CA" sz="2800" u="none" strike="noStrike">
                <a:effectLst/>
                <a:latin typeface="Garamond" panose="02020404030301010803" pitchFamily="18" charset="0"/>
                <a:ea typeface="Garamond" panose="02020404030301010803" pitchFamily="18" charset="0"/>
                <a:cs typeface="Garamond" panose="02020404030301010803" pitchFamily="18" charset="0"/>
              </a:rPr>
              <a:t>Développer une politique d’embauche pour les personnes vivant avec des déficiences;</a:t>
            </a:r>
          </a:p>
          <a:p>
            <a:pPr marL="342900" lvl="0" indent="-342900" algn="just">
              <a:buFont typeface="Arial" panose="020B0604020202020204" pitchFamily="34" charset="0"/>
              <a:buChar char="●"/>
            </a:pPr>
            <a:r>
              <a:rPr lang="fr-CA" sz="2800" u="none" strike="noStrike">
                <a:effectLst/>
                <a:latin typeface="Garamond" panose="02020404030301010803" pitchFamily="18" charset="0"/>
                <a:ea typeface="Garamond" panose="02020404030301010803" pitchFamily="18" charset="0"/>
                <a:cs typeface="Garamond" panose="02020404030301010803" pitchFamily="18" charset="0"/>
              </a:rPr>
              <a:t>Rechercher des financements pour soutenir le développement de projets en accessibilité universelle.</a:t>
            </a:r>
          </a:p>
          <a:p>
            <a:pPr marL="342900" lvl="0" indent="-342900" algn="just">
              <a:buFont typeface="Arial" panose="020B0604020202020204" pitchFamily="34" charset="0"/>
              <a:buChar char="●"/>
            </a:pPr>
            <a:r>
              <a:rPr lang="fr-CA" sz="2800" u="none" strike="noStrike">
                <a:effectLst/>
                <a:latin typeface="Garamond" panose="02020404030301010803" pitchFamily="18" charset="0"/>
                <a:ea typeface="Garamond" panose="02020404030301010803" pitchFamily="18" charset="0"/>
                <a:cs typeface="Garamond" panose="02020404030301010803" pitchFamily="18" charset="0"/>
              </a:rPr>
              <a:t>Revoir la disposition et l'interprétation des objets dans les collections.</a:t>
            </a:r>
          </a:p>
          <a:p>
            <a:pPr algn="just"/>
            <a:r>
              <a:rPr lang="fr-CA" sz="2800">
                <a:effectLst/>
                <a:latin typeface="Garamond" panose="02020404030301010803" pitchFamily="18" charset="0"/>
                <a:ea typeface="Garamond" panose="02020404030301010803" pitchFamily="18" charset="0"/>
                <a:cs typeface="Garamond" panose="02020404030301010803" pitchFamily="18" charset="0"/>
              </a:rPr>
              <a:t> </a:t>
            </a:r>
          </a:p>
        </p:txBody>
      </p:sp>
    </p:spTree>
    <p:extLst>
      <p:ext uri="{BB962C8B-B14F-4D97-AF65-F5344CB8AC3E}">
        <p14:creationId xmlns:p14="http://schemas.microsoft.com/office/powerpoint/2010/main" val="3814953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812B63-9397-60D1-6B2B-242A5F2EEAC5}"/>
              </a:ext>
            </a:extLst>
          </p:cNvPr>
          <p:cNvSpPr>
            <a:spLocks noGrp="1"/>
          </p:cNvSpPr>
          <p:nvPr>
            <p:ph type="title"/>
          </p:nvPr>
        </p:nvSpPr>
        <p:spPr>
          <a:xfrm>
            <a:off x="457200" y="274638"/>
            <a:ext cx="13639800" cy="1143000"/>
          </a:xfrm>
        </p:spPr>
        <p:txBody>
          <a:bodyPr>
            <a:normAutofit/>
          </a:bodyPr>
          <a:lstStyle/>
          <a:p>
            <a:pPr algn="l"/>
            <a:r>
              <a:rPr lang="fr-FR"/>
              <a:t>L’aménagement de l’espace à l’extérieur</a:t>
            </a:r>
          </a:p>
        </p:txBody>
      </p:sp>
      <p:pic>
        <p:nvPicPr>
          <p:cNvPr id="5" name="image18.png">
            <a:extLst>
              <a:ext uri="{FF2B5EF4-FFF2-40B4-BE49-F238E27FC236}">
                <a16:creationId xmlns:a16="http://schemas.microsoft.com/office/drawing/2014/main" id="{743EA0C0-D799-9ABE-FAA9-728DF091B1CA}"/>
              </a:ext>
            </a:extLst>
          </p:cNvPr>
          <p:cNvPicPr/>
          <p:nvPr/>
        </p:nvPicPr>
        <p:blipFill>
          <a:blip r:embed="rId3"/>
          <a:srcRect/>
          <a:stretch>
            <a:fillRect/>
          </a:stretch>
        </p:blipFill>
        <p:spPr>
          <a:xfrm>
            <a:off x="1143000" y="1417638"/>
            <a:ext cx="15316200" cy="8869362"/>
          </a:xfrm>
          <a:prstGeom prst="rect">
            <a:avLst/>
          </a:prstGeom>
          <a:ln/>
        </p:spPr>
      </p:pic>
    </p:spTree>
    <p:extLst>
      <p:ext uri="{BB962C8B-B14F-4D97-AF65-F5344CB8AC3E}">
        <p14:creationId xmlns:p14="http://schemas.microsoft.com/office/powerpoint/2010/main" val="4126787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812B63-9397-60D1-6B2B-242A5F2EEAC5}"/>
              </a:ext>
            </a:extLst>
          </p:cNvPr>
          <p:cNvSpPr>
            <a:spLocks noGrp="1"/>
          </p:cNvSpPr>
          <p:nvPr>
            <p:ph type="title"/>
          </p:nvPr>
        </p:nvSpPr>
        <p:spPr>
          <a:xfrm>
            <a:off x="457200" y="274638"/>
            <a:ext cx="13639800" cy="1143000"/>
          </a:xfrm>
        </p:spPr>
        <p:txBody>
          <a:bodyPr>
            <a:normAutofit/>
          </a:bodyPr>
          <a:lstStyle/>
          <a:p>
            <a:pPr algn="l"/>
            <a:r>
              <a:rPr lang="fr-FR"/>
              <a:t>L’aménagement de l’espace à l’intérieur</a:t>
            </a:r>
          </a:p>
        </p:txBody>
      </p:sp>
      <p:pic>
        <p:nvPicPr>
          <p:cNvPr id="10" name="image14.png">
            <a:extLst>
              <a:ext uri="{FF2B5EF4-FFF2-40B4-BE49-F238E27FC236}">
                <a16:creationId xmlns:a16="http://schemas.microsoft.com/office/drawing/2014/main" id="{FE3FF017-D616-78D0-1B3D-5E81D1FB504C}"/>
              </a:ext>
            </a:extLst>
          </p:cNvPr>
          <p:cNvPicPr/>
          <p:nvPr/>
        </p:nvPicPr>
        <p:blipFill>
          <a:blip r:embed="rId3"/>
          <a:srcRect/>
          <a:stretch>
            <a:fillRect/>
          </a:stretch>
        </p:blipFill>
        <p:spPr>
          <a:xfrm>
            <a:off x="228600" y="1417638"/>
            <a:ext cx="17602200" cy="8869362"/>
          </a:xfrm>
          <a:prstGeom prst="rect">
            <a:avLst/>
          </a:prstGeom>
          <a:ln/>
        </p:spPr>
      </p:pic>
    </p:spTree>
    <p:extLst>
      <p:ext uri="{BB962C8B-B14F-4D97-AF65-F5344CB8AC3E}">
        <p14:creationId xmlns:p14="http://schemas.microsoft.com/office/powerpoint/2010/main" val="2969590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812B63-9397-60D1-6B2B-242A5F2EEAC5}"/>
              </a:ext>
            </a:extLst>
          </p:cNvPr>
          <p:cNvSpPr>
            <a:spLocks noGrp="1"/>
          </p:cNvSpPr>
          <p:nvPr>
            <p:ph type="title"/>
          </p:nvPr>
        </p:nvSpPr>
        <p:spPr>
          <a:xfrm>
            <a:off x="457200" y="274638"/>
            <a:ext cx="13639800" cy="1143000"/>
          </a:xfrm>
        </p:spPr>
        <p:txBody>
          <a:bodyPr>
            <a:normAutofit/>
          </a:bodyPr>
          <a:lstStyle/>
          <a:p>
            <a:pPr algn="l"/>
            <a:r>
              <a:rPr lang="fr-FR"/>
              <a:t>L’aménagement de l’accueil</a:t>
            </a:r>
          </a:p>
        </p:txBody>
      </p:sp>
      <p:pic>
        <p:nvPicPr>
          <p:cNvPr id="3" name="image13.png">
            <a:extLst>
              <a:ext uri="{FF2B5EF4-FFF2-40B4-BE49-F238E27FC236}">
                <a16:creationId xmlns:a16="http://schemas.microsoft.com/office/drawing/2014/main" id="{10790B4D-24D8-3914-7786-600820CF9C72}"/>
              </a:ext>
            </a:extLst>
          </p:cNvPr>
          <p:cNvPicPr/>
          <p:nvPr/>
        </p:nvPicPr>
        <p:blipFill>
          <a:blip r:embed="rId3"/>
          <a:srcRect/>
          <a:stretch>
            <a:fillRect/>
          </a:stretch>
        </p:blipFill>
        <p:spPr>
          <a:xfrm>
            <a:off x="457200" y="1714500"/>
            <a:ext cx="8382000" cy="4648200"/>
          </a:xfrm>
          <a:prstGeom prst="rect">
            <a:avLst/>
          </a:prstGeom>
          <a:ln/>
        </p:spPr>
      </p:pic>
      <p:pic>
        <p:nvPicPr>
          <p:cNvPr id="4" name="image10.png">
            <a:extLst>
              <a:ext uri="{FF2B5EF4-FFF2-40B4-BE49-F238E27FC236}">
                <a16:creationId xmlns:a16="http://schemas.microsoft.com/office/drawing/2014/main" id="{9F8FA5A5-7263-2408-5531-E410627D227E}"/>
              </a:ext>
            </a:extLst>
          </p:cNvPr>
          <p:cNvPicPr/>
          <p:nvPr/>
        </p:nvPicPr>
        <p:blipFill>
          <a:blip r:embed="rId4"/>
          <a:srcRect/>
          <a:stretch>
            <a:fillRect/>
          </a:stretch>
        </p:blipFill>
        <p:spPr>
          <a:xfrm>
            <a:off x="8305800" y="4838700"/>
            <a:ext cx="8115300" cy="4648200"/>
          </a:xfrm>
          <a:prstGeom prst="rect">
            <a:avLst/>
          </a:prstGeom>
          <a:ln/>
        </p:spPr>
      </p:pic>
    </p:spTree>
    <p:extLst>
      <p:ext uri="{BB962C8B-B14F-4D97-AF65-F5344CB8AC3E}">
        <p14:creationId xmlns:p14="http://schemas.microsoft.com/office/powerpoint/2010/main" val="1105028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B812B63-9397-60D1-6B2B-242A5F2EEAC5}"/>
              </a:ext>
            </a:extLst>
          </p:cNvPr>
          <p:cNvSpPr>
            <a:spLocks noGrp="1"/>
          </p:cNvSpPr>
          <p:nvPr>
            <p:ph type="title"/>
          </p:nvPr>
        </p:nvSpPr>
        <p:spPr>
          <a:xfrm>
            <a:off x="1257300" y="277207"/>
            <a:ext cx="15773400" cy="1056293"/>
          </a:xfrm>
        </p:spPr>
        <p:txBody>
          <a:bodyPr anchor="ctr">
            <a:normAutofit/>
          </a:bodyPr>
          <a:lstStyle/>
          <a:p>
            <a:pPr algn="l"/>
            <a:r>
              <a:rPr lang="fr-FR"/>
              <a:t>L’accès au contenu culturel</a:t>
            </a:r>
          </a:p>
        </p:txBody>
      </p:sp>
      <p:pic>
        <p:nvPicPr>
          <p:cNvPr id="3" name="image11.png">
            <a:extLst>
              <a:ext uri="{FF2B5EF4-FFF2-40B4-BE49-F238E27FC236}">
                <a16:creationId xmlns:a16="http://schemas.microsoft.com/office/drawing/2014/main" id="{0586046F-F825-BBB5-C786-6B0A9BE4D9AB}"/>
              </a:ext>
            </a:extLst>
          </p:cNvPr>
          <p:cNvPicPr/>
          <p:nvPr/>
        </p:nvPicPr>
        <p:blipFill>
          <a:blip r:embed="rId2"/>
          <a:stretch>
            <a:fillRect/>
          </a:stretch>
        </p:blipFill>
        <p:spPr>
          <a:xfrm>
            <a:off x="744504" y="1610707"/>
            <a:ext cx="15773400" cy="8399086"/>
          </a:xfrm>
          <a:prstGeom prst="rect">
            <a:avLst/>
          </a:prstGeom>
        </p:spPr>
      </p:pic>
    </p:spTree>
    <p:extLst>
      <p:ext uri="{BB962C8B-B14F-4D97-AF65-F5344CB8AC3E}">
        <p14:creationId xmlns:p14="http://schemas.microsoft.com/office/powerpoint/2010/main" val="2393920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16618" y="1709784"/>
            <a:ext cx="11411651" cy="6647974"/>
          </a:xfrm>
          <a:prstGeom prst="rect">
            <a:avLst/>
          </a:prstGeom>
        </p:spPr>
        <p:txBody>
          <a:bodyPr lIns="0" tIns="0" rIns="0" bIns="0" rtlCol="0" anchor="t">
            <a:spAutoFit/>
          </a:bodyPr>
          <a:lstStyle/>
          <a:p>
            <a:r>
              <a:rPr lang="en-US" sz="5400" dirty="0">
                <a:solidFill>
                  <a:srgbClr val="1E1E1E"/>
                </a:solidFill>
                <a:ea typeface="+mn-lt"/>
                <a:cs typeface="+mn-lt"/>
              </a:rPr>
              <a:t>Société inclusive </a:t>
            </a:r>
            <a:r>
              <a:rPr lang="en-US" sz="5400" dirty="0" err="1">
                <a:solidFill>
                  <a:srgbClr val="1E1E1E"/>
                </a:solidFill>
                <a:ea typeface="+mn-lt"/>
                <a:cs typeface="+mn-lt"/>
              </a:rPr>
              <a:t>rassemble</a:t>
            </a:r>
            <a:r>
              <a:rPr lang="en-US" sz="5400" dirty="0">
                <a:solidFill>
                  <a:srgbClr val="1E1E1E"/>
                </a:solidFill>
                <a:ea typeface="+mn-lt"/>
                <a:cs typeface="+mn-lt"/>
              </a:rPr>
              <a:t> et </a:t>
            </a:r>
            <a:r>
              <a:rPr lang="en-US" sz="5400" dirty="0" err="1">
                <a:solidFill>
                  <a:srgbClr val="1E1E1E"/>
                </a:solidFill>
                <a:ea typeface="+mn-lt"/>
                <a:cs typeface="+mn-lt"/>
              </a:rPr>
              <a:t>mobilise</a:t>
            </a:r>
            <a:r>
              <a:rPr lang="en-US" sz="5400" dirty="0">
                <a:solidFill>
                  <a:srgbClr val="1E1E1E"/>
                </a:solidFill>
                <a:ea typeface="+mn-lt"/>
                <a:cs typeface="+mn-lt"/>
              </a:rPr>
              <a:t> les </a:t>
            </a:r>
            <a:r>
              <a:rPr lang="en-US" sz="5400" dirty="0" err="1">
                <a:solidFill>
                  <a:srgbClr val="1E1E1E"/>
                </a:solidFill>
                <a:ea typeface="+mn-lt"/>
                <a:cs typeface="+mn-lt"/>
              </a:rPr>
              <a:t>acteurs</a:t>
            </a:r>
            <a:r>
              <a:rPr lang="en-US" sz="5400" dirty="0">
                <a:solidFill>
                  <a:srgbClr val="1E1E1E"/>
                </a:solidFill>
                <a:ea typeface="+mn-lt"/>
                <a:cs typeface="+mn-lt"/>
              </a:rPr>
              <a:t> de la recherche et de la </a:t>
            </a:r>
            <a:r>
              <a:rPr lang="en-US" sz="5400" dirty="0" err="1">
                <a:solidFill>
                  <a:srgbClr val="1E1E1E"/>
                </a:solidFill>
                <a:ea typeface="+mn-lt"/>
                <a:cs typeface="+mn-lt"/>
              </a:rPr>
              <a:t>communauté</a:t>
            </a:r>
            <a:r>
              <a:rPr lang="en-US" sz="5400" dirty="0">
                <a:solidFill>
                  <a:srgbClr val="1E1E1E"/>
                </a:solidFill>
                <a:ea typeface="+mn-lt"/>
                <a:cs typeface="+mn-lt"/>
              </a:rPr>
              <a:t>, </a:t>
            </a:r>
            <a:r>
              <a:rPr lang="en-US" sz="5400" dirty="0" err="1">
                <a:solidFill>
                  <a:srgbClr val="1E1E1E"/>
                </a:solidFill>
                <a:ea typeface="+mn-lt"/>
                <a:cs typeface="+mn-lt"/>
              </a:rPr>
              <a:t>afin</a:t>
            </a:r>
            <a:r>
              <a:rPr lang="en-US" sz="5400" dirty="0">
                <a:solidFill>
                  <a:srgbClr val="1E1E1E"/>
                </a:solidFill>
                <a:ea typeface="+mn-lt"/>
                <a:cs typeface="+mn-lt"/>
              </a:rPr>
              <a:t> de </a:t>
            </a:r>
            <a:r>
              <a:rPr lang="en-US" sz="5400" dirty="0" err="1">
                <a:solidFill>
                  <a:srgbClr val="1E1E1E"/>
                </a:solidFill>
                <a:ea typeface="+mn-lt"/>
                <a:cs typeface="+mn-lt"/>
              </a:rPr>
              <a:t>développer</a:t>
            </a:r>
            <a:r>
              <a:rPr lang="en-US" sz="5400" dirty="0">
                <a:solidFill>
                  <a:srgbClr val="1E1E1E"/>
                </a:solidFill>
                <a:ea typeface="+mn-lt"/>
                <a:cs typeface="+mn-lt"/>
              </a:rPr>
              <a:t> des </a:t>
            </a:r>
            <a:r>
              <a:rPr lang="en-US" sz="5400" dirty="0" err="1">
                <a:solidFill>
                  <a:srgbClr val="1E1E1E"/>
                </a:solidFill>
                <a:ea typeface="+mn-lt"/>
                <a:cs typeface="+mn-lt"/>
              </a:rPr>
              <a:t>projets</a:t>
            </a:r>
            <a:r>
              <a:rPr lang="en-US" sz="5400" dirty="0">
                <a:solidFill>
                  <a:srgbClr val="1E1E1E"/>
                </a:solidFill>
                <a:ea typeface="+mn-lt"/>
                <a:cs typeface="+mn-lt"/>
              </a:rPr>
              <a:t> de recherche participative </a:t>
            </a:r>
            <a:r>
              <a:rPr lang="en-US" sz="5400" dirty="0" err="1">
                <a:solidFill>
                  <a:srgbClr val="1E1E1E"/>
                </a:solidFill>
                <a:ea typeface="+mn-lt"/>
                <a:cs typeface="+mn-lt"/>
              </a:rPr>
              <a:t>intersectorielle</a:t>
            </a:r>
            <a:r>
              <a:rPr lang="en-US" sz="5400" dirty="0">
                <a:solidFill>
                  <a:srgbClr val="1E1E1E"/>
                </a:solidFill>
                <a:ea typeface="+mn-lt"/>
                <a:cs typeface="+mn-lt"/>
              </a:rPr>
              <a:t> </a:t>
            </a:r>
            <a:r>
              <a:rPr lang="en-US" sz="5400" dirty="0" err="1">
                <a:solidFill>
                  <a:srgbClr val="1E1E1E"/>
                </a:solidFill>
                <a:ea typeface="+mn-lt"/>
                <a:cs typeface="+mn-lt"/>
              </a:rPr>
              <a:t>innovants</a:t>
            </a:r>
            <a:r>
              <a:rPr lang="en-US" sz="5400" dirty="0">
                <a:solidFill>
                  <a:srgbClr val="1E1E1E"/>
                </a:solidFill>
                <a:ea typeface="+mn-lt"/>
                <a:cs typeface="+mn-lt"/>
              </a:rPr>
              <a:t>, dans le but de </a:t>
            </a:r>
            <a:r>
              <a:rPr lang="en-US" sz="5400" dirty="0" err="1">
                <a:solidFill>
                  <a:srgbClr val="1E1E1E"/>
                </a:solidFill>
                <a:ea typeface="+mn-lt"/>
                <a:cs typeface="+mn-lt"/>
              </a:rPr>
              <a:t>créer</a:t>
            </a:r>
            <a:r>
              <a:rPr lang="en-US" sz="5400" dirty="0">
                <a:solidFill>
                  <a:srgbClr val="1E1E1E"/>
                </a:solidFill>
                <a:ea typeface="+mn-lt"/>
                <a:cs typeface="+mn-lt"/>
              </a:rPr>
              <a:t> des </a:t>
            </a:r>
            <a:r>
              <a:rPr lang="en-US" sz="5400" dirty="0" err="1">
                <a:solidFill>
                  <a:srgbClr val="1E1E1E"/>
                </a:solidFill>
                <a:ea typeface="+mn-lt"/>
                <a:cs typeface="+mn-lt"/>
              </a:rPr>
              <a:t>environnements</a:t>
            </a:r>
            <a:r>
              <a:rPr lang="en-US" sz="5400" dirty="0">
                <a:solidFill>
                  <a:srgbClr val="1E1E1E"/>
                </a:solidFill>
                <a:ea typeface="+mn-lt"/>
                <a:cs typeface="+mn-lt"/>
              </a:rPr>
              <a:t> physiques et </a:t>
            </a:r>
            <a:r>
              <a:rPr lang="en-US" sz="5400" dirty="0" err="1">
                <a:solidFill>
                  <a:srgbClr val="1E1E1E"/>
                </a:solidFill>
                <a:ea typeface="+mn-lt"/>
                <a:cs typeface="+mn-lt"/>
              </a:rPr>
              <a:t>sociaux</a:t>
            </a:r>
            <a:r>
              <a:rPr lang="en-US" sz="5400" dirty="0">
                <a:solidFill>
                  <a:srgbClr val="1E1E1E"/>
                </a:solidFill>
                <a:ea typeface="+mn-lt"/>
                <a:cs typeface="+mn-lt"/>
              </a:rPr>
              <a:t> plus </a:t>
            </a:r>
            <a:r>
              <a:rPr lang="en-US" sz="5400" dirty="0" err="1">
                <a:solidFill>
                  <a:srgbClr val="1E1E1E"/>
                </a:solidFill>
                <a:ea typeface="+mn-lt"/>
                <a:cs typeface="+mn-lt"/>
              </a:rPr>
              <a:t>inclusifs</a:t>
            </a:r>
            <a:r>
              <a:rPr lang="en-US" sz="5400" dirty="0">
                <a:solidFill>
                  <a:srgbClr val="1E1E1E"/>
                </a:solidFill>
                <a:ea typeface="+mn-lt"/>
                <a:cs typeface="+mn-lt"/>
              </a:rPr>
              <a:t> pour les </a:t>
            </a:r>
            <a:r>
              <a:rPr lang="en-US" sz="5400" dirty="0" err="1">
                <a:solidFill>
                  <a:srgbClr val="1E1E1E"/>
                </a:solidFill>
                <a:ea typeface="+mn-lt"/>
                <a:cs typeface="+mn-lt"/>
              </a:rPr>
              <a:t>personnes</a:t>
            </a:r>
            <a:r>
              <a:rPr lang="en-US" sz="5400" dirty="0">
                <a:solidFill>
                  <a:srgbClr val="1E1E1E"/>
                </a:solidFill>
                <a:ea typeface="+mn-lt"/>
                <a:cs typeface="+mn-lt"/>
              </a:rPr>
              <a:t> </a:t>
            </a:r>
            <a:r>
              <a:rPr lang="en-US" sz="5400" dirty="0" err="1">
                <a:solidFill>
                  <a:srgbClr val="1E1E1E"/>
                </a:solidFill>
                <a:ea typeface="+mn-lt"/>
                <a:cs typeface="+mn-lt"/>
              </a:rPr>
              <a:t>ayant</a:t>
            </a:r>
            <a:r>
              <a:rPr lang="en-US" sz="5400" dirty="0">
                <a:solidFill>
                  <a:srgbClr val="1E1E1E"/>
                </a:solidFill>
                <a:ea typeface="+mn-lt"/>
                <a:cs typeface="+mn-lt"/>
              </a:rPr>
              <a:t> des </a:t>
            </a:r>
            <a:r>
              <a:rPr lang="en-US" sz="5400" dirty="0" err="1">
                <a:solidFill>
                  <a:srgbClr val="1E1E1E"/>
                </a:solidFill>
                <a:ea typeface="+mn-lt"/>
                <a:cs typeface="+mn-lt"/>
              </a:rPr>
              <a:t>incapacités</a:t>
            </a:r>
            <a:r>
              <a:rPr lang="en-US" sz="5400" dirty="0">
                <a:solidFill>
                  <a:srgbClr val="1E1E1E"/>
                </a:solidFill>
                <a:ea typeface="+mn-lt"/>
                <a:cs typeface="+mn-lt"/>
              </a:rPr>
              <a:t>.</a:t>
            </a:r>
            <a:endParaRPr lang="en-US" dirty="0"/>
          </a:p>
        </p:txBody>
      </p:sp>
      <p:sp>
        <p:nvSpPr>
          <p:cNvPr id="3" name="Freeform 3"/>
          <p:cNvSpPr/>
          <p:nvPr/>
        </p:nvSpPr>
        <p:spPr>
          <a:xfrm>
            <a:off x="12828269" y="1472228"/>
            <a:ext cx="4692288" cy="2111529"/>
          </a:xfrm>
          <a:custGeom>
            <a:avLst/>
            <a:gdLst/>
            <a:ahLst/>
            <a:cxnLst/>
            <a:rect l="l" t="t" r="r" b="b"/>
            <a:pathLst>
              <a:path w="4692288" h="2111529">
                <a:moveTo>
                  <a:pt x="0" y="0"/>
                </a:moveTo>
                <a:lnTo>
                  <a:pt x="4692288" y="0"/>
                </a:lnTo>
                <a:lnTo>
                  <a:pt x="4692288" y="2111529"/>
                </a:lnTo>
                <a:lnTo>
                  <a:pt x="0" y="2111529"/>
                </a:lnTo>
                <a:lnTo>
                  <a:pt x="0" y="0"/>
                </a:lnTo>
                <a:close/>
              </a:path>
            </a:pathLst>
          </a:custGeom>
          <a:blipFill>
            <a:blip r:embed="rId2"/>
            <a:stretch>
              <a:fillRect/>
            </a:stretch>
          </a:blipFill>
        </p:spPr>
        <p:txBody>
          <a:bodyPr/>
          <a:lstStyle/>
          <a:p>
            <a:endParaRPr lang="fr-F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812B63-9397-60D1-6B2B-242A5F2EEAC5}"/>
              </a:ext>
            </a:extLst>
          </p:cNvPr>
          <p:cNvSpPr>
            <a:spLocks noGrp="1"/>
          </p:cNvSpPr>
          <p:nvPr>
            <p:ph type="title"/>
          </p:nvPr>
        </p:nvSpPr>
        <p:spPr>
          <a:xfrm>
            <a:off x="1257300" y="277207"/>
            <a:ext cx="15773400" cy="1056293"/>
          </a:xfrm>
        </p:spPr>
        <p:txBody>
          <a:bodyPr anchor="ctr">
            <a:normAutofit/>
          </a:bodyPr>
          <a:lstStyle/>
          <a:p>
            <a:pPr algn="l"/>
            <a:r>
              <a:rPr lang="fr-FR"/>
              <a:t>L’accès au contenu culturel</a:t>
            </a:r>
          </a:p>
        </p:txBody>
      </p:sp>
      <p:pic>
        <p:nvPicPr>
          <p:cNvPr id="4" name="image15.png">
            <a:extLst>
              <a:ext uri="{FF2B5EF4-FFF2-40B4-BE49-F238E27FC236}">
                <a16:creationId xmlns:a16="http://schemas.microsoft.com/office/drawing/2014/main" id="{76561BE5-EC99-6040-702B-09B1ECF6CF3B}"/>
              </a:ext>
            </a:extLst>
          </p:cNvPr>
          <p:cNvPicPr/>
          <p:nvPr/>
        </p:nvPicPr>
        <p:blipFill>
          <a:blip r:embed="rId2"/>
          <a:srcRect/>
          <a:stretch>
            <a:fillRect/>
          </a:stretch>
        </p:blipFill>
        <p:spPr>
          <a:xfrm>
            <a:off x="1066800" y="1938629"/>
            <a:ext cx="6019800" cy="3581400"/>
          </a:xfrm>
          <a:prstGeom prst="rect">
            <a:avLst/>
          </a:prstGeom>
          <a:ln/>
        </p:spPr>
      </p:pic>
      <p:sp>
        <p:nvSpPr>
          <p:cNvPr id="6" name="ZoneTexte 5">
            <a:extLst>
              <a:ext uri="{FF2B5EF4-FFF2-40B4-BE49-F238E27FC236}">
                <a16:creationId xmlns:a16="http://schemas.microsoft.com/office/drawing/2014/main" id="{446F9C20-ACA1-FCBD-20F1-7A0648D7D777}"/>
              </a:ext>
            </a:extLst>
          </p:cNvPr>
          <p:cNvSpPr txBox="1"/>
          <p:nvPr/>
        </p:nvSpPr>
        <p:spPr>
          <a:xfrm>
            <a:off x="7620000" y="2298168"/>
            <a:ext cx="9601200" cy="2862322"/>
          </a:xfrm>
          <a:prstGeom prst="rect">
            <a:avLst/>
          </a:prstGeom>
          <a:noFill/>
        </p:spPr>
        <p:txBody>
          <a:bodyPr wrap="square">
            <a:spAutoFit/>
          </a:bodyPr>
          <a:lstStyle/>
          <a:p>
            <a:pPr algn="just"/>
            <a:r>
              <a:rPr lang="fr-CA" sz="1800">
                <a:effectLst/>
                <a:latin typeface="Garamond" panose="02020404030301010803" pitchFamily="18" charset="0"/>
                <a:ea typeface="Garamond" panose="02020404030301010803" pitchFamily="18" charset="0"/>
                <a:cs typeface="Garamond" panose="02020404030301010803" pitchFamily="18" charset="0"/>
              </a:rPr>
              <a:t>71% des musées n’ont pas développé de pratiques en matière de conservation. 15% ne savent pas et 14% ont développé les activités suivantes sachant que les collections ne sont généralement pas accessibles au public : </a:t>
            </a:r>
          </a:p>
          <a:p>
            <a:pPr marL="342900" lvl="0" indent="-342900" algn="just">
              <a:buFont typeface="Arial" panose="020B0604020202020204" pitchFamily="34" charset="0"/>
              <a:buChar char="●"/>
            </a:pPr>
            <a:r>
              <a:rPr lang="fr-CA" sz="1800" u="none" strike="noStrike">
                <a:effectLst/>
                <a:latin typeface="Garamond" panose="02020404030301010803" pitchFamily="18" charset="0"/>
                <a:ea typeface="Garamond" panose="02020404030301010803" pitchFamily="18" charset="0"/>
                <a:cs typeface="Garamond" panose="02020404030301010803" pitchFamily="18" charset="0"/>
              </a:rPr>
              <a:t>Mise aux normes du bâtiment de la réserve </a:t>
            </a:r>
          </a:p>
          <a:p>
            <a:pPr marL="342900" lvl="0" indent="-342900" algn="just">
              <a:buFont typeface="Arial" panose="020B0604020202020204" pitchFamily="34" charset="0"/>
              <a:buChar char="●"/>
            </a:pPr>
            <a:r>
              <a:rPr lang="fr-CA" sz="1800" u="none" strike="noStrike">
                <a:effectLst/>
                <a:latin typeface="Garamond" panose="02020404030301010803" pitchFamily="18" charset="0"/>
                <a:ea typeface="Garamond" panose="02020404030301010803" pitchFamily="18" charset="0"/>
                <a:cs typeface="Garamond" panose="02020404030301010803" pitchFamily="18" charset="0"/>
              </a:rPr>
              <a:t>Mise à disposition d’un guide privé</a:t>
            </a:r>
          </a:p>
          <a:p>
            <a:pPr marL="342900" lvl="0" indent="-342900" algn="just">
              <a:buFont typeface="Arial" panose="020B0604020202020204" pitchFamily="34" charset="0"/>
              <a:buChar char="●"/>
            </a:pPr>
            <a:r>
              <a:rPr lang="fr-CA" sz="1800" u="none" strike="noStrike">
                <a:effectLst/>
                <a:latin typeface="Garamond" panose="02020404030301010803" pitchFamily="18" charset="0"/>
                <a:ea typeface="Garamond" panose="02020404030301010803" pitchFamily="18" charset="0"/>
                <a:cs typeface="Garamond" panose="02020404030301010803" pitchFamily="18" charset="0"/>
              </a:rPr>
              <a:t>Mise en ligne des collections</a:t>
            </a:r>
          </a:p>
          <a:p>
            <a:pPr lvl="0" algn="just"/>
            <a:endParaRPr lang="fr-CA">
              <a:latin typeface="Garamond" panose="02020404030301010803" pitchFamily="18" charset="0"/>
              <a:ea typeface="Garamond" panose="02020404030301010803" pitchFamily="18" charset="0"/>
              <a:cs typeface="Garamond" panose="02020404030301010803" pitchFamily="18" charset="0"/>
            </a:endParaRPr>
          </a:p>
          <a:p>
            <a:pPr lvl="0" algn="just"/>
            <a:r>
              <a:rPr lang="fr-CA" sz="1800">
                <a:effectLst/>
                <a:latin typeface="Garamond" panose="02020404030301010803" pitchFamily="18" charset="0"/>
                <a:ea typeface="Garamond" panose="02020404030301010803" pitchFamily="18" charset="0"/>
                <a:cs typeface="Garamond" panose="02020404030301010803" pitchFamily="18" charset="0"/>
              </a:rPr>
              <a:t>Aucune réflexion ne semble avoir été menée sur la politique de collectionnement sur la thématique du handicap pour, comme par exemple, réfléchir à la manière d’acquérir des collections sur le handicap, d’artistes ou de personnalités vivant avec des déficiences qui ont marqué l’histoire du Québec. </a:t>
            </a:r>
            <a:endParaRPr lang="fr-CA" sz="1800" u="none" strike="noStrike">
              <a:effectLst/>
              <a:latin typeface="Garamond" panose="02020404030301010803" pitchFamily="18" charset="0"/>
              <a:ea typeface="Garamond" panose="02020404030301010803" pitchFamily="18" charset="0"/>
              <a:cs typeface="Garamond" panose="02020404030301010803" pitchFamily="18" charset="0"/>
            </a:endParaRPr>
          </a:p>
        </p:txBody>
      </p:sp>
      <p:sp>
        <p:nvSpPr>
          <p:cNvPr id="10" name="ZoneTexte 9">
            <a:extLst>
              <a:ext uri="{FF2B5EF4-FFF2-40B4-BE49-F238E27FC236}">
                <a16:creationId xmlns:a16="http://schemas.microsoft.com/office/drawing/2014/main" id="{3A983E92-804C-89A6-2E69-C5B864057AA9}"/>
              </a:ext>
            </a:extLst>
          </p:cNvPr>
          <p:cNvSpPr txBox="1"/>
          <p:nvPr/>
        </p:nvSpPr>
        <p:spPr>
          <a:xfrm>
            <a:off x="7620000" y="5977499"/>
            <a:ext cx="10649136" cy="3970318"/>
          </a:xfrm>
          <a:prstGeom prst="rect">
            <a:avLst/>
          </a:prstGeom>
          <a:noFill/>
        </p:spPr>
        <p:txBody>
          <a:bodyPr wrap="square">
            <a:spAutoFit/>
          </a:bodyPr>
          <a:lstStyle/>
          <a:p>
            <a:pPr algn="just"/>
            <a:r>
              <a:rPr lang="fr-CA" sz="1800">
                <a:effectLst/>
                <a:latin typeface="Garamond" panose="02020404030301010803" pitchFamily="18" charset="0"/>
                <a:ea typeface="Garamond" panose="02020404030301010803" pitchFamily="18" charset="0"/>
                <a:cs typeface="Garamond" panose="02020404030301010803" pitchFamily="18" charset="0"/>
              </a:rPr>
              <a:t>25% des musées, en particulier ceux ayant un engagement et une certification </a:t>
            </a:r>
            <a:r>
              <a:rPr lang="fr-CA" sz="1800" err="1">
                <a:effectLst/>
                <a:latin typeface="Garamond" panose="02020404030301010803" pitchFamily="18" charset="0"/>
                <a:ea typeface="Garamond" panose="02020404030301010803" pitchFamily="18" charset="0"/>
                <a:cs typeface="Garamond" panose="02020404030301010803" pitchFamily="18" charset="0"/>
              </a:rPr>
              <a:t>Kéroul</a:t>
            </a:r>
            <a:r>
              <a:rPr lang="fr-CA" sz="1800">
                <a:effectLst/>
                <a:latin typeface="Garamond" panose="02020404030301010803" pitchFamily="18" charset="0"/>
                <a:ea typeface="Garamond" panose="02020404030301010803" pitchFamily="18" charset="0"/>
                <a:cs typeface="Garamond" panose="02020404030301010803" pitchFamily="18" charset="0"/>
              </a:rPr>
              <a:t>, ont mis en place des actions facilitant la lisibilité, la compréhensibilité et la visibilité des textes (exposition, site web, information, etc.). </a:t>
            </a:r>
          </a:p>
          <a:p>
            <a:pPr algn="just"/>
            <a:r>
              <a:rPr lang="fr-CA" sz="1800">
                <a:effectLst/>
                <a:latin typeface="Garamond" panose="02020404030301010803" pitchFamily="18" charset="0"/>
                <a:ea typeface="Garamond" panose="02020404030301010803" pitchFamily="18" charset="0"/>
                <a:cs typeface="Garamond" panose="02020404030301010803" pitchFamily="18" charset="0"/>
              </a:rPr>
              <a:t>Pour les petits musées, le guide lit et interprète chaque panneau explicatif pour un visiteur en situation de handicap. </a:t>
            </a:r>
          </a:p>
          <a:p>
            <a:pPr algn="just"/>
            <a:endParaRPr lang="fr-CA">
              <a:latin typeface="Garamond" panose="02020404030301010803" pitchFamily="18" charset="0"/>
              <a:ea typeface="Garamond" panose="02020404030301010803" pitchFamily="18" charset="0"/>
              <a:cs typeface="Garamond" panose="02020404030301010803" pitchFamily="18" charset="0"/>
            </a:endParaRPr>
          </a:p>
          <a:p>
            <a:pPr algn="just"/>
            <a:r>
              <a:rPr lang="fr-CA" sz="1800">
                <a:effectLst/>
                <a:latin typeface="Garamond" panose="02020404030301010803" pitchFamily="18" charset="0"/>
                <a:ea typeface="Garamond" panose="02020404030301010803" pitchFamily="18" charset="0"/>
                <a:cs typeface="Garamond" panose="02020404030301010803" pitchFamily="18" charset="0"/>
              </a:rPr>
              <a:t>De manière générale, les actions nommées par les répondants peuvent se résumer à :</a:t>
            </a:r>
          </a:p>
          <a:p>
            <a:pPr marL="342900" lvl="0" indent="-342900" algn="just">
              <a:buFont typeface="Arial" panose="020B0604020202020204" pitchFamily="34" charset="0"/>
              <a:buChar char="●"/>
            </a:pPr>
            <a:r>
              <a:rPr lang="fr-CA" sz="1800" u="none" strike="noStrike">
                <a:effectLst/>
                <a:latin typeface="Garamond" panose="02020404030301010803" pitchFamily="18" charset="0"/>
                <a:ea typeface="Garamond" panose="02020404030301010803" pitchFamily="18" charset="0"/>
                <a:cs typeface="Garamond" panose="02020404030301010803" pitchFamily="18" charset="0"/>
              </a:rPr>
              <a:t>Choisir un vocabulaire accessible  </a:t>
            </a:r>
          </a:p>
          <a:p>
            <a:pPr marL="342900" lvl="0" indent="-342900" algn="just">
              <a:buFont typeface="Arial" panose="020B0604020202020204" pitchFamily="34" charset="0"/>
              <a:buChar char="●"/>
            </a:pPr>
            <a:r>
              <a:rPr lang="fr-CA" sz="1800" u="none" strike="noStrike">
                <a:effectLst/>
                <a:latin typeface="Garamond" panose="02020404030301010803" pitchFamily="18" charset="0"/>
                <a:ea typeface="Garamond" panose="02020404030301010803" pitchFamily="18" charset="0"/>
                <a:cs typeface="Garamond" panose="02020404030301010803" pitchFamily="18" charset="0"/>
              </a:rPr>
              <a:t>Décrire visuellement les œuvres</a:t>
            </a:r>
          </a:p>
          <a:p>
            <a:pPr marL="342900" lvl="0" indent="-342900" algn="just">
              <a:buFont typeface="Arial" panose="020B0604020202020204" pitchFamily="34" charset="0"/>
              <a:buChar char="●"/>
            </a:pPr>
            <a:r>
              <a:rPr lang="fr-CA" sz="1800" u="none" strike="noStrike">
                <a:effectLst/>
                <a:latin typeface="Garamond" panose="02020404030301010803" pitchFamily="18" charset="0"/>
                <a:ea typeface="Garamond" panose="02020404030301010803" pitchFamily="18" charset="0"/>
                <a:cs typeface="Garamond" panose="02020404030301010803" pitchFamily="18" charset="0"/>
              </a:rPr>
              <a:t>Opter pour l’audio description et la transcription </a:t>
            </a:r>
          </a:p>
          <a:p>
            <a:pPr marL="342900" lvl="0" indent="-342900" algn="just">
              <a:buFont typeface="Arial" panose="020B0604020202020204" pitchFamily="34" charset="0"/>
              <a:buChar char="●"/>
            </a:pPr>
            <a:r>
              <a:rPr lang="fr-CA" sz="1800" u="none" strike="noStrike">
                <a:effectLst/>
                <a:latin typeface="Garamond" panose="02020404030301010803" pitchFamily="18" charset="0"/>
                <a:ea typeface="Garamond" panose="02020404030301010803" pitchFamily="18" charset="0"/>
                <a:cs typeface="Garamond" panose="02020404030301010803" pitchFamily="18" charset="0"/>
              </a:rPr>
              <a:t>Choisir une grosseur de caractère minimum pour les cartels et autres textes d'exposition</a:t>
            </a:r>
          </a:p>
          <a:p>
            <a:pPr marL="342900" lvl="0" indent="-342900" algn="just">
              <a:buFont typeface="Arial" panose="020B0604020202020204" pitchFamily="34" charset="0"/>
              <a:buChar char="●"/>
            </a:pPr>
            <a:r>
              <a:rPr lang="fr-CA" sz="1800" u="none" strike="noStrike">
                <a:effectLst/>
                <a:latin typeface="Garamond" panose="02020404030301010803" pitchFamily="18" charset="0"/>
                <a:ea typeface="Garamond" panose="02020404030301010803" pitchFamily="18" charset="0"/>
                <a:cs typeface="Garamond" panose="02020404030301010803" pitchFamily="18" charset="0"/>
              </a:rPr>
              <a:t>Choisir une typographie aisée à lire et un contraste suffisant en salle et sur le site web.</a:t>
            </a:r>
          </a:p>
          <a:p>
            <a:pPr marL="342900" lvl="0" indent="-342900" algn="just">
              <a:buFont typeface="Arial" panose="020B0604020202020204" pitchFamily="34" charset="0"/>
              <a:buChar char="●"/>
            </a:pPr>
            <a:r>
              <a:rPr lang="fr-CA" sz="1800" u="none" strike="noStrike">
                <a:effectLst/>
                <a:latin typeface="Garamond" panose="02020404030301010803" pitchFamily="18" charset="0"/>
                <a:ea typeface="Garamond" panose="02020404030301010803" pitchFamily="18" charset="0"/>
                <a:cs typeface="Garamond" panose="02020404030301010803" pitchFamily="18" charset="0"/>
              </a:rPr>
              <a:t>Mettre aux normes le Site Web selon la norme WCAG 2.1 niveau AA</a:t>
            </a:r>
          </a:p>
          <a:p>
            <a:pPr marL="342900" lvl="0" indent="-342900" algn="just">
              <a:buFont typeface="Arial" panose="020B0604020202020204" pitchFamily="34" charset="0"/>
              <a:buChar char="●"/>
            </a:pPr>
            <a:r>
              <a:rPr lang="fr-CA" sz="1800" u="none" strike="noStrike">
                <a:effectLst/>
                <a:latin typeface="Garamond" panose="02020404030301010803" pitchFamily="18" charset="0"/>
                <a:ea typeface="Garamond" panose="02020404030301010803" pitchFamily="18" charset="0"/>
                <a:cs typeface="Garamond" panose="02020404030301010803" pitchFamily="18" charset="0"/>
              </a:rPr>
              <a:t>Mettre les panneaux d'interprétation à une hauteur adéquate pour les fauteuils roulants</a:t>
            </a:r>
          </a:p>
          <a:p>
            <a:pPr marL="342900" lvl="0" indent="-342900" algn="just">
              <a:buFont typeface="Arial" panose="020B0604020202020204" pitchFamily="34" charset="0"/>
              <a:buChar char="●"/>
            </a:pPr>
            <a:r>
              <a:rPr lang="fr-CA" sz="1800" u="none" strike="noStrike">
                <a:effectLst/>
                <a:latin typeface="Garamond" panose="02020404030301010803" pitchFamily="18" charset="0"/>
                <a:ea typeface="Garamond" panose="02020404030301010803" pitchFamily="18" charset="0"/>
                <a:cs typeface="Garamond" panose="02020404030301010803" pitchFamily="18" charset="0"/>
              </a:rPr>
              <a:t>Opérationnaliser un guide de conception inclusive pour normer les textes et le contenu</a:t>
            </a:r>
          </a:p>
          <a:p>
            <a:pPr marL="342900" lvl="0" indent="-342900" algn="just">
              <a:buFont typeface="Arial" panose="020B0604020202020204" pitchFamily="34" charset="0"/>
              <a:buChar char="●"/>
            </a:pPr>
            <a:r>
              <a:rPr lang="fr-CA" sz="1800" u="none" strike="noStrike">
                <a:effectLst/>
                <a:latin typeface="Garamond" panose="02020404030301010803" pitchFamily="18" charset="0"/>
                <a:ea typeface="Garamond" panose="02020404030301010803" pitchFamily="18" charset="0"/>
                <a:cs typeface="Garamond" panose="02020404030301010803" pitchFamily="18" charset="0"/>
              </a:rPr>
              <a:t>Offrir des visites d’exposition virtuelle</a:t>
            </a:r>
          </a:p>
        </p:txBody>
      </p:sp>
      <p:pic>
        <p:nvPicPr>
          <p:cNvPr id="11" name="image3.png">
            <a:extLst>
              <a:ext uri="{FF2B5EF4-FFF2-40B4-BE49-F238E27FC236}">
                <a16:creationId xmlns:a16="http://schemas.microsoft.com/office/drawing/2014/main" id="{606F677C-AAFF-2F62-A237-2C1DFA401D08}"/>
              </a:ext>
            </a:extLst>
          </p:cNvPr>
          <p:cNvPicPr/>
          <p:nvPr/>
        </p:nvPicPr>
        <p:blipFill>
          <a:blip r:embed="rId3"/>
          <a:srcRect/>
          <a:stretch>
            <a:fillRect/>
          </a:stretch>
        </p:blipFill>
        <p:spPr>
          <a:xfrm>
            <a:off x="1371600" y="6125158"/>
            <a:ext cx="5410200" cy="3200884"/>
          </a:xfrm>
          <a:prstGeom prst="rect">
            <a:avLst/>
          </a:prstGeom>
          <a:ln/>
        </p:spPr>
      </p:pic>
    </p:spTree>
    <p:extLst>
      <p:ext uri="{BB962C8B-B14F-4D97-AF65-F5344CB8AC3E}">
        <p14:creationId xmlns:p14="http://schemas.microsoft.com/office/powerpoint/2010/main" val="4050610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E7558B-FB86-CF3B-793C-6110F63DAA7E}"/>
              </a:ext>
            </a:extLst>
          </p:cNvPr>
          <p:cNvSpPr>
            <a:spLocks noGrp="1"/>
          </p:cNvSpPr>
          <p:nvPr>
            <p:ph type="title"/>
          </p:nvPr>
        </p:nvSpPr>
        <p:spPr/>
        <p:txBody>
          <a:bodyPr/>
          <a:lstStyle/>
          <a:p>
            <a:r>
              <a:rPr lang="fr-FR"/>
              <a:t>La communication des actions</a:t>
            </a:r>
          </a:p>
        </p:txBody>
      </p:sp>
      <p:pic>
        <p:nvPicPr>
          <p:cNvPr id="4" name="image19.png">
            <a:extLst>
              <a:ext uri="{FF2B5EF4-FFF2-40B4-BE49-F238E27FC236}">
                <a16:creationId xmlns:a16="http://schemas.microsoft.com/office/drawing/2014/main" id="{B2FB4041-063F-39CC-3B5C-28E292299449}"/>
              </a:ext>
            </a:extLst>
          </p:cNvPr>
          <p:cNvPicPr/>
          <p:nvPr/>
        </p:nvPicPr>
        <p:blipFill>
          <a:blip r:embed="rId2"/>
          <a:srcRect/>
          <a:stretch>
            <a:fillRect/>
          </a:stretch>
        </p:blipFill>
        <p:spPr>
          <a:xfrm>
            <a:off x="685800" y="3162300"/>
            <a:ext cx="7543800" cy="4114800"/>
          </a:xfrm>
          <a:prstGeom prst="rect">
            <a:avLst/>
          </a:prstGeom>
          <a:ln/>
        </p:spPr>
      </p:pic>
      <p:sp>
        <p:nvSpPr>
          <p:cNvPr id="6" name="ZoneTexte 5">
            <a:extLst>
              <a:ext uri="{FF2B5EF4-FFF2-40B4-BE49-F238E27FC236}">
                <a16:creationId xmlns:a16="http://schemas.microsoft.com/office/drawing/2014/main" id="{1E57040B-6AB6-581C-73C3-5AD04E661BA2}"/>
              </a:ext>
            </a:extLst>
          </p:cNvPr>
          <p:cNvSpPr txBox="1"/>
          <p:nvPr/>
        </p:nvSpPr>
        <p:spPr>
          <a:xfrm>
            <a:off x="8686800" y="2570256"/>
            <a:ext cx="8915400" cy="4801314"/>
          </a:xfrm>
          <a:prstGeom prst="rect">
            <a:avLst/>
          </a:prstGeom>
          <a:noFill/>
        </p:spPr>
        <p:txBody>
          <a:bodyPr wrap="square">
            <a:spAutoFit/>
          </a:bodyPr>
          <a:lstStyle/>
          <a:p>
            <a:r>
              <a:rPr lang="fr-CA" sz="1800">
                <a:effectLst/>
                <a:latin typeface="Garamond" panose="02020404030301010803" pitchFamily="18" charset="0"/>
                <a:ea typeface="Garamond" panose="02020404030301010803" pitchFamily="18" charset="0"/>
                <a:cs typeface="Garamond" panose="02020404030301010803" pitchFamily="18" charset="0"/>
              </a:rPr>
              <a:t> 65% des musées ne communiquent pas leurs actions. </a:t>
            </a:r>
          </a:p>
          <a:p>
            <a:endParaRPr lang="fr-CA">
              <a:latin typeface="Garamond" panose="02020404030301010803" pitchFamily="18" charset="0"/>
              <a:ea typeface="Garamond" panose="02020404030301010803" pitchFamily="18" charset="0"/>
              <a:cs typeface="Garamond" panose="02020404030301010803" pitchFamily="18" charset="0"/>
            </a:endParaRPr>
          </a:p>
          <a:p>
            <a:r>
              <a:rPr lang="fr-CA" sz="1800">
                <a:effectLst/>
                <a:latin typeface="Garamond" panose="02020404030301010803" pitchFamily="18" charset="0"/>
                <a:ea typeface="Garamond" panose="02020404030301010803" pitchFamily="18" charset="0"/>
                <a:cs typeface="Garamond" panose="02020404030301010803" pitchFamily="18" charset="0"/>
              </a:rPr>
              <a:t>Il n’est donc pas étonnant que les personnes ayant des incapacités rencontrées dans le volet 1 de cette recherche n’ont peu ou pas entendu parler de ce qui fait dans les musées. </a:t>
            </a:r>
          </a:p>
          <a:p>
            <a:endParaRPr lang="fr-CA">
              <a:latin typeface="Garamond" panose="02020404030301010803" pitchFamily="18" charset="0"/>
              <a:ea typeface="Garamond" panose="02020404030301010803" pitchFamily="18" charset="0"/>
              <a:cs typeface="Garamond" panose="02020404030301010803" pitchFamily="18" charset="0"/>
            </a:endParaRPr>
          </a:p>
          <a:p>
            <a:r>
              <a:rPr lang="fr-CA" sz="1800">
                <a:effectLst/>
                <a:latin typeface="Garamond" panose="02020404030301010803" pitchFamily="18" charset="0"/>
                <a:ea typeface="Garamond" panose="02020404030301010803" pitchFamily="18" charset="0"/>
                <a:cs typeface="Garamond" panose="02020404030301010803" pitchFamily="18" charset="0"/>
              </a:rPr>
              <a:t>Et pour les 28% des musées qui communiquent, les moyens suivants sont mobilisés :</a:t>
            </a:r>
          </a:p>
          <a:p>
            <a:pPr marL="285750" indent="-285750">
              <a:buFont typeface="Arial" panose="020B0604020202020204" pitchFamily="34" charset="0"/>
              <a:buChar char="•"/>
            </a:pPr>
            <a:r>
              <a:rPr lang="fr-CA" sz="1800">
                <a:effectLst/>
                <a:latin typeface="Garamond" panose="02020404030301010803" pitchFamily="18" charset="0"/>
                <a:ea typeface="Garamond" panose="02020404030301010803" pitchFamily="18" charset="0"/>
                <a:cs typeface="Garamond" panose="02020404030301010803" pitchFamily="18" charset="0"/>
              </a:rPr>
              <a:t>les notes internes (59%), </a:t>
            </a:r>
          </a:p>
          <a:p>
            <a:pPr marL="285750" indent="-285750">
              <a:buFont typeface="Arial" panose="020B0604020202020204" pitchFamily="34" charset="0"/>
              <a:buChar char="•"/>
            </a:pPr>
            <a:r>
              <a:rPr lang="fr-CA" sz="1800">
                <a:effectLst/>
                <a:latin typeface="Garamond" panose="02020404030301010803" pitchFamily="18" charset="0"/>
                <a:ea typeface="Garamond" panose="02020404030301010803" pitchFamily="18" charset="0"/>
                <a:cs typeface="Garamond" panose="02020404030301010803" pitchFamily="18" charset="0"/>
              </a:rPr>
              <a:t>une section sur le site web (59%), </a:t>
            </a:r>
          </a:p>
          <a:p>
            <a:pPr marL="285750" indent="-285750">
              <a:buFont typeface="Arial" panose="020B0604020202020204" pitchFamily="34" charset="0"/>
              <a:buChar char="•"/>
            </a:pPr>
            <a:r>
              <a:rPr lang="fr-CA" sz="1800">
                <a:effectLst/>
                <a:latin typeface="Garamond" panose="02020404030301010803" pitchFamily="18" charset="0"/>
                <a:ea typeface="Garamond" panose="02020404030301010803" pitchFamily="18" charset="0"/>
                <a:cs typeface="Garamond" panose="02020404030301010803" pitchFamily="18" charset="0"/>
              </a:rPr>
              <a:t>un guide sur l’accessibilité universelle (18%), </a:t>
            </a:r>
          </a:p>
          <a:p>
            <a:pPr marL="285750" indent="-285750">
              <a:buFont typeface="Arial" panose="020B0604020202020204" pitchFamily="34" charset="0"/>
              <a:buChar char="•"/>
            </a:pPr>
            <a:r>
              <a:rPr lang="fr-CA" sz="1800">
                <a:effectLst/>
                <a:latin typeface="Garamond" panose="02020404030301010803" pitchFamily="18" charset="0"/>
                <a:ea typeface="Garamond" panose="02020404030301010803" pitchFamily="18" charset="0"/>
                <a:cs typeface="Garamond" panose="02020404030301010803" pitchFamily="18" charset="0"/>
              </a:rPr>
              <a:t>des réunions thématiques (14%), </a:t>
            </a:r>
          </a:p>
          <a:p>
            <a:pPr marL="285750" indent="-285750">
              <a:buFont typeface="Arial" panose="020B0604020202020204" pitchFamily="34" charset="0"/>
              <a:buChar char="•"/>
            </a:pPr>
            <a:r>
              <a:rPr lang="fr-CA" sz="1800">
                <a:effectLst/>
                <a:latin typeface="Garamond" panose="02020404030301010803" pitchFamily="18" charset="0"/>
                <a:ea typeface="Garamond" panose="02020404030301010803" pitchFamily="18" charset="0"/>
                <a:cs typeface="Garamond" panose="02020404030301010803" pitchFamily="18" charset="0"/>
              </a:rPr>
              <a:t>un agenda annuel présentant la programmation (14%) </a:t>
            </a:r>
          </a:p>
          <a:p>
            <a:pPr marL="285750" indent="-285750">
              <a:buFont typeface="Arial" panose="020B0604020202020204" pitchFamily="34" charset="0"/>
              <a:buChar char="•"/>
            </a:pPr>
            <a:r>
              <a:rPr lang="fr-CA" sz="1800">
                <a:effectLst/>
                <a:latin typeface="Garamond" panose="02020404030301010803" pitchFamily="18" charset="0"/>
                <a:ea typeface="Garamond" panose="02020404030301010803" pitchFamily="18" charset="0"/>
                <a:cs typeface="Garamond" panose="02020404030301010803" pitchFamily="18" charset="0"/>
              </a:rPr>
              <a:t>autres (36%) : les réseaux sociaux, l’affichage sur la porte d’entrée ou la communication lors de la réalisation de projets spéciaux. </a:t>
            </a:r>
          </a:p>
          <a:p>
            <a:endParaRPr lang="fr-CA">
              <a:latin typeface="Garamond" panose="02020404030301010803" pitchFamily="18" charset="0"/>
              <a:ea typeface="Garamond" panose="02020404030301010803" pitchFamily="18" charset="0"/>
              <a:cs typeface="Garamond" panose="02020404030301010803" pitchFamily="18" charset="0"/>
            </a:endParaRPr>
          </a:p>
          <a:p>
            <a:r>
              <a:rPr lang="fr-CA" sz="1800">
                <a:effectLst/>
                <a:latin typeface="Garamond" panose="02020404030301010803" pitchFamily="18" charset="0"/>
                <a:ea typeface="Garamond" panose="02020404030301010803" pitchFamily="18" charset="0"/>
                <a:cs typeface="Garamond" panose="02020404030301010803" pitchFamily="18" charset="0"/>
              </a:rPr>
              <a:t>Pour communiquer, les termes d’accessibilité universelle (50%) et inclusion (50%) sont les plus privilégiés. Musée pour tous, personnes handicapées, visiteurs à besoins particuliers sont plus rarement utilisés (9%).</a:t>
            </a:r>
            <a:r>
              <a:rPr lang="fr-CA">
                <a:effectLst/>
              </a:rPr>
              <a:t> </a:t>
            </a:r>
            <a:endParaRPr lang="fr-FR"/>
          </a:p>
        </p:txBody>
      </p:sp>
    </p:spTree>
    <p:extLst>
      <p:ext uri="{BB962C8B-B14F-4D97-AF65-F5344CB8AC3E}">
        <p14:creationId xmlns:p14="http://schemas.microsoft.com/office/powerpoint/2010/main" val="3201538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133B29-E4C0-66B1-7EAD-8B2182FD1BE5}"/>
              </a:ext>
            </a:extLst>
          </p:cNvPr>
          <p:cNvSpPr>
            <a:spLocks noGrp="1"/>
          </p:cNvSpPr>
          <p:nvPr>
            <p:ph type="title"/>
          </p:nvPr>
        </p:nvSpPr>
        <p:spPr>
          <a:xfrm>
            <a:off x="457200" y="274638"/>
            <a:ext cx="14401800" cy="1143000"/>
          </a:xfrm>
        </p:spPr>
        <p:txBody>
          <a:bodyPr>
            <a:normAutofit/>
          </a:bodyPr>
          <a:lstStyle/>
          <a:p>
            <a:pPr algn="l"/>
            <a:r>
              <a:rPr lang="fr-FR"/>
              <a:t>Retour de parole des participants 1/3</a:t>
            </a:r>
          </a:p>
        </p:txBody>
      </p:sp>
      <p:sp>
        <p:nvSpPr>
          <p:cNvPr id="6" name="ZoneTexte 5">
            <a:extLst>
              <a:ext uri="{FF2B5EF4-FFF2-40B4-BE49-F238E27FC236}">
                <a16:creationId xmlns:a16="http://schemas.microsoft.com/office/drawing/2014/main" id="{6B7A5C6E-1E46-319B-A798-444BBEE89A1F}"/>
              </a:ext>
            </a:extLst>
          </p:cNvPr>
          <p:cNvSpPr txBox="1"/>
          <p:nvPr/>
        </p:nvSpPr>
        <p:spPr>
          <a:xfrm>
            <a:off x="914400" y="1420426"/>
            <a:ext cx="16687800" cy="9140964"/>
          </a:xfrm>
          <a:prstGeom prst="rect">
            <a:avLst/>
          </a:prstGeom>
          <a:noFill/>
        </p:spPr>
        <p:txBody>
          <a:bodyPr wrap="square">
            <a:spAutoFit/>
          </a:bodyPr>
          <a:lstStyle/>
          <a:p>
            <a:pPr algn="just"/>
            <a:r>
              <a:rPr lang="fr-CA" sz="2800" b="1">
                <a:effectLst/>
                <a:latin typeface="Garamond" panose="02020404030301010803" pitchFamily="18" charset="0"/>
                <a:ea typeface="Garamond" panose="02020404030301010803" pitchFamily="18" charset="0"/>
                <a:cs typeface="Garamond" panose="02020404030301010803" pitchFamily="18" charset="0"/>
              </a:rPr>
              <a:t>Constats généraux</a:t>
            </a:r>
            <a:endParaRPr lang="fr-CA" sz="2800">
              <a:effectLst/>
              <a:latin typeface="Garamond" panose="02020404030301010803" pitchFamily="18" charset="0"/>
              <a:ea typeface="Garamond" panose="02020404030301010803" pitchFamily="18" charset="0"/>
              <a:cs typeface="Garamond" panose="02020404030301010803" pitchFamily="18" charset="0"/>
            </a:endParaRPr>
          </a:p>
          <a:p>
            <a:pPr marL="342900" lvl="0" indent="-342900" algn="just">
              <a:buFont typeface="Symbol" pitchFamily="2" charset="2"/>
              <a:buChar char=""/>
            </a:pPr>
            <a:r>
              <a:rPr lang="fr-CA" sz="2800">
                <a:effectLst/>
                <a:latin typeface="Garamond" panose="02020404030301010803" pitchFamily="18" charset="0"/>
                <a:ea typeface="Garamond" panose="02020404030301010803" pitchFamily="18" charset="0"/>
                <a:cs typeface="Garamond" panose="02020404030301010803" pitchFamily="18" charset="0"/>
              </a:rPr>
              <a:t>Les musées sont conscients qu’ils doivent travailler pour améliorer leur accessibilité universelle.</a:t>
            </a:r>
          </a:p>
          <a:p>
            <a:pPr marL="342900" lvl="0" indent="-342900" algn="just">
              <a:buFont typeface="Symbol" pitchFamily="2" charset="2"/>
              <a:buChar char=""/>
            </a:pPr>
            <a:r>
              <a:rPr lang="fr-CA" sz="2800">
                <a:effectLst/>
                <a:latin typeface="Garamond" panose="02020404030301010803" pitchFamily="18" charset="0"/>
                <a:ea typeface="Garamond" panose="02020404030301010803" pitchFamily="18" charset="0"/>
                <a:cs typeface="Garamond" panose="02020404030301010803" pitchFamily="18" charset="0"/>
              </a:rPr>
              <a:t>Les équipes petites ou grandes sont toutes prêtes à aider les personnes en situation de handicap en proposant d’agir au cas par cas, d’organiser des visites personnalisées, etc.</a:t>
            </a:r>
          </a:p>
          <a:p>
            <a:pPr marL="342900" lvl="0" indent="-342900" algn="just">
              <a:buFont typeface="Symbol" pitchFamily="2" charset="2"/>
              <a:buChar char=""/>
            </a:pPr>
            <a:r>
              <a:rPr lang="fr-CA" sz="2800">
                <a:effectLst/>
                <a:latin typeface="Garamond" panose="02020404030301010803" pitchFamily="18" charset="0"/>
                <a:ea typeface="Garamond" panose="02020404030301010803" pitchFamily="18" charset="0"/>
                <a:cs typeface="Garamond" panose="02020404030301010803" pitchFamily="18" charset="0"/>
              </a:rPr>
              <a:t>Les exigences sont trop grandes pour une petite institution qui reçoit peu de personnes ayant des besoins de services en lien avec l'accessibilité universelle. On a déjà peine à opérer avec le mince financement obtenu sans exigences d'accessibilité.</a:t>
            </a:r>
          </a:p>
          <a:p>
            <a:pPr marL="342900" lvl="0" indent="-342900" algn="just">
              <a:buFont typeface="Symbol" pitchFamily="2" charset="2"/>
              <a:buChar char=""/>
            </a:pPr>
            <a:r>
              <a:rPr lang="fr-CA" sz="2800">
                <a:effectLst/>
                <a:latin typeface="Garamond" panose="02020404030301010803" pitchFamily="18" charset="0"/>
                <a:ea typeface="Garamond" panose="02020404030301010803" pitchFamily="18" charset="0"/>
                <a:cs typeface="Garamond" panose="02020404030301010803" pitchFamily="18" charset="0"/>
              </a:rPr>
              <a:t>Les petits musées sont surchargés de travail et n’ont pas assez de budget pour faire de tels projets. La subvention de fonctionnement est insuffisante.</a:t>
            </a:r>
          </a:p>
          <a:p>
            <a:pPr marL="342900" lvl="0" indent="-342900" algn="just">
              <a:buFont typeface="Symbol" pitchFamily="2" charset="2"/>
              <a:buChar char=""/>
            </a:pPr>
            <a:r>
              <a:rPr lang="fr-CA" sz="2800">
                <a:effectLst/>
                <a:latin typeface="Garamond" panose="02020404030301010803" pitchFamily="18" charset="0"/>
                <a:ea typeface="Garamond" panose="02020404030301010803" pitchFamily="18" charset="0"/>
                <a:cs typeface="Garamond" panose="02020404030301010803" pitchFamily="18" charset="0"/>
              </a:rPr>
              <a:t>La plupart des bâtiments patrimoniaux ou des lieux naturels protégés, ils demeurent difficiles à adapter complètement à cette clientèle. C'est difficile parce qu'ils ne peuvent rien toucher dans ces lieux et ces espaces. Par exemple, il est impossible de modifier le bâtiment pour ajouter un ascenseur. Pour y remédier, ils tentent de faire en sorte que les expositions et les ateliers soient accessibles.</a:t>
            </a:r>
          </a:p>
          <a:p>
            <a:pPr marL="342900" lvl="0" indent="-342900" algn="just">
              <a:buFont typeface="Symbol" pitchFamily="2" charset="2"/>
              <a:buChar char=""/>
            </a:pPr>
            <a:r>
              <a:rPr lang="fr-CA" sz="2800">
                <a:effectLst/>
                <a:latin typeface="Garamond" panose="02020404030301010803" pitchFamily="18" charset="0"/>
                <a:ea typeface="Garamond" panose="02020404030301010803" pitchFamily="18" charset="0"/>
                <a:cs typeface="Garamond" panose="02020404030301010803" pitchFamily="18" charset="0"/>
              </a:rPr>
              <a:t>Les bâtiments de certaines institutions appartiennent à une tutelle (ville, entreprise, gouvernement). Il est donc difficile de mener à des changements ou de procéder à des aménagements sans l'appui de la tutelle.</a:t>
            </a:r>
          </a:p>
          <a:p>
            <a:pPr marL="342900" lvl="0" indent="-342900" algn="just">
              <a:buFont typeface="Symbol" pitchFamily="2" charset="2"/>
              <a:buChar char=""/>
            </a:pPr>
            <a:r>
              <a:rPr lang="fr-CA" sz="2800">
                <a:effectLst/>
                <a:latin typeface="Garamond" panose="02020404030301010803" pitchFamily="18" charset="0"/>
                <a:ea typeface="Garamond" panose="02020404030301010803" pitchFamily="18" charset="0"/>
                <a:cs typeface="Garamond" panose="02020404030301010803" pitchFamily="18" charset="0"/>
              </a:rPr>
              <a:t>Les financements spécifiques en région ne sont pas foisonnants.</a:t>
            </a:r>
          </a:p>
          <a:p>
            <a:pPr marL="342900" lvl="0" indent="-342900" algn="just">
              <a:buFont typeface="Symbol" pitchFamily="2" charset="2"/>
              <a:buChar char=""/>
            </a:pPr>
            <a:r>
              <a:rPr lang="fr-CA" sz="2800">
                <a:effectLst/>
                <a:latin typeface="Garamond" panose="02020404030301010803" pitchFamily="18" charset="0"/>
                <a:ea typeface="Garamond" panose="02020404030301010803" pitchFamily="18" charset="0"/>
                <a:cs typeface="Garamond" panose="02020404030301010803" pitchFamily="18" charset="0"/>
              </a:rPr>
              <a:t>En région, il n’y a pas toujours d’organismes pour accompagner le handicap. Tout se fait à distance et prend donc du temps.</a:t>
            </a:r>
          </a:p>
          <a:p>
            <a:pPr marL="342900" lvl="0" indent="-342900" algn="just">
              <a:buFont typeface="Symbol" pitchFamily="2" charset="2"/>
              <a:buChar char=""/>
            </a:pPr>
            <a:r>
              <a:rPr lang="fr-CA" sz="2800">
                <a:effectLst/>
                <a:latin typeface="Garamond" panose="02020404030301010803" pitchFamily="18" charset="0"/>
                <a:ea typeface="Garamond" panose="02020404030301010803" pitchFamily="18" charset="0"/>
                <a:cs typeface="Garamond" panose="02020404030301010803" pitchFamily="18" charset="0"/>
              </a:rPr>
              <a:t>L'enjeu de l'accessibilité est complexe, mais important. Nous avons une expertise auprès de certains groupes spécifiques, mais nous trouvons qu'il est difficile d'aspirer à l'universalité.</a:t>
            </a:r>
          </a:p>
          <a:p>
            <a:pPr algn="just"/>
            <a:r>
              <a:rPr lang="fr-CA" sz="2800">
                <a:effectLst/>
                <a:latin typeface="Garamond" panose="02020404030301010803" pitchFamily="18" charset="0"/>
                <a:ea typeface="Garamond" panose="02020404030301010803" pitchFamily="18" charset="0"/>
                <a:cs typeface="Garamond" panose="02020404030301010803" pitchFamily="18" charset="0"/>
              </a:rPr>
              <a:t> </a:t>
            </a:r>
          </a:p>
        </p:txBody>
      </p:sp>
    </p:spTree>
    <p:extLst>
      <p:ext uri="{BB962C8B-B14F-4D97-AF65-F5344CB8AC3E}">
        <p14:creationId xmlns:p14="http://schemas.microsoft.com/office/powerpoint/2010/main" val="610004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133B29-E4C0-66B1-7EAD-8B2182FD1BE5}"/>
              </a:ext>
            </a:extLst>
          </p:cNvPr>
          <p:cNvSpPr>
            <a:spLocks noGrp="1"/>
          </p:cNvSpPr>
          <p:nvPr>
            <p:ph type="title"/>
          </p:nvPr>
        </p:nvSpPr>
        <p:spPr>
          <a:xfrm>
            <a:off x="457200" y="274638"/>
            <a:ext cx="14401800" cy="1143000"/>
          </a:xfrm>
        </p:spPr>
        <p:txBody>
          <a:bodyPr>
            <a:normAutofit/>
          </a:bodyPr>
          <a:lstStyle/>
          <a:p>
            <a:pPr algn="l"/>
            <a:r>
              <a:rPr lang="fr-FR"/>
              <a:t>Retour de parole des participants 2/3</a:t>
            </a:r>
          </a:p>
        </p:txBody>
      </p:sp>
      <p:sp>
        <p:nvSpPr>
          <p:cNvPr id="4" name="ZoneTexte 3">
            <a:extLst>
              <a:ext uri="{FF2B5EF4-FFF2-40B4-BE49-F238E27FC236}">
                <a16:creationId xmlns:a16="http://schemas.microsoft.com/office/drawing/2014/main" id="{F60953E0-4101-D314-5B2C-86563FDA28EB}"/>
              </a:ext>
            </a:extLst>
          </p:cNvPr>
          <p:cNvSpPr txBox="1"/>
          <p:nvPr/>
        </p:nvSpPr>
        <p:spPr>
          <a:xfrm>
            <a:off x="762000" y="1257300"/>
            <a:ext cx="17297400" cy="9325630"/>
          </a:xfrm>
          <a:prstGeom prst="rect">
            <a:avLst/>
          </a:prstGeom>
          <a:noFill/>
        </p:spPr>
        <p:txBody>
          <a:bodyPr wrap="square">
            <a:spAutoFit/>
          </a:bodyPr>
          <a:lstStyle/>
          <a:p>
            <a:pPr algn="just"/>
            <a:r>
              <a:rPr lang="fr-CA" sz="2000" b="1">
                <a:effectLst/>
                <a:latin typeface="Garamond" panose="02020404030301010803" pitchFamily="18" charset="0"/>
                <a:ea typeface="Garamond" panose="02020404030301010803" pitchFamily="18" charset="0"/>
                <a:cs typeface="Garamond" panose="02020404030301010803" pitchFamily="18" charset="0"/>
              </a:rPr>
              <a:t>Pratiques partagées dans le secteur muséal</a:t>
            </a:r>
            <a:endParaRPr lang="fr-CA" sz="2000">
              <a:effectLst/>
              <a:latin typeface="Garamond" panose="02020404030301010803" pitchFamily="18" charset="0"/>
              <a:ea typeface="Garamond" panose="02020404030301010803" pitchFamily="18" charset="0"/>
              <a:cs typeface="Garamond" panose="02020404030301010803" pitchFamily="18" charset="0"/>
            </a:endParaRPr>
          </a:p>
          <a:p>
            <a:pPr marL="342900" lvl="0" indent="-34290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Gouvernance</a:t>
            </a:r>
          </a:p>
          <a:p>
            <a:pPr marL="742950" lvl="1" indent="-28575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Consulter des acteurs et des bénévoles dans le milieu afin de mettre en place une politique d'accessibilité universelle.</a:t>
            </a:r>
          </a:p>
          <a:p>
            <a:pPr marL="742950" lvl="1" indent="-28575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Demander un audit à </a:t>
            </a:r>
            <a:r>
              <a:rPr lang="fr-CA" sz="2000" u="none" strike="noStrike" err="1">
                <a:effectLst/>
                <a:latin typeface="Garamond" panose="02020404030301010803" pitchFamily="18" charset="0"/>
                <a:ea typeface="Garamond" panose="02020404030301010803" pitchFamily="18" charset="0"/>
                <a:cs typeface="Garamond" panose="02020404030301010803" pitchFamily="18" charset="0"/>
              </a:rPr>
              <a:t>Kéroul</a:t>
            </a: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a:t>
            </a:r>
          </a:p>
          <a:p>
            <a:pPr marL="742950" lvl="1" indent="-28575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Intégrer la question de l'inclusion et de l'accessibilité au cœur du renouvellement stratégique.</a:t>
            </a:r>
          </a:p>
          <a:p>
            <a:pPr marL="742950" lvl="1" indent="-28575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Réaliser un plan de développement des publics.</a:t>
            </a:r>
          </a:p>
          <a:p>
            <a:pPr marL="742950" lvl="1" indent="-28575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Faire des appels à projet avec les services de l’organisme de tutelle (municipalité, entreprise, gouvernement).</a:t>
            </a:r>
          </a:p>
          <a:p>
            <a:pPr marL="742950" lvl="1" indent="-28575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Offrir des espaces gratuitement pour que des organismes se réunissent chaque mois et organisent des ateliers de formations pour leurs membres.</a:t>
            </a:r>
          </a:p>
          <a:p>
            <a:pPr marL="1143000" lvl="2" indent="-22860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Offrir des visites guidées gratuites de nos expositions courantes pour les membres de ces organisations, leur donnant ainsi un accès privilégié et intimiste aux expositions.</a:t>
            </a:r>
          </a:p>
          <a:p>
            <a:pPr marL="742950" lvl="1" indent="-28575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Former notre personnel, chef, conseiller, guides annuellement.</a:t>
            </a:r>
          </a:p>
          <a:p>
            <a:pPr marL="742950" lvl="1" indent="-28575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Adopter un programme d'embauche qui accueille la diversité et l'inclusion.</a:t>
            </a:r>
          </a:p>
          <a:p>
            <a:pPr marL="342900" lvl="0" indent="-34290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Bâtiment</a:t>
            </a:r>
          </a:p>
          <a:p>
            <a:pPr marL="742950" lvl="1" indent="-28575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Numériser les espaces non accessibles (ex. grenier avec escalier casse-cou) pour les rendre disponibles en ligne.</a:t>
            </a:r>
          </a:p>
          <a:p>
            <a:pPr marL="342900" lvl="0" indent="-34290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Exposition</a:t>
            </a:r>
          </a:p>
          <a:p>
            <a:pPr marL="742950" lvl="1" indent="-28575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Saisir l’opportunité du renouvellement de l’exposition permanente pour appliquer les normes de l’accessibilité universelle selon les moyens financiers.</a:t>
            </a:r>
          </a:p>
          <a:p>
            <a:pPr marL="742950" lvl="1" indent="-28575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Développer des dispositifs adaptés dans l'exposition permanente.</a:t>
            </a:r>
          </a:p>
          <a:p>
            <a:pPr marL="742950" lvl="1" indent="-28575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Traduire des cartels d'une exposition dans la langue des immigrants qui logent à proximité pour faciliter la visite par des travailleurs immigrants.</a:t>
            </a:r>
          </a:p>
          <a:p>
            <a:pPr marL="342900" lvl="0" indent="-34290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Médiation</a:t>
            </a:r>
          </a:p>
          <a:p>
            <a:pPr marL="742950" lvl="1" indent="-28575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Développer des activités de médiation pour les personnes avec des déficiences.</a:t>
            </a:r>
          </a:p>
          <a:p>
            <a:pPr marL="742950" lvl="1" indent="-28575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Réaliser des visites avec groupes ciblés en situation de handicap.	</a:t>
            </a:r>
          </a:p>
          <a:p>
            <a:pPr marL="742950" lvl="1" indent="-28575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Créer des ateliers visant à permettre aux personnes ayant des besoins particuliers de vivre l'archéologie en la manipulant directement.</a:t>
            </a:r>
          </a:p>
          <a:p>
            <a:pPr marL="742950" lvl="1" indent="-28575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Déplacer les ressources du musée dans des lieux comme les CHSLD afin de présenter des artéfacts et photos historiques à des personnes ayant d'importantes contraintes au déplacement.</a:t>
            </a:r>
          </a:p>
          <a:p>
            <a:pPr marL="742950" lvl="1" indent="-28575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Proposer des activités gratuites en tout temps pour éviter de penser une politique tarifaire spécifique.</a:t>
            </a:r>
          </a:p>
          <a:p>
            <a:pPr marL="742950" lvl="1" indent="-28575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Adapter les ateliers lors des groupes scolaires ayant des enfants avec des déficiences.</a:t>
            </a:r>
          </a:p>
          <a:p>
            <a:pPr marL="742950" lvl="1" indent="-28575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Offrir un audio-guide vidéo pour les personnes qui ne peuvent se déplacer à l'intérieur de nos bâtiments patrimoniaux.</a:t>
            </a:r>
          </a:p>
          <a:p>
            <a:pPr marL="742950" lvl="1" indent="-285750" algn="just">
              <a:buFont typeface="Arial" panose="020B0604020202020204" pitchFamily="34" charset="0"/>
              <a:buChar char="○"/>
            </a:pPr>
            <a:r>
              <a:rPr lang="fr-CA" sz="2000" u="none" strike="noStrike">
                <a:effectLst/>
                <a:latin typeface="Garamond" panose="02020404030301010803" pitchFamily="18" charset="0"/>
                <a:ea typeface="Garamond" panose="02020404030301010803" pitchFamily="18" charset="0"/>
                <a:cs typeface="Garamond" panose="02020404030301010803" pitchFamily="18" charset="0"/>
              </a:rPr>
              <a:t>Adapter la visite aux besoins des visiteurs en ouvrant ou fermant les lumières, les portes, en donnant accès à un ascenseur, en demandant aux guides d’adapter le discours et le parcours.</a:t>
            </a:r>
          </a:p>
        </p:txBody>
      </p:sp>
    </p:spTree>
    <p:extLst>
      <p:ext uri="{BB962C8B-B14F-4D97-AF65-F5344CB8AC3E}">
        <p14:creationId xmlns:p14="http://schemas.microsoft.com/office/powerpoint/2010/main" val="1016963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133B29-E4C0-66B1-7EAD-8B2182FD1BE5}"/>
              </a:ext>
            </a:extLst>
          </p:cNvPr>
          <p:cNvSpPr>
            <a:spLocks noGrp="1"/>
          </p:cNvSpPr>
          <p:nvPr>
            <p:ph type="title"/>
          </p:nvPr>
        </p:nvSpPr>
        <p:spPr>
          <a:xfrm>
            <a:off x="457200" y="274638"/>
            <a:ext cx="14401800" cy="1143000"/>
          </a:xfrm>
        </p:spPr>
        <p:txBody>
          <a:bodyPr>
            <a:normAutofit/>
          </a:bodyPr>
          <a:lstStyle/>
          <a:p>
            <a:pPr algn="l"/>
            <a:r>
              <a:rPr lang="fr-FR"/>
              <a:t>Retour de parole des participants 3/3</a:t>
            </a:r>
          </a:p>
        </p:txBody>
      </p:sp>
      <p:sp>
        <p:nvSpPr>
          <p:cNvPr id="4" name="ZoneTexte 3">
            <a:extLst>
              <a:ext uri="{FF2B5EF4-FFF2-40B4-BE49-F238E27FC236}">
                <a16:creationId xmlns:a16="http://schemas.microsoft.com/office/drawing/2014/main" id="{200C1164-E62F-686A-E34D-7816C52FB973}"/>
              </a:ext>
            </a:extLst>
          </p:cNvPr>
          <p:cNvSpPr txBox="1"/>
          <p:nvPr/>
        </p:nvSpPr>
        <p:spPr>
          <a:xfrm>
            <a:off x="457200" y="1433436"/>
            <a:ext cx="17373600" cy="8956298"/>
          </a:xfrm>
          <a:prstGeom prst="rect">
            <a:avLst/>
          </a:prstGeom>
          <a:noFill/>
        </p:spPr>
        <p:txBody>
          <a:bodyPr wrap="square">
            <a:spAutoFit/>
          </a:bodyPr>
          <a:lstStyle/>
          <a:p>
            <a:pPr algn="just"/>
            <a:r>
              <a:rPr lang="fr-CA" sz="3200" b="1">
                <a:effectLst/>
                <a:latin typeface="Garamond" panose="02020404030301010803" pitchFamily="18" charset="0"/>
                <a:ea typeface="Garamond" panose="02020404030301010803" pitchFamily="18" charset="0"/>
                <a:cs typeface="Garamond" panose="02020404030301010803" pitchFamily="18" charset="0"/>
              </a:rPr>
              <a:t>Besoins exprimés</a:t>
            </a:r>
            <a:endParaRPr lang="fr-CA" sz="3200">
              <a:effectLst/>
              <a:latin typeface="Garamond" panose="02020404030301010803" pitchFamily="18" charset="0"/>
              <a:ea typeface="Garamond" panose="02020404030301010803" pitchFamily="18" charset="0"/>
              <a:cs typeface="Garamond" panose="02020404030301010803" pitchFamily="18" charset="0"/>
            </a:endParaRPr>
          </a:p>
          <a:p>
            <a:pPr marL="342900" lvl="0" indent="-342900" algn="just">
              <a:buFont typeface="Symbol" pitchFamily="2" charset="2"/>
              <a:buChar char=""/>
            </a:pPr>
            <a:r>
              <a:rPr lang="fr-CA" sz="3200">
                <a:effectLst/>
                <a:latin typeface="Garamond" panose="02020404030301010803" pitchFamily="18" charset="0"/>
                <a:ea typeface="Garamond" panose="02020404030301010803" pitchFamily="18" charset="0"/>
                <a:cs typeface="Garamond" panose="02020404030301010803" pitchFamily="18" charset="0"/>
              </a:rPr>
              <a:t>Avoir une liste de partenariats avec les organismes suivants: déficience visuelle, déficience auditive, déficience motrice, déficience intellectuelle et troubles de la parole, de l’apprentissage, cognitifs et neurocognitifs.</a:t>
            </a:r>
          </a:p>
          <a:p>
            <a:pPr marL="342900" lvl="0" indent="-342900" algn="just">
              <a:buFont typeface="Symbol" pitchFamily="2" charset="2"/>
              <a:buChar char=""/>
            </a:pPr>
            <a:r>
              <a:rPr lang="fr-CA" sz="3200">
                <a:effectLst/>
                <a:latin typeface="Garamond" panose="02020404030301010803" pitchFamily="18" charset="0"/>
                <a:ea typeface="Garamond" panose="02020404030301010803" pitchFamily="18" charset="0"/>
                <a:cs typeface="Garamond" panose="02020404030301010803" pitchFamily="18" charset="0"/>
              </a:rPr>
              <a:t>Savoir comment rendre le Jubé de notre église accessible par un monte personne ou un ascenseur.</a:t>
            </a:r>
          </a:p>
          <a:p>
            <a:pPr marL="342900" lvl="0" indent="-342900" algn="just">
              <a:buFont typeface="Symbol" pitchFamily="2" charset="2"/>
              <a:buChar char=""/>
            </a:pPr>
            <a:r>
              <a:rPr lang="fr-CA" sz="3200">
                <a:effectLst/>
                <a:latin typeface="Garamond" panose="02020404030301010803" pitchFamily="18" charset="0"/>
                <a:ea typeface="Garamond" panose="02020404030301010803" pitchFamily="18" charset="0"/>
                <a:cs typeface="Garamond" panose="02020404030301010803" pitchFamily="18" charset="0"/>
              </a:rPr>
              <a:t>Connaître les ressources qui pourraient nous aider à créer des programmes ou augmenter notre accessibilité.</a:t>
            </a:r>
          </a:p>
          <a:p>
            <a:pPr marL="342900" lvl="0" indent="-342900" algn="just">
              <a:buFont typeface="Symbol" pitchFamily="2" charset="2"/>
              <a:buChar char=""/>
            </a:pPr>
            <a:r>
              <a:rPr lang="fr-CA" sz="3200">
                <a:effectLst/>
                <a:latin typeface="Garamond" panose="02020404030301010803" pitchFamily="18" charset="0"/>
                <a:ea typeface="Garamond" panose="02020404030301010803" pitchFamily="18" charset="0"/>
                <a:cs typeface="Garamond" panose="02020404030301010803" pitchFamily="18" charset="0"/>
              </a:rPr>
              <a:t>Connaître les subventions disponibles pour des musées qui sont des organismes sans but lucratif.</a:t>
            </a:r>
          </a:p>
          <a:p>
            <a:pPr marL="342900" lvl="0" indent="-342900" algn="just">
              <a:buFont typeface="Symbol" pitchFamily="2" charset="2"/>
              <a:buChar char=""/>
            </a:pPr>
            <a:r>
              <a:rPr lang="fr-CA" sz="3200">
                <a:effectLst/>
                <a:latin typeface="Garamond" panose="02020404030301010803" pitchFamily="18" charset="0"/>
                <a:ea typeface="Garamond" panose="02020404030301010803" pitchFamily="18" charset="0"/>
                <a:cs typeface="Garamond" panose="02020404030301010803" pitchFamily="18" charset="0"/>
              </a:rPr>
              <a:t>Avoir accès à des données fournies par les services de santé sur les clientèles à desservir, besoins particuliers, etc.      </a:t>
            </a:r>
          </a:p>
          <a:p>
            <a:pPr marL="342900" lvl="0" indent="-342900" algn="just">
              <a:buFont typeface="Symbol" pitchFamily="2" charset="2"/>
              <a:buChar char=""/>
            </a:pPr>
            <a:r>
              <a:rPr lang="fr-CA" sz="3200">
                <a:effectLst/>
                <a:latin typeface="Garamond" panose="02020404030301010803" pitchFamily="18" charset="0"/>
                <a:ea typeface="Garamond" panose="02020404030301010803" pitchFamily="18" charset="0"/>
                <a:cs typeface="Garamond" panose="02020404030301010803" pitchFamily="18" charset="0"/>
              </a:rPr>
              <a:t>Créer un guichet unique ou site web pour trouver les informations regroupées sur les normes, guides, ressources externes spécialisées pour aider les petits musées régionaux ayant peu de personnel à mettre en place de bonnes mesures et pratiques.</a:t>
            </a:r>
          </a:p>
          <a:p>
            <a:pPr marL="342900" lvl="0" indent="-342900" algn="just">
              <a:buFont typeface="Symbol" pitchFamily="2" charset="2"/>
              <a:buChar char=""/>
            </a:pPr>
            <a:r>
              <a:rPr lang="fr-CA" sz="3200">
                <a:effectLst/>
                <a:latin typeface="Garamond" panose="02020404030301010803" pitchFamily="18" charset="0"/>
                <a:ea typeface="Garamond" panose="02020404030301010803" pitchFamily="18" charset="0"/>
                <a:cs typeface="Garamond" panose="02020404030301010803" pitchFamily="18" charset="0"/>
              </a:rPr>
              <a:t>Mettre plus de pression sur les organismes de tutelles (ville, entreprise, gouvernement, etc.) afin de procéder aux travaux de mise aux normes. </a:t>
            </a:r>
          </a:p>
          <a:p>
            <a:pPr marL="342900" lvl="0" indent="-342900" algn="just">
              <a:buFont typeface="Symbol" pitchFamily="2" charset="2"/>
              <a:buChar char=""/>
            </a:pPr>
            <a:r>
              <a:rPr lang="fr-CA" sz="3200">
                <a:effectLst/>
                <a:latin typeface="Garamond" panose="02020404030301010803" pitchFamily="18" charset="0"/>
                <a:ea typeface="Garamond" panose="02020404030301010803" pitchFamily="18" charset="0"/>
                <a:cs typeface="Garamond" panose="02020404030301010803" pitchFamily="18" charset="0"/>
              </a:rPr>
              <a:t>Avoir un budget adéquat.</a:t>
            </a:r>
          </a:p>
          <a:p>
            <a:pPr marL="342900" lvl="0" indent="-342900" algn="just">
              <a:buFont typeface="Symbol" pitchFamily="2" charset="2"/>
              <a:buChar char=""/>
            </a:pPr>
            <a:r>
              <a:rPr lang="fr-CA" sz="3200">
                <a:effectLst/>
                <a:latin typeface="Garamond" panose="02020404030301010803" pitchFamily="18" charset="0"/>
                <a:ea typeface="Garamond" panose="02020404030301010803" pitchFamily="18" charset="0"/>
                <a:cs typeface="Garamond" panose="02020404030301010803" pitchFamily="18" charset="0"/>
              </a:rPr>
              <a:t>Mettre en place des pratiques ou un système de communication sur les critères d’accessibilité universelle lors de prêts d’exposition.</a:t>
            </a:r>
          </a:p>
        </p:txBody>
      </p:sp>
    </p:spTree>
    <p:extLst>
      <p:ext uri="{BB962C8B-B14F-4D97-AF65-F5344CB8AC3E}">
        <p14:creationId xmlns:p14="http://schemas.microsoft.com/office/powerpoint/2010/main" val="1988146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812B63-9397-60D1-6B2B-242A5F2EEAC5}"/>
              </a:ext>
            </a:extLst>
          </p:cNvPr>
          <p:cNvSpPr>
            <a:spLocks noGrp="1"/>
          </p:cNvSpPr>
          <p:nvPr>
            <p:ph type="title"/>
          </p:nvPr>
        </p:nvSpPr>
        <p:spPr>
          <a:xfrm>
            <a:off x="457200" y="274638"/>
            <a:ext cx="14401800" cy="1143000"/>
          </a:xfrm>
        </p:spPr>
        <p:txBody>
          <a:bodyPr>
            <a:normAutofit/>
          </a:bodyPr>
          <a:lstStyle/>
          <a:p>
            <a:pPr algn="l"/>
            <a:r>
              <a:rPr lang="fr-FR"/>
              <a:t>Faits saillants</a:t>
            </a:r>
          </a:p>
        </p:txBody>
      </p:sp>
      <p:sp>
        <p:nvSpPr>
          <p:cNvPr id="4" name="ZoneTexte 3">
            <a:extLst>
              <a:ext uri="{FF2B5EF4-FFF2-40B4-BE49-F238E27FC236}">
                <a16:creationId xmlns:a16="http://schemas.microsoft.com/office/drawing/2014/main" id="{9C837937-AC92-A3C2-9C0B-8F41E6DF751B}"/>
              </a:ext>
            </a:extLst>
          </p:cNvPr>
          <p:cNvSpPr txBox="1"/>
          <p:nvPr/>
        </p:nvSpPr>
        <p:spPr>
          <a:xfrm>
            <a:off x="838200" y="1420426"/>
            <a:ext cx="7772400" cy="9140964"/>
          </a:xfrm>
          <a:prstGeom prst="rect">
            <a:avLst/>
          </a:prstGeom>
          <a:noFill/>
        </p:spPr>
        <p:txBody>
          <a:bodyPr wrap="square">
            <a:spAutoFit/>
          </a:bodyPr>
          <a:lstStyle/>
          <a:p>
            <a:pPr algn="just"/>
            <a:r>
              <a:rPr lang="fr-CA" sz="1400" b="1">
                <a:effectLst/>
                <a:latin typeface="Times New Roman" panose="02020603050405020304" pitchFamily="18" charset="0"/>
                <a:ea typeface="Garamond" panose="02020404030301010803" pitchFamily="18" charset="0"/>
                <a:cs typeface="Times New Roman" panose="02020603050405020304" pitchFamily="18" charset="0"/>
              </a:rPr>
              <a:t>Considérations générales</a:t>
            </a:r>
            <a:endParaRPr lang="fr-CA" sz="1400">
              <a:effectLst/>
              <a:latin typeface="Times New Roman" panose="02020603050405020304" pitchFamily="18" charset="0"/>
              <a:ea typeface="Garamond" panose="02020404030301010803" pitchFamily="18" charset="0"/>
              <a:cs typeface="Times New Roman" panose="02020603050405020304" pitchFamily="18" charset="0"/>
            </a:endParaRPr>
          </a:p>
          <a:p>
            <a:pPr marL="342900" lvl="0" indent="-342900" algn="just">
              <a:buFont typeface="Arial" panose="020B0604020202020204" pitchFamily="34" charset="0"/>
              <a:buChar char="●"/>
            </a:pPr>
            <a:r>
              <a:rPr lang="fr-CA" sz="1400" u="none" strike="noStrike">
                <a:effectLst/>
                <a:latin typeface="Times New Roman" panose="02020603050405020304" pitchFamily="18" charset="0"/>
                <a:ea typeface="Garamond" panose="02020404030301010803" pitchFamily="18" charset="0"/>
                <a:cs typeface="Times New Roman" panose="02020603050405020304" pitchFamily="18" charset="0"/>
              </a:rPr>
              <a:t>Plus les musées sont grands, plus les actions en matière d’accessibilité sont développées et structurées. </a:t>
            </a:r>
          </a:p>
          <a:p>
            <a:pPr marL="342900" lvl="0" indent="-342900" algn="just">
              <a:buFont typeface="Arial" panose="020B0604020202020204" pitchFamily="34" charset="0"/>
              <a:buChar char="●"/>
            </a:pPr>
            <a:r>
              <a:rPr lang="fr-CA" sz="1400" u="none" strike="noStrike">
                <a:effectLst/>
                <a:latin typeface="Times New Roman" panose="02020603050405020304" pitchFamily="18" charset="0"/>
                <a:ea typeface="Garamond" panose="02020404030301010803" pitchFamily="18" charset="0"/>
                <a:cs typeface="Times New Roman" panose="02020603050405020304" pitchFamily="18" charset="0"/>
              </a:rPr>
              <a:t>Le changement vers l’accessibilité universelle nécessite des ressources substantielles pour parvenir à modifier les pratiques.</a:t>
            </a:r>
          </a:p>
          <a:p>
            <a:pPr marL="342900" lvl="0" indent="-342900" algn="just">
              <a:buFont typeface="Arial" panose="020B0604020202020204" pitchFamily="34" charset="0"/>
              <a:buChar char="●"/>
            </a:pPr>
            <a:r>
              <a:rPr lang="fr-CA" sz="1400" u="none" strike="noStrike">
                <a:effectLst/>
                <a:latin typeface="Times New Roman" panose="02020603050405020304" pitchFamily="18" charset="0"/>
                <a:ea typeface="Garamond" panose="02020404030301010803" pitchFamily="18" charset="0"/>
                <a:cs typeface="Times New Roman" panose="02020603050405020304" pitchFamily="18" charset="0"/>
              </a:rPr>
              <a:t>Ce n’est pas parce que les musées mettent en place des projets que la culture organisationnelle et les pratiques changent.</a:t>
            </a:r>
          </a:p>
          <a:p>
            <a:pPr marL="342900" lvl="0" indent="-342900" algn="just">
              <a:buFont typeface="Arial" panose="020B0604020202020204" pitchFamily="34" charset="0"/>
              <a:buChar char="●"/>
            </a:pPr>
            <a:r>
              <a:rPr lang="fr-CA" sz="1400" u="none" strike="noStrike">
                <a:effectLst/>
                <a:latin typeface="Times New Roman" panose="02020603050405020304" pitchFamily="18" charset="0"/>
                <a:ea typeface="Garamond" panose="02020404030301010803" pitchFamily="18" charset="0"/>
                <a:cs typeface="Times New Roman" panose="02020603050405020304" pitchFamily="18" charset="0"/>
              </a:rPr>
              <a:t>Les musées du Québec sont particulièrement engagés dans la mise en place d'actions visant l’accessibilité universelle, surtout en matière d’aménagement, de médiation et de mise en exposition.</a:t>
            </a:r>
          </a:p>
          <a:p>
            <a:pPr algn="just"/>
            <a:r>
              <a:rPr lang="fr-CA" sz="1400">
                <a:effectLst/>
                <a:latin typeface="Times New Roman" panose="02020603050405020304" pitchFamily="18" charset="0"/>
                <a:ea typeface="Garamond" panose="02020404030301010803" pitchFamily="18" charset="0"/>
                <a:cs typeface="Times New Roman" panose="02020603050405020304" pitchFamily="18" charset="0"/>
              </a:rPr>
              <a:t> </a:t>
            </a:r>
          </a:p>
          <a:p>
            <a:pPr algn="just"/>
            <a:r>
              <a:rPr lang="fr-CA" sz="1400" b="1">
                <a:effectLst/>
                <a:latin typeface="Times New Roman" panose="02020603050405020304" pitchFamily="18" charset="0"/>
                <a:ea typeface="Garamond" panose="02020404030301010803" pitchFamily="18" charset="0"/>
                <a:cs typeface="Times New Roman" panose="02020603050405020304" pitchFamily="18" charset="0"/>
              </a:rPr>
              <a:t>Section 1 – Information sur les musées</a:t>
            </a:r>
            <a:endParaRPr lang="fr-CA" sz="1400">
              <a:effectLst/>
              <a:latin typeface="Times New Roman" panose="02020603050405020304" pitchFamily="18" charset="0"/>
              <a:ea typeface="Garamond" panose="02020404030301010803" pitchFamily="18" charset="0"/>
              <a:cs typeface="Times New Roman" panose="02020603050405020304" pitchFamily="18" charset="0"/>
            </a:endParaRPr>
          </a:p>
          <a:p>
            <a:pPr marL="342900" lvl="0" indent="-342900" algn="l">
              <a:buFont typeface="Symbol" pitchFamily="2" charset="2"/>
              <a:buChar char="-"/>
            </a:pPr>
            <a:r>
              <a:rPr lang="fr-CA" sz="1400">
                <a:effectLst/>
                <a:latin typeface="Times New Roman" panose="02020603050405020304" pitchFamily="18" charset="0"/>
                <a:ea typeface="Times New Roman" panose="02020603050405020304" pitchFamily="18" charset="0"/>
                <a:cs typeface="Times New Roman" panose="02020603050405020304" pitchFamily="18" charset="0"/>
              </a:rPr>
              <a:t>Il y a une évolution des pratiques de l’adaptation des pratiques sur la mobilité vers les autres incapacités avec une orientation vers les déficiences cognitives et psychologiques.</a:t>
            </a:r>
          </a:p>
          <a:p>
            <a:pPr marL="342900" lvl="0" indent="-342900" algn="l">
              <a:buFont typeface="Symbol" pitchFamily="2" charset="2"/>
              <a:buChar char="-"/>
            </a:pPr>
            <a:r>
              <a:rPr lang="fr-CA" sz="1400">
                <a:effectLst/>
                <a:latin typeface="Times New Roman" panose="02020603050405020304" pitchFamily="18" charset="0"/>
                <a:ea typeface="Times New Roman" panose="02020603050405020304" pitchFamily="18" charset="0"/>
                <a:cs typeface="Times New Roman" panose="02020603050405020304" pitchFamily="18" charset="0"/>
              </a:rPr>
              <a:t>Plusieurs projets se développent grâce au support de certaines ressources internes ou périphériques aux institutions. </a:t>
            </a:r>
          </a:p>
          <a:p>
            <a:pPr marL="342900" lvl="0" indent="-342900" algn="l">
              <a:buFont typeface="Symbol" pitchFamily="2" charset="2"/>
              <a:buChar char="-"/>
            </a:pPr>
            <a:r>
              <a:rPr lang="fr-CA" sz="1400">
                <a:effectLst/>
                <a:latin typeface="Times New Roman" panose="02020603050405020304" pitchFamily="18" charset="0"/>
                <a:ea typeface="Times New Roman" panose="02020603050405020304" pitchFamily="18" charset="0"/>
                <a:cs typeface="Times New Roman" panose="02020603050405020304" pitchFamily="18" charset="0"/>
              </a:rPr>
              <a:t>Toutefois, le manque de ressources empêche de se projeter. L’occasion d’un projet d’exposition ou de fonctionnement permet d’envisager des projets en matière d’accessibilité universelle.</a:t>
            </a:r>
          </a:p>
          <a:p>
            <a:pPr marL="457200" algn="l"/>
            <a:r>
              <a:rPr lang="fr-CA" sz="1400">
                <a:effectLst/>
                <a:latin typeface="Times New Roman" panose="02020603050405020304" pitchFamily="18" charset="0"/>
                <a:ea typeface="Garamond" panose="02020404030301010803" pitchFamily="18" charset="0"/>
                <a:cs typeface="Times New Roman" panose="02020603050405020304" pitchFamily="18" charset="0"/>
              </a:rPr>
              <a:t> </a:t>
            </a:r>
          </a:p>
          <a:p>
            <a:pPr algn="just"/>
            <a:r>
              <a:rPr lang="fr-CA" sz="1400" b="1">
                <a:effectLst/>
                <a:latin typeface="Times New Roman" panose="02020603050405020304" pitchFamily="18" charset="0"/>
                <a:ea typeface="Garamond" panose="02020404030301010803" pitchFamily="18" charset="0"/>
                <a:cs typeface="Times New Roman" panose="02020603050405020304" pitchFamily="18" charset="0"/>
              </a:rPr>
              <a:t>Section 2 – Positionnement de votre institution en matière d’accessibilité universelle</a:t>
            </a:r>
            <a:endParaRPr lang="fr-CA" sz="1400">
              <a:effectLst/>
              <a:latin typeface="Times New Roman" panose="02020603050405020304" pitchFamily="18" charset="0"/>
              <a:ea typeface="Garamond" panose="02020404030301010803" pitchFamily="18" charset="0"/>
              <a:cs typeface="Times New Roman" panose="02020603050405020304" pitchFamily="18" charset="0"/>
            </a:endParaRPr>
          </a:p>
          <a:p>
            <a:pPr marL="342900" lvl="0" indent="-342900" algn="l">
              <a:buFont typeface="Symbol" pitchFamily="2" charset="2"/>
              <a:buChar char="-"/>
            </a:pPr>
            <a:r>
              <a:rPr lang="fr-CA" sz="1400">
                <a:effectLst/>
                <a:latin typeface="Times New Roman" panose="02020603050405020304" pitchFamily="18" charset="0"/>
                <a:ea typeface="Times New Roman" panose="02020603050405020304" pitchFamily="18" charset="0"/>
                <a:cs typeface="Times New Roman" panose="02020603050405020304" pitchFamily="18" charset="0"/>
              </a:rPr>
              <a:t>Plus de la moitié des musées (58%) interrogés sont certifiés </a:t>
            </a:r>
            <a:r>
              <a:rPr lang="fr-CA" sz="1400" err="1">
                <a:effectLst/>
                <a:latin typeface="Times New Roman" panose="02020603050405020304" pitchFamily="18" charset="0"/>
                <a:ea typeface="Times New Roman" panose="02020603050405020304" pitchFamily="18" charset="0"/>
                <a:cs typeface="Times New Roman" panose="02020603050405020304" pitchFamily="18" charset="0"/>
              </a:rPr>
              <a:t>Kéroul</a:t>
            </a:r>
            <a:r>
              <a:rPr lang="fr-CA" sz="1400">
                <a:effectLst/>
                <a:latin typeface="Times New Roman" panose="02020603050405020304" pitchFamily="18" charset="0"/>
                <a:ea typeface="Times New Roman" panose="02020603050405020304" pitchFamily="18" charset="0"/>
                <a:cs typeface="Times New Roman" panose="02020603050405020304" pitchFamily="18" charset="0"/>
              </a:rPr>
              <a:t> et 67% acceptent la carte accompagnement (VATL) et 42% jugent que leur organisation est accessible dans le sens universel</a:t>
            </a:r>
          </a:p>
          <a:p>
            <a:pPr marL="342900" lvl="0" indent="-342900" algn="l">
              <a:buFont typeface="Symbol" pitchFamily="2" charset="2"/>
              <a:buChar char="-"/>
            </a:pPr>
            <a:r>
              <a:rPr lang="fr-CA" sz="1400">
                <a:effectLst/>
                <a:latin typeface="Times New Roman" panose="02020603050405020304" pitchFamily="18" charset="0"/>
                <a:ea typeface="Times New Roman" panose="02020603050405020304" pitchFamily="18" charset="0"/>
                <a:cs typeface="Times New Roman" panose="02020603050405020304" pitchFamily="18" charset="0"/>
              </a:rPr>
              <a:t>Les fonctions muséales touchés par les projets accessibles sont les expositions (58%) et la médiation culturelle (49%) ; vient ensuite les bâtiments (35%) et les événements (24%)</a:t>
            </a:r>
          </a:p>
          <a:p>
            <a:pPr marL="457200" algn="l"/>
            <a:r>
              <a:rPr lang="fr-CA" sz="1400">
                <a:effectLst/>
                <a:latin typeface="Times New Roman" panose="02020603050405020304" pitchFamily="18" charset="0"/>
                <a:ea typeface="Garamond" panose="02020404030301010803" pitchFamily="18" charset="0"/>
                <a:cs typeface="Times New Roman" panose="02020603050405020304" pitchFamily="18" charset="0"/>
              </a:rPr>
              <a:t> </a:t>
            </a:r>
          </a:p>
          <a:p>
            <a:pPr algn="just"/>
            <a:r>
              <a:rPr lang="fr-CA" sz="1400" b="1">
                <a:effectLst/>
                <a:latin typeface="Times New Roman" panose="02020603050405020304" pitchFamily="18" charset="0"/>
                <a:ea typeface="Garamond" panose="02020404030301010803" pitchFamily="18" charset="0"/>
                <a:cs typeface="Times New Roman" panose="02020603050405020304" pitchFamily="18" charset="0"/>
              </a:rPr>
              <a:t>Section 3 - Pratiques en matière d’accessibilité universelle</a:t>
            </a:r>
            <a:endParaRPr lang="fr-CA" sz="1400">
              <a:effectLst/>
              <a:latin typeface="Times New Roman" panose="02020603050405020304" pitchFamily="18" charset="0"/>
              <a:ea typeface="Garamond" panose="02020404030301010803" pitchFamily="18" charset="0"/>
              <a:cs typeface="Times New Roman" panose="02020603050405020304" pitchFamily="18" charset="0"/>
            </a:endParaRPr>
          </a:p>
          <a:p>
            <a:pPr marL="342900" lvl="0" indent="-342900" algn="l">
              <a:buFont typeface="Symbol" pitchFamily="2" charset="2"/>
              <a:buChar char="-"/>
            </a:pPr>
            <a:r>
              <a:rPr lang="fr-CA" sz="1400">
                <a:effectLst/>
                <a:latin typeface="Times New Roman" panose="02020603050405020304" pitchFamily="18" charset="0"/>
                <a:ea typeface="Times New Roman" panose="02020603050405020304" pitchFamily="18" charset="0"/>
                <a:cs typeface="Times New Roman" panose="02020603050405020304" pitchFamily="18" charset="0"/>
              </a:rPr>
              <a:t>Les sources de financements sont principalement publiques et proviennent du fédéral, des régions ou de programmes gouvernementaux.  </a:t>
            </a:r>
          </a:p>
          <a:p>
            <a:pPr marL="342900" lvl="0" indent="-342900" algn="l">
              <a:buFont typeface="Symbol" pitchFamily="2" charset="2"/>
              <a:buChar char="-"/>
            </a:pPr>
            <a:r>
              <a:rPr lang="fr-CA" sz="1400">
                <a:effectLst/>
                <a:latin typeface="Times New Roman" panose="02020603050405020304" pitchFamily="18" charset="0"/>
                <a:ea typeface="Times New Roman" panose="02020603050405020304" pitchFamily="18" charset="0"/>
                <a:cs typeface="Times New Roman" panose="02020603050405020304" pitchFamily="18" charset="0"/>
              </a:rPr>
              <a:t>Le budget pour les PAI est aussi mobilisé dans les fonds de fonctionnement. </a:t>
            </a:r>
          </a:p>
          <a:p>
            <a:pPr marL="342900" lvl="0" indent="-342900" algn="l">
              <a:buFont typeface="Symbol" pitchFamily="2" charset="2"/>
              <a:buChar char="-"/>
            </a:pPr>
            <a:r>
              <a:rPr lang="fr-CA" sz="1400" err="1">
                <a:effectLst/>
                <a:latin typeface="Times New Roman" panose="02020603050405020304" pitchFamily="18" charset="0"/>
                <a:ea typeface="Times New Roman" panose="02020603050405020304" pitchFamily="18" charset="0"/>
                <a:cs typeface="Times New Roman" panose="02020603050405020304" pitchFamily="18" charset="0"/>
              </a:rPr>
              <a:t>Kéroul</a:t>
            </a:r>
            <a:r>
              <a:rPr lang="fr-CA" sz="1400">
                <a:effectLst/>
                <a:latin typeface="Times New Roman" panose="02020603050405020304" pitchFamily="18" charset="0"/>
                <a:ea typeface="Times New Roman" panose="02020603050405020304" pitchFamily="18" charset="0"/>
                <a:cs typeface="Times New Roman" panose="02020603050405020304" pitchFamily="18" charset="0"/>
              </a:rPr>
              <a:t> est mentionné ici comme une source de financement et semble très structurant au niveau des musées.</a:t>
            </a:r>
          </a:p>
          <a:p>
            <a:pPr marL="342900" lvl="0" indent="-342900" algn="l">
              <a:buFont typeface="Symbol" pitchFamily="2" charset="2"/>
              <a:buChar char="-"/>
            </a:pPr>
            <a:r>
              <a:rPr lang="fr-CA" sz="1400">
                <a:effectLst/>
                <a:latin typeface="Times New Roman" panose="02020603050405020304" pitchFamily="18" charset="0"/>
                <a:ea typeface="Times New Roman" panose="02020603050405020304" pitchFamily="18" charset="0"/>
                <a:cs typeface="Times New Roman" panose="02020603050405020304" pitchFamily="18" charset="0"/>
              </a:rPr>
              <a:t>L’engagement se formalise soit dans le plan stratégique (EDI, DD, etc.), soit par l’appartenance à une municipalité, au gouvernement ou une entreprise, soit par des programmes de subvention (PAFIM - Programme Aide au fonctionnement pour les institutions muséales) qui invitent à obtenir la certification </a:t>
            </a:r>
            <a:r>
              <a:rPr lang="fr-CA" sz="1400" err="1">
                <a:effectLst/>
                <a:latin typeface="Times New Roman" panose="02020603050405020304" pitchFamily="18" charset="0"/>
                <a:ea typeface="Times New Roman" panose="02020603050405020304" pitchFamily="18" charset="0"/>
                <a:cs typeface="Times New Roman" panose="02020603050405020304" pitchFamily="18" charset="0"/>
              </a:rPr>
              <a:t>Kéroul</a:t>
            </a:r>
            <a:r>
              <a:rPr lang="fr-CA" sz="140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l">
              <a:buFont typeface="Symbol" pitchFamily="2" charset="2"/>
              <a:buChar char="-"/>
            </a:pPr>
            <a:r>
              <a:rPr lang="fr-CA" sz="1400">
                <a:effectLst/>
                <a:latin typeface="Times New Roman" panose="02020603050405020304" pitchFamily="18" charset="0"/>
                <a:ea typeface="Times New Roman" panose="02020603050405020304" pitchFamily="18" charset="0"/>
                <a:cs typeface="Times New Roman" panose="02020603050405020304" pitchFamily="18" charset="0"/>
              </a:rPr>
              <a:t>La majorité des formations offertes au personnel touche l’accueil et le service à la clientèle.</a:t>
            </a:r>
          </a:p>
          <a:p>
            <a:pPr marL="342900" lvl="0" indent="-342900" algn="l">
              <a:buFont typeface="Symbol" pitchFamily="2" charset="2"/>
              <a:buChar char="-"/>
            </a:pPr>
            <a:r>
              <a:rPr lang="fr-CA" sz="1400">
                <a:effectLst/>
                <a:latin typeface="Times New Roman" panose="02020603050405020304" pitchFamily="18" charset="0"/>
                <a:ea typeface="Times New Roman" panose="02020603050405020304" pitchFamily="18" charset="0"/>
                <a:cs typeface="Times New Roman" panose="02020603050405020304" pitchFamily="18" charset="0"/>
              </a:rPr>
              <a:t>Les partenaires principaux sont les associations communautaires (faire des accueils spécifiques, création de guide ou récolter des témoignages pour des projets, mise aux normes) et les écoles (proposer des activités de médiation, des outils adaptés et faire de la création). Les artistes et les organismes privés sont les deuxièmes partenaires les plus sollicités (création de guide, d’atelier et de formation). Les universités (création d’outils) et le gouvernement (formation, mise aux normes) sont les moins sollicités.</a:t>
            </a:r>
          </a:p>
          <a:p>
            <a:pPr marL="228600" algn="l"/>
            <a:r>
              <a:rPr lang="fr-CA" sz="1400">
                <a:effectLst/>
                <a:latin typeface="Times New Roman" panose="02020603050405020304" pitchFamily="18" charset="0"/>
                <a:ea typeface="Garamond" panose="02020404030301010803" pitchFamily="18" charset="0"/>
                <a:cs typeface="Times New Roman" panose="02020603050405020304" pitchFamily="18" charset="0"/>
              </a:rPr>
              <a:t> </a:t>
            </a:r>
          </a:p>
        </p:txBody>
      </p:sp>
      <p:sp>
        <p:nvSpPr>
          <p:cNvPr id="8" name="ZoneTexte 7">
            <a:extLst>
              <a:ext uri="{FF2B5EF4-FFF2-40B4-BE49-F238E27FC236}">
                <a16:creationId xmlns:a16="http://schemas.microsoft.com/office/drawing/2014/main" id="{2FC37A34-C698-BD7D-F5B2-00C8E4FEA09C}"/>
              </a:ext>
            </a:extLst>
          </p:cNvPr>
          <p:cNvSpPr txBox="1"/>
          <p:nvPr/>
        </p:nvSpPr>
        <p:spPr>
          <a:xfrm>
            <a:off x="10058400" y="1417638"/>
            <a:ext cx="7772400" cy="8494633"/>
          </a:xfrm>
          <a:prstGeom prst="rect">
            <a:avLst/>
          </a:prstGeom>
          <a:noFill/>
        </p:spPr>
        <p:txBody>
          <a:bodyPr wrap="square">
            <a:spAutoFit/>
          </a:bodyPr>
          <a:lstStyle/>
          <a:p>
            <a:pPr algn="just"/>
            <a:r>
              <a:rPr lang="fr-CA" sz="1400" b="1">
                <a:effectLst/>
                <a:latin typeface="Times New Roman" panose="02020603050405020304" pitchFamily="18" charset="0"/>
                <a:ea typeface="Garamond" panose="02020404030301010803" pitchFamily="18" charset="0"/>
                <a:cs typeface="Times New Roman" panose="02020603050405020304" pitchFamily="18" charset="0"/>
              </a:rPr>
              <a:t>Section 4 – Aménagement de l’espace</a:t>
            </a:r>
            <a:endParaRPr lang="fr-CA" sz="1400">
              <a:effectLst/>
              <a:latin typeface="Times New Roman" panose="02020603050405020304" pitchFamily="18" charset="0"/>
              <a:ea typeface="Garamond" panose="02020404030301010803" pitchFamily="18" charset="0"/>
              <a:cs typeface="Times New Roman" panose="02020603050405020304" pitchFamily="18" charset="0"/>
            </a:endParaRPr>
          </a:p>
          <a:p>
            <a:pPr marL="342900" lvl="0" indent="-342900" algn="l">
              <a:buFont typeface="Symbol" pitchFamily="2" charset="2"/>
              <a:buChar char="-"/>
            </a:pPr>
            <a:r>
              <a:rPr lang="fr-CA" sz="1400">
                <a:effectLst/>
                <a:latin typeface="Times New Roman" panose="02020603050405020304" pitchFamily="18" charset="0"/>
                <a:ea typeface="Times New Roman" panose="02020603050405020304" pitchFamily="18" charset="0"/>
                <a:cs typeface="Times New Roman" panose="02020603050405020304" pitchFamily="18" charset="0"/>
              </a:rPr>
              <a:t>Au niveau de l’aménagement des bâtiments, 72% des musées disent leurs abords facilement accessibles. </a:t>
            </a:r>
          </a:p>
          <a:p>
            <a:pPr marL="342900" lvl="0" indent="-342900" algn="l">
              <a:buFont typeface="Symbol" pitchFamily="2" charset="2"/>
              <a:buChar char="-"/>
            </a:pPr>
            <a:r>
              <a:rPr lang="fr-CA" sz="1400">
                <a:effectLst/>
                <a:latin typeface="Times New Roman" panose="02020603050405020304" pitchFamily="18" charset="0"/>
                <a:ea typeface="Times New Roman" panose="02020603050405020304" pitchFamily="18" charset="0"/>
                <a:cs typeface="Times New Roman" panose="02020603050405020304" pitchFamily="18" charset="0"/>
              </a:rPr>
              <a:t>À l’extérieur, les actions touchent l’aménagement des rampes d’accès (67%), des stationnements (52%), des portes d’entrées (47%) et de la signalétique (32%).</a:t>
            </a:r>
          </a:p>
          <a:p>
            <a:pPr marL="342900" lvl="0" indent="-342900" algn="l">
              <a:buFont typeface="Symbol" pitchFamily="2" charset="2"/>
              <a:buChar char="-"/>
            </a:pPr>
            <a:r>
              <a:rPr lang="fr-CA" sz="1400">
                <a:effectLst/>
                <a:latin typeface="Times New Roman" panose="02020603050405020304" pitchFamily="18" charset="0"/>
                <a:ea typeface="Times New Roman" panose="02020603050405020304" pitchFamily="18" charset="0"/>
                <a:cs typeface="Times New Roman" panose="02020603050405020304" pitchFamily="18" charset="0"/>
              </a:rPr>
              <a:t>À l’intérieur, les toilettes, les ascenseurs, les rampes et les portes d’accès sont considérés par les équipes muséales comme totalement accessibles. La perception des PAI est différente sur ce dernier point.</a:t>
            </a:r>
          </a:p>
          <a:p>
            <a:pPr marL="742950" lvl="1" indent="-285750" algn="l">
              <a:buFont typeface="Courier New" panose="02070309020205020404" pitchFamily="49" charset="0"/>
              <a:buChar char="o"/>
            </a:pPr>
            <a:r>
              <a:rPr lang="fr-CA" sz="1400">
                <a:effectLst/>
                <a:latin typeface="Times New Roman" panose="02020603050405020304" pitchFamily="18" charset="0"/>
                <a:ea typeface="Courier New" panose="02070309020205020404" pitchFamily="49" charset="0"/>
                <a:cs typeface="Times New Roman" panose="02020603050405020304" pitchFamily="18" charset="0"/>
              </a:rPr>
              <a:t>Pour diminuer la fatigabilité des lieux, les assises, les fauteuils roulants et la luminosité sont des actions majoritairement privilégiées.</a:t>
            </a:r>
          </a:p>
          <a:p>
            <a:pPr marL="742950" lvl="1" indent="-285750" algn="l">
              <a:buFont typeface="Courier New" panose="02070309020205020404" pitchFamily="49" charset="0"/>
              <a:buChar char="o"/>
            </a:pPr>
            <a:r>
              <a:rPr lang="fr-CA" sz="1400">
                <a:effectLst/>
                <a:latin typeface="Times New Roman" panose="02020603050405020304" pitchFamily="18" charset="0"/>
                <a:ea typeface="Courier New" panose="02070309020205020404" pitchFamily="49" charset="0"/>
                <a:cs typeface="Times New Roman" panose="02020603050405020304" pitchFamily="18" charset="0"/>
              </a:rPr>
              <a:t>La signalétique (braille ou non), les sols texturés, les bandes podotactiles, les contremarches, les rampes multi-niveaux, les mains courantes de couleurs, les rampes d’accès ne sont pas vraiment des pratiques très développées dans les musées.</a:t>
            </a:r>
          </a:p>
          <a:p>
            <a:pPr marL="342900" lvl="0" indent="-342900" algn="l">
              <a:buFont typeface="Symbol" pitchFamily="2" charset="2"/>
              <a:buChar char="-"/>
            </a:pPr>
            <a:r>
              <a:rPr lang="fr-CA" sz="1400">
                <a:effectLst/>
                <a:latin typeface="Times New Roman" panose="02020603050405020304" pitchFamily="18" charset="0"/>
                <a:ea typeface="Times New Roman" panose="02020603050405020304" pitchFamily="18" charset="0"/>
                <a:cs typeface="Times New Roman" panose="02020603050405020304" pitchFamily="18" charset="0"/>
              </a:rPr>
              <a:t>L’aménagement accessible des expositions dépend de la formation, de la dynamique et de la volonté collective entre le commissaire d’exposition, le scénographe et l’équipe technique mobilisée.</a:t>
            </a:r>
          </a:p>
          <a:p>
            <a:pPr marL="742950" lvl="1" indent="-285750" algn="l">
              <a:buFont typeface="Courier New" panose="02070309020205020404" pitchFamily="49" charset="0"/>
              <a:buChar char="o"/>
            </a:pPr>
            <a:r>
              <a:rPr lang="fr-CA" sz="1400">
                <a:effectLst/>
                <a:latin typeface="Times New Roman" panose="02020603050405020304" pitchFamily="18" charset="0"/>
                <a:ea typeface="Courier New" panose="02070309020205020404" pitchFamily="49" charset="0"/>
                <a:cs typeface="Times New Roman" panose="02020603050405020304" pitchFamily="18" charset="0"/>
              </a:rPr>
              <a:t>Les adaptations mises en place dans les expositions touchent l’ajout d’un accompagnateur, le sous-titrage et la police des cartels. Très peu d’innovation.</a:t>
            </a:r>
          </a:p>
          <a:p>
            <a:pPr marL="457200" algn="l"/>
            <a:r>
              <a:rPr lang="fr-CA" sz="1400">
                <a:effectLst/>
                <a:latin typeface="Times New Roman" panose="02020603050405020304" pitchFamily="18" charset="0"/>
                <a:ea typeface="Garamond" panose="02020404030301010803" pitchFamily="18" charset="0"/>
                <a:cs typeface="Times New Roman" panose="02020603050405020304" pitchFamily="18" charset="0"/>
              </a:rPr>
              <a:t> </a:t>
            </a:r>
          </a:p>
          <a:p>
            <a:pPr algn="just"/>
            <a:r>
              <a:rPr lang="fr-CA" sz="1400" b="1">
                <a:effectLst/>
                <a:latin typeface="Times New Roman" panose="02020603050405020304" pitchFamily="18" charset="0"/>
                <a:ea typeface="Garamond" panose="02020404030301010803" pitchFamily="18" charset="0"/>
                <a:cs typeface="Times New Roman" panose="02020603050405020304" pitchFamily="18" charset="0"/>
              </a:rPr>
              <a:t>Section 5 - Accès au contenu culturel</a:t>
            </a:r>
            <a:endParaRPr lang="fr-CA" sz="1400">
              <a:effectLst/>
              <a:latin typeface="Times New Roman" panose="02020603050405020304" pitchFamily="18" charset="0"/>
              <a:ea typeface="Garamond" panose="02020404030301010803" pitchFamily="18" charset="0"/>
              <a:cs typeface="Times New Roman" panose="02020603050405020304" pitchFamily="18" charset="0"/>
            </a:endParaRPr>
          </a:p>
          <a:p>
            <a:pPr marL="342900" lvl="0" indent="-342900" algn="l">
              <a:buFont typeface="Symbol" pitchFamily="2" charset="2"/>
              <a:buChar char="-"/>
            </a:pPr>
            <a:r>
              <a:rPr lang="fr-CA" sz="1400">
                <a:effectLst/>
                <a:latin typeface="Times New Roman" panose="02020603050405020304" pitchFamily="18" charset="0"/>
                <a:ea typeface="Times New Roman" panose="02020603050405020304" pitchFamily="18" charset="0"/>
                <a:cs typeface="Times New Roman" panose="02020603050405020304" pitchFamily="18" charset="0"/>
              </a:rPr>
              <a:t>Le type de groupe ciblé par les activités accessibles sont les adultes sans distinction d’âge (64%) et les enfants d'âge scolaire (36%). Viennent ensuite les jeunes adultes, les personnes aînées et les enfants sans distinction d’âges (27%). Il y a 4 manières privilégiées pour la visite : les visiteurs en groupe avec un accompagnateur externe (70%), les visiteurs avec un accompagnateur externe (68%), les visiteurs en groupe scolaire (57%) et les groupes avec un accompagnateur interne (52%).</a:t>
            </a:r>
          </a:p>
          <a:p>
            <a:pPr marL="342900" lvl="0" indent="-342900" algn="l">
              <a:buFont typeface="Symbol" pitchFamily="2" charset="2"/>
              <a:buChar char="-"/>
            </a:pPr>
            <a:r>
              <a:rPr lang="fr-CA" sz="1400">
                <a:effectLst/>
                <a:latin typeface="Times New Roman" panose="02020603050405020304" pitchFamily="18" charset="0"/>
                <a:ea typeface="Times New Roman" panose="02020603050405020304" pitchFamily="18" charset="0"/>
                <a:cs typeface="Times New Roman" panose="02020603050405020304" pitchFamily="18" charset="0"/>
              </a:rPr>
              <a:t>La participation des PAI dans les activités des musées est estimée à 41% et se concrétise dans la participation à des activités d’animation, de consultation ou d’expérimentation.</a:t>
            </a:r>
          </a:p>
          <a:p>
            <a:pPr marL="342900" lvl="0" indent="-342900" algn="l">
              <a:buFont typeface="Symbol" pitchFamily="2" charset="2"/>
              <a:buChar char="-"/>
            </a:pPr>
            <a:r>
              <a:rPr lang="fr-CA" sz="1400">
                <a:effectLst/>
                <a:latin typeface="Times New Roman" panose="02020603050405020304" pitchFamily="18" charset="0"/>
                <a:ea typeface="Times New Roman" panose="02020603050405020304" pitchFamily="18" charset="0"/>
                <a:cs typeface="Times New Roman" panose="02020603050405020304" pitchFamily="18" charset="0"/>
              </a:rPr>
              <a:t>Au niveau de l’accès au contenu, des efforts sont fait sur la luminosité, la taille des lettres sur les cartels (sujet controversé - certains vont utiliser les normes (WCAG 2.1 niveau AA, SMQ, Institut canadien de la conservation) pour adapter les textes, d’autres développent des normes internes (police, position du texte) et sur la simplification des textes (facile à lire et à comprendre pas ou peu développé). </a:t>
            </a:r>
          </a:p>
          <a:p>
            <a:pPr marL="742950" lvl="1" indent="-285750" algn="l">
              <a:buFont typeface="Courier New" panose="02070309020205020404" pitchFamily="49" charset="0"/>
              <a:buChar char="o"/>
            </a:pPr>
            <a:r>
              <a:rPr lang="fr-CA" sz="1400">
                <a:effectLst/>
                <a:latin typeface="Times New Roman" panose="02020603050405020304" pitchFamily="18" charset="0"/>
                <a:ea typeface="Courier New" panose="02070309020205020404" pitchFamily="49" charset="0"/>
                <a:cs typeface="Times New Roman" panose="02020603050405020304" pitchFamily="18" charset="0"/>
              </a:rPr>
              <a:t>Aucune pratique à 55% n’a été mise en place pour améliorer la lisibilité des textes.</a:t>
            </a:r>
          </a:p>
          <a:p>
            <a:pPr marL="742950" lvl="1" indent="-285750" algn="l">
              <a:buFont typeface="Courier New" panose="02070309020205020404" pitchFamily="49" charset="0"/>
              <a:buChar char="o"/>
            </a:pPr>
            <a:r>
              <a:rPr lang="fr-CA" sz="1400">
                <a:effectLst/>
                <a:latin typeface="Times New Roman" panose="02020603050405020304" pitchFamily="18" charset="0"/>
                <a:ea typeface="Courier New" panose="02070309020205020404" pitchFamily="49" charset="0"/>
                <a:cs typeface="Times New Roman" panose="02020603050405020304" pitchFamily="18" charset="0"/>
              </a:rPr>
              <a:t>Aucune pratique à 71% n’a été mise en place pour réfléchir autrement aux collections ou leur donner accès.</a:t>
            </a:r>
          </a:p>
          <a:p>
            <a:pPr marL="342900" indent="-342900">
              <a:buFont typeface="Symbol" pitchFamily="2" charset="2"/>
              <a:buChar char="-"/>
            </a:pPr>
            <a:r>
              <a:rPr lang="fr-CA" sz="1400">
                <a:effectLst/>
                <a:latin typeface="Times New Roman" panose="02020603050405020304" pitchFamily="18" charset="0"/>
                <a:ea typeface="Times New Roman" panose="02020603050405020304" pitchFamily="18" charset="0"/>
                <a:cs typeface="Times New Roman" panose="02020603050405020304" pitchFamily="18" charset="0"/>
              </a:rPr>
              <a:t>Quant à l’accès aux collections, aucune action en termes de politiques de collections n’a été relevée sinon de rendre la réserve physiquement accessible.</a:t>
            </a:r>
          </a:p>
          <a:p>
            <a:pPr marL="342900" lvl="0" indent="-342900" algn="l">
              <a:buFont typeface="Symbol" pitchFamily="2" charset="2"/>
              <a:buChar char="-"/>
            </a:pPr>
            <a:r>
              <a:rPr lang="fr-CA" sz="1400">
                <a:effectLst/>
                <a:latin typeface="Times New Roman" panose="02020603050405020304" pitchFamily="18" charset="0"/>
                <a:ea typeface="Times New Roman" panose="02020603050405020304" pitchFamily="18" charset="0"/>
                <a:cs typeface="Times New Roman" panose="02020603050405020304" pitchFamily="18" charset="0"/>
              </a:rPr>
              <a:t>Au niveau de la communication des actions en matière d’accessibilité, elle est très faible et elle se fait par l’intermédiaire des réseaux sociaux – hors guide, livret sensibilisation, notes internes, réunions thématiques, section du site web.</a:t>
            </a:r>
          </a:p>
        </p:txBody>
      </p:sp>
    </p:spTree>
    <p:extLst>
      <p:ext uri="{BB962C8B-B14F-4D97-AF65-F5344CB8AC3E}">
        <p14:creationId xmlns:p14="http://schemas.microsoft.com/office/powerpoint/2010/main" val="2533344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91C525-9AAC-C3BA-74B7-4196F4A41631}"/>
              </a:ext>
            </a:extLst>
          </p:cNvPr>
          <p:cNvSpPr>
            <a:spLocks noGrp="1"/>
          </p:cNvSpPr>
          <p:nvPr>
            <p:ph type="title"/>
          </p:nvPr>
        </p:nvSpPr>
        <p:spPr>
          <a:xfrm>
            <a:off x="457200" y="274638"/>
            <a:ext cx="17121726" cy="1298574"/>
          </a:xfrm>
        </p:spPr>
        <p:txBody>
          <a:bodyPr>
            <a:normAutofit fontScale="90000"/>
          </a:bodyPr>
          <a:lstStyle/>
          <a:p>
            <a:r>
              <a:rPr lang="fr-FR" b="1">
                <a:solidFill>
                  <a:schemeClr val="accent5">
                    <a:lumMod val="50000"/>
                  </a:schemeClr>
                </a:solidFill>
              </a:rPr>
              <a:t>En conclusion - les effets de la démarche participative de la recherche-action</a:t>
            </a:r>
          </a:p>
        </p:txBody>
      </p:sp>
      <p:sp>
        <p:nvSpPr>
          <p:cNvPr id="3" name="Espace réservé du contenu 2">
            <a:extLst>
              <a:ext uri="{FF2B5EF4-FFF2-40B4-BE49-F238E27FC236}">
                <a16:creationId xmlns:a16="http://schemas.microsoft.com/office/drawing/2014/main" id="{25713068-5E43-A019-4B9E-200311FE80A5}"/>
              </a:ext>
            </a:extLst>
          </p:cNvPr>
          <p:cNvSpPr>
            <a:spLocks noGrp="1"/>
          </p:cNvSpPr>
          <p:nvPr>
            <p:ph sz="half" idx="1"/>
          </p:nvPr>
        </p:nvSpPr>
        <p:spPr>
          <a:xfrm>
            <a:off x="457200" y="2136774"/>
            <a:ext cx="9607925" cy="7620000"/>
          </a:xfrm>
        </p:spPr>
        <p:txBody>
          <a:bodyPr>
            <a:normAutofit/>
          </a:bodyPr>
          <a:lstStyle/>
          <a:p>
            <a:r>
              <a:rPr lang="fr-FR"/>
              <a:t>Passage d’un exercice obligatoire vers un engagement de la direction</a:t>
            </a:r>
          </a:p>
          <a:p>
            <a:r>
              <a:rPr lang="fr-FR"/>
              <a:t>Collaboration plus longue que l’imposition pour mener le changement</a:t>
            </a:r>
          </a:p>
          <a:p>
            <a:r>
              <a:rPr lang="fr-FR"/>
              <a:t>Prise de conscience de la complexité de ce qu’est le handicap</a:t>
            </a:r>
          </a:p>
          <a:p>
            <a:r>
              <a:rPr lang="fr-FR"/>
              <a:t>Respect des valeurs du monde artistique et du rôle transformateur de l’art</a:t>
            </a:r>
          </a:p>
          <a:p>
            <a:r>
              <a:rPr lang="fr-FR"/>
              <a:t>Valoriser le fait d’être heureux plutôt qu’égalitaire</a:t>
            </a:r>
          </a:p>
          <a:p>
            <a:r>
              <a:rPr lang="fr-FR"/>
              <a:t>Faire mieux et rester dans l’espoir car l’anxiété conduit à l’inaction</a:t>
            </a:r>
          </a:p>
          <a:p>
            <a:r>
              <a:rPr lang="fr-FR"/>
              <a:t>Processus d’appropriation du musée par tous les acteurs dans la démarche de recherche</a:t>
            </a:r>
          </a:p>
          <a:p>
            <a:r>
              <a:rPr lang="fr-FR"/>
              <a:t>Tout le monde partage les mêmes constats</a:t>
            </a:r>
          </a:p>
          <a:p>
            <a:r>
              <a:rPr lang="fr-FR"/>
              <a:t>Règles sont un plancher pour innover et non un plafond</a:t>
            </a:r>
          </a:p>
          <a:p>
            <a:r>
              <a:rPr lang="fr-FR"/>
              <a:t>Des actions directement posées après la recherche</a:t>
            </a:r>
          </a:p>
          <a:p>
            <a:endParaRPr lang="fr-FR"/>
          </a:p>
        </p:txBody>
      </p:sp>
      <p:sp>
        <p:nvSpPr>
          <p:cNvPr id="11" name="ZoneTexte 10">
            <a:extLst>
              <a:ext uri="{FF2B5EF4-FFF2-40B4-BE49-F238E27FC236}">
                <a16:creationId xmlns:a16="http://schemas.microsoft.com/office/drawing/2014/main" id="{C2DE65AA-3464-F38B-13E5-64EFE769F35A}"/>
              </a:ext>
            </a:extLst>
          </p:cNvPr>
          <p:cNvSpPr txBox="1"/>
          <p:nvPr/>
        </p:nvSpPr>
        <p:spPr>
          <a:xfrm>
            <a:off x="12191297" y="2617485"/>
            <a:ext cx="5387629" cy="738664"/>
          </a:xfrm>
          <a:prstGeom prst="rect">
            <a:avLst/>
          </a:prstGeom>
          <a:noFill/>
        </p:spPr>
        <p:txBody>
          <a:bodyPr wrap="none" rtlCol="0">
            <a:spAutoFit/>
          </a:bodyPr>
          <a:lstStyle/>
          <a:p>
            <a:r>
              <a:rPr lang="fr-FR" sz="4200" b="1" u="sng">
                <a:solidFill>
                  <a:schemeClr val="accent5">
                    <a:lumMod val="50000"/>
                  </a:schemeClr>
                </a:solidFill>
              </a:rPr>
              <a:t>Ce que cela a provoqué</a:t>
            </a:r>
          </a:p>
        </p:txBody>
      </p:sp>
      <p:pic>
        <p:nvPicPr>
          <p:cNvPr id="15" name="Espace réservé du contenu 14">
            <a:extLst>
              <a:ext uri="{FF2B5EF4-FFF2-40B4-BE49-F238E27FC236}">
                <a16:creationId xmlns:a16="http://schemas.microsoft.com/office/drawing/2014/main" id="{2F14DB1A-945C-2685-FCC7-987425E9CB24}"/>
              </a:ext>
            </a:extLst>
          </p:cNvPr>
          <p:cNvPicPr>
            <a:picLocks noGrp="1" noChangeAspect="1"/>
          </p:cNvPicPr>
          <p:nvPr>
            <p:ph sz="half" idx="2"/>
          </p:nvPr>
        </p:nvPicPr>
        <p:blipFill>
          <a:blip r:embed="rId2"/>
          <a:stretch>
            <a:fillRect/>
          </a:stretch>
        </p:blipFill>
        <p:spPr>
          <a:xfrm>
            <a:off x="4351939" y="1573212"/>
            <a:ext cx="20534634" cy="10267317"/>
          </a:xfrm>
        </p:spPr>
      </p:pic>
    </p:spTree>
    <p:extLst>
      <p:ext uri="{BB962C8B-B14F-4D97-AF65-F5344CB8AC3E}">
        <p14:creationId xmlns:p14="http://schemas.microsoft.com/office/powerpoint/2010/main" val="2633412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709">
            <a:off x="7666" y="6043307"/>
            <a:ext cx="18345239" cy="0"/>
          </a:xfrm>
          <a:prstGeom prst="line">
            <a:avLst/>
          </a:prstGeom>
          <a:ln w="28575" cap="rnd">
            <a:solidFill>
              <a:srgbClr val="5D78B4"/>
            </a:solidFill>
            <a:prstDash val="solid"/>
            <a:headEnd type="none" w="sm" len="sm"/>
            <a:tailEnd type="none" w="sm" len="sm"/>
          </a:ln>
        </p:spPr>
        <p:txBody>
          <a:bodyPr/>
          <a:lstStyle/>
          <a:p>
            <a:endParaRPr lang="fr-FR"/>
          </a:p>
        </p:txBody>
      </p:sp>
      <p:sp>
        <p:nvSpPr>
          <p:cNvPr id="3" name="TextBox 3"/>
          <p:cNvSpPr txBox="1"/>
          <p:nvPr/>
        </p:nvSpPr>
        <p:spPr>
          <a:xfrm>
            <a:off x="4646" y="4752351"/>
            <a:ext cx="18291059" cy="743793"/>
          </a:xfrm>
          <a:prstGeom prst="rect">
            <a:avLst/>
          </a:prstGeom>
        </p:spPr>
        <p:txBody>
          <a:bodyPr wrap="square" lIns="0" tIns="0" rIns="0" bIns="0" rtlCol="0" anchor="t">
            <a:spAutoFit/>
          </a:bodyPr>
          <a:lstStyle/>
          <a:p>
            <a:pPr algn="ctr">
              <a:lnSpc>
                <a:spcPts val="5759"/>
              </a:lnSpc>
            </a:pPr>
            <a:r>
              <a:rPr lang="en-US" sz="5400" spc="225" err="1">
                <a:solidFill>
                  <a:srgbClr val="5D78B4"/>
                </a:solidFill>
                <a:latin typeface="Arimo Bold"/>
                <a:ea typeface="Arimo Bold"/>
                <a:cs typeface="Arimo Bold"/>
              </a:rPr>
              <a:t>Groupes</a:t>
            </a:r>
            <a:r>
              <a:rPr lang="en-US" sz="5400" spc="225" dirty="0">
                <a:solidFill>
                  <a:srgbClr val="5D78B4"/>
                </a:solidFill>
                <a:latin typeface="Arimo Bold"/>
                <a:ea typeface="Arimo Bold"/>
                <a:cs typeface="Arimo Bold"/>
              </a:rPr>
              <a:t> de discussion /Ateliers de </a:t>
            </a:r>
            <a:r>
              <a:rPr lang="en-US" sz="5400" spc="225" err="1">
                <a:solidFill>
                  <a:srgbClr val="5D78B4"/>
                </a:solidFill>
                <a:latin typeface="Arimo Bold"/>
                <a:ea typeface="Arimo Bold"/>
                <a:cs typeface="Arimo Bold"/>
              </a:rPr>
              <a:t>priorisation</a:t>
            </a:r>
            <a:endParaRPr lang="en-US" sz="5400" spc="225">
              <a:solidFill>
                <a:srgbClr val="5D78B4"/>
              </a:solidFill>
              <a:latin typeface="Arimo Bold"/>
              <a:ea typeface="Arimo Bold"/>
              <a:cs typeface="Arimo 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age 43">
            <a:extLst>
              <a:ext uri="{FF2B5EF4-FFF2-40B4-BE49-F238E27FC236}">
                <a16:creationId xmlns:a16="http://schemas.microsoft.com/office/drawing/2014/main" id="{2235ECA3-6367-255E-94E8-826E4C78A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6269" y="4762500"/>
            <a:ext cx="3815888" cy="2543925"/>
          </a:xfrm>
          <a:prstGeom prst="rect">
            <a:avLst/>
          </a:prstGeom>
        </p:spPr>
      </p:pic>
      <p:sp>
        <p:nvSpPr>
          <p:cNvPr id="2" name="AutoShape 2"/>
          <p:cNvSpPr/>
          <p:nvPr/>
        </p:nvSpPr>
        <p:spPr>
          <a:xfrm rot="10709">
            <a:off x="-28620" y="1961164"/>
            <a:ext cx="18345239" cy="0"/>
          </a:xfrm>
          <a:prstGeom prst="line">
            <a:avLst/>
          </a:prstGeom>
          <a:ln w="28575" cap="rnd">
            <a:solidFill>
              <a:srgbClr val="5D78B4"/>
            </a:solidFill>
            <a:prstDash val="solid"/>
            <a:headEnd type="none" w="sm" len="sm"/>
            <a:tailEnd type="none" w="sm" len="sm"/>
          </a:ln>
        </p:spPr>
        <p:txBody>
          <a:bodyPr/>
          <a:lstStyle/>
          <a:p>
            <a:endParaRPr lang="fr-FR"/>
          </a:p>
        </p:txBody>
      </p:sp>
      <p:sp>
        <p:nvSpPr>
          <p:cNvPr id="3" name="TextBox 3"/>
          <p:cNvSpPr txBox="1"/>
          <p:nvPr/>
        </p:nvSpPr>
        <p:spPr>
          <a:xfrm>
            <a:off x="276789" y="1287065"/>
            <a:ext cx="15460774" cy="742950"/>
          </a:xfrm>
          <a:prstGeom prst="rect">
            <a:avLst/>
          </a:prstGeom>
        </p:spPr>
        <p:txBody>
          <a:bodyPr lIns="0" tIns="0" rIns="0" bIns="0" rtlCol="0" anchor="t">
            <a:spAutoFit/>
          </a:bodyPr>
          <a:lstStyle/>
          <a:p>
            <a:pPr algn="l">
              <a:lnSpc>
                <a:spcPts val="5759"/>
              </a:lnSpc>
            </a:pPr>
            <a:r>
              <a:rPr lang="en-US" sz="4800" spc="225">
                <a:solidFill>
                  <a:srgbClr val="5D78B4"/>
                </a:solidFill>
                <a:latin typeface="Arimo Bold"/>
              </a:rPr>
              <a:t>Un futur inclusif, ensemble</a:t>
            </a:r>
          </a:p>
        </p:txBody>
      </p:sp>
      <p:sp>
        <p:nvSpPr>
          <p:cNvPr id="4" name="TextBox 4"/>
          <p:cNvSpPr txBox="1"/>
          <p:nvPr/>
        </p:nvSpPr>
        <p:spPr>
          <a:xfrm>
            <a:off x="970618" y="2797040"/>
            <a:ext cx="16288682" cy="782843"/>
          </a:xfrm>
          <a:prstGeom prst="rect">
            <a:avLst/>
          </a:prstGeom>
        </p:spPr>
        <p:txBody>
          <a:bodyPr lIns="0" tIns="0" rIns="0" bIns="0" rtlCol="0" anchor="t">
            <a:spAutoFit/>
          </a:bodyPr>
          <a:lstStyle/>
          <a:p>
            <a:pPr algn="l">
              <a:lnSpc>
                <a:spcPts val="6480"/>
              </a:lnSpc>
            </a:pPr>
            <a:r>
              <a:rPr lang="en-US" sz="5400" err="1">
                <a:solidFill>
                  <a:srgbClr val="000000"/>
                </a:solidFill>
                <a:latin typeface="Arimo"/>
              </a:rPr>
              <a:t>Quelles</a:t>
            </a:r>
            <a:r>
              <a:rPr lang="en-US" sz="5400">
                <a:solidFill>
                  <a:srgbClr val="000000"/>
                </a:solidFill>
                <a:latin typeface="Arimo"/>
              </a:rPr>
              <a:t> </a:t>
            </a:r>
            <a:r>
              <a:rPr lang="en-US" sz="5400" err="1">
                <a:solidFill>
                  <a:srgbClr val="000000"/>
                </a:solidFill>
                <a:latin typeface="Arimo"/>
              </a:rPr>
              <a:t>seraient</a:t>
            </a:r>
            <a:r>
              <a:rPr lang="en-US" sz="5400">
                <a:solidFill>
                  <a:srgbClr val="000000"/>
                </a:solidFill>
                <a:latin typeface="Arimo"/>
              </a:rPr>
              <a:t> les actions </a:t>
            </a:r>
            <a:r>
              <a:rPr lang="en-US" sz="5400" err="1">
                <a:solidFill>
                  <a:srgbClr val="000000"/>
                </a:solidFill>
                <a:latin typeface="Arimo"/>
              </a:rPr>
              <a:t>prioritaires</a:t>
            </a:r>
            <a:r>
              <a:rPr lang="en-US" sz="5400">
                <a:solidFill>
                  <a:srgbClr val="000000"/>
                </a:solidFill>
                <a:latin typeface="Arimo"/>
              </a:rPr>
              <a:t> :</a:t>
            </a:r>
          </a:p>
        </p:txBody>
      </p:sp>
      <p:sp>
        <p:nvSpPr>
          <p:cNvPr id="29" name="TextBox 29"/>
          <p:cNvSpPr txBox="1"/>
          <p:nvPr/>
        </p:nvSpPr>
        <p:spPr>
          <a:xfrm>
            <a:off x="1109036" y="8539798"/>
            <a:ext cx="3051923" cy="920188"/>
          </a:xfrm>
          <a:prstGeom prst="rect">
            <a:avLst/>
          </a:prstGeom>
        </p:spPr>
        <p:txBody>
          <a:bodyPr wrap="square" lIns="0" tIns="0" rIns="0" bIns="0" rtlCol="0" anchor="t">
            <a:spAutoFit/>
          </a:bodyPr>
          <a:lstStyle/>
          <a:p>
            <a:pPr algn="ctr">
              <a:lnSpc>
                <a:spcPts val="3692"/>
              </a:lnSpc>
            </a:pPr>
            <a:r>
              <a:rPr lang="en-US" sz="3077" spc="141">
                <a:solidFill>
                  <a:srgbClr val="100F0D"/>
                </a:solidFill>
                <a:latin typeface="Arimo Bold"/>
              </a:rPr>
              <a:t>Salle 1</a:t>
            </a:r>
          </a:p>
          <a:p>
            <a:pPr algn="ctr">
              <a:lnSpc>
                <a:spcPts val="3692"/>
              </a:lnSpc>
            </a:pPr>
            <a:r>
              <a:rPr lang="en-US" sz="3077" spc="144">
                <a:solidFill>
                  <a:srgbClr val="100F0D"/>
                </a:solidFill>
                <a:latin typeface="Arimo"/>
              </a:rPr>
              <a:t>Communication</a:t>
            </a:r>
          </a:p>
        </p:txBody>
      </p:sp>
      <p:sp>
        <p:nvSpPr>
          <p:cNvPr id="30" name="TextBox 30"/>
          <p:cNvSpPr txBox="1"/>
          <p:nvPr/>
        </p:nvSpPr>
        <p:spPr>
          <a:xfrm>
            <a:off x="5054412" y="8539798"/>
            <a:ext cx="4035147" cy="920188"/>
          </a:xfrm>
          <a:prstGeom prst="rect">
            <a:avLst/>
          </a:prstGeom>
        </p:spPr>
        <p:txBody>
          <a:bodyPr wrap="square" lIns="0" tIns="0" rIns="0" bIns="0" rtlCol="0" anchor="t">
            <a:spAutoFit/>
          </a:bodyPr>
          <a:lstStyle/>
          <a:p>
            <a:pPr algn="ctr">
              <a:lnSpc>
                <a:spcPts val="3692"/>
              </a:lnSpc>
            </a:pPr>
            <a:r>
              <a:rPr lang="en-US" sz="3077" spc="141">
                <a:solidFill>
                  <a:srgbClr val="100F0D"/>
                </a:solidFill>
                <a:latin typeface="Arimo Bold"/>
              </a:rPr>
              <a:t>Salle 2</a:t>
            </a:r>
          </a:p>
          <a:p>
            <a:pPr algn="ctr">
              <a:lnSpc>
                <a:spcPts val="3692"/>
              </a:lnSpc>
            </a:pPr>
            <a:r>
              <a:rPr lang="en-US" sz="3077" spc="144">
                <a:solidFill>
                  <a:srgbClr val="100F0D"/>
                </a:solidFill>
                <a:latin typeface="Arimo"/>
              </a:rPr>
              <a:t>Changer pour </a:t>
            </a:r>
            <a:r>
              <a:rPr lang="en-US" sz="3077" spc="144" err="1">
                <a:solidFill>
                  <a:srgbClr val="100F0D"/>
                </a:solidFill>
                <a:latin typeface="Arimo"/>
              </a:rPr>
              <a:t>agir</a:t>
            </a:r>
            <a:endParaRPr lang="en-US" sz="3077" spc="144">
              <a:solidFill>
                <a:srgbClr val="100F0D"/>
              </a:solidFill>
              <a:latin typeface="Arimo"/>
            </a:endParaRPr>
          </a:p>
        </p:txBody>
      </p:sp>
      <p:sp>
        <p:nvSpPr>
          <p:cNvPr id="31" name="TextBox 31"/>
          <p:cNvSpPr txBox="1"/>
          <p:nvPr/>
        </p:nvSpPr>
        <p:spPr>
          <a:xfrm>
            <a:off x="9645729" y="8539798"/>
            <a:ext cx="3845260" cy="920188"/>
          </a:xfrm>
          <a:prstGeom prst="rect">
            <a:avLst/>
          </a:prstGeom>
        </p:spPr>
        <p:txBody>
          <a:bodyPr lIns="0" tIns="0" rIns="0" bIns="0" rtlCol="0" anchor="t">
            <a:spAutoFit/>
          </a:bodyPr>
          <a:lstStyle/>
          <a:p>
            <a:pPr algn="ctr">
              <a:lnSpc>
                <a:spcPts val="3692"/>
              </a:lnSpc>
            </a:pPr>
            <a:r>
              <a:rPr lang="en-US" sz="3077" spc="141">
                <a:solidFill>
                  <a:srgbClr val="100F0D"/>
                </a:solidFill>
                <a:latin typeface="Arimo Bold"/>
              </a:rPr>
              <a:t>Salle 3</a:t>
            </a:r>
          </a:p>
          <a:p>
            <a:pPr algn="ctr">
              <a:lnSpc>
                <a:spcPts val="3692"/>
              </a:lnSpc>
            </a:pPr>
            <a:r>
              <a:rPr lang="en-US" sz="3077" spc="144">
                <a:solidFill>
                  <a:srgbClr val="100F0D"/>
                </a:solidFill>
                <a:latin typeface="Arimo"/>
              </a:rPr>
              <a:t>Formation</a:t>
            </a:r>
          </a:p>
        </p:txBody>
      </p:sp>
      <p:sp>
        <p:nvSpPr>
          <p:cNvPr id="32" name="TextBox 32"/>
          <p:cNvSpPr txBox="1"/>
          <p:nvPr/>
        </p:nvSpPr>
        <p:spPr>
          <a:xfrm>
            <a:off x="13098472" y="8361925"/>
            <a:ext cx="5189528" cy="1394677"/>
          </a:xfrm>
          <a:prstGeom prst="rect">
            <a:avLst/>
          </a:prstGeom>
        </p:spPr>
        <p:txBody>
          <a:bodyPr wrap="square" lIns="0" tIns="0" rIns="0" bIns="0" rtlCol="0" anchor="t">
            <a:spAutoFit/>
          </a:bodyPr>
          <a:lstStyle/>
          <a:p>
            <a:pPr algn="ctr">
              <a:lnSpc>
                <a:spcPts val="3692"/>
              </a:lnSpc>
            </a:pPr>
            <a:r>
              <a:rPr lang="en-US" sz="3077" spc="141">
                <a:solidFill>
                  <a:srgbClr val="100F0D"/>
                </a:solidFill>
                <a:latin typeface="Arimo Bold"/>
              </a:rPr>
              <a:t>Salle 4</a:t>
            </a:r>
          </a:p>
          <a:p>
            <a:pPr algn="ctr">
              <a:lnSpc>
                <a:spcPts val="3692"/>
              </a:lnSpc>
            </a:pPr>
            <a:r>
              <a:rPr lang="en-US" sz="3077" spc="144">
                <a:solidFill>
                  <a:srgbClr val="100F0D"/>
                </a:solidFill>
                <a:latin typeface="Arimo"/>
              </a:rPr>
              <a:t>Au-</a:t>
            </a:r>
            <a:r>
              <a:rPr lang="en-US" sz="3077" spc="144" err="1">
                <a:solidFill>
                  <a:srgbClr val="100F0D"/>
                </a:solidFill>
                <a:latin typeface="Arimo"/>
              </a:rPr>
              <a:t>delà</a:t>
            </a:r>
            <a:r>
              <a:rPr lang="en-US" sz="3077" spc="144">
                <a:solidFill>
                  <a:srgbClr val="100F0D"/>
                </a:solidFill>
                <a:latin typeface="Arimo"/>
              </a:rPr>
              <a:t> de </a:t>
            </a:r>
            <a:r>
              <a:rPr lang="en-US" sz="3077" spc="144" err="1">
                <a:solidFill>
                  <a:srgbClr val="100F0D"/>
                </a:solidFill>
                <a:latin typeface="Arimo"/>
              </a:rPr>
              <a:t>l’aménagement</a:t>
            </a:r>
            <a:r>
              <a:rPr lang="en-US" sz="3077" spc="144">
                <a:solidFill>
                  <a:srgbClr val="100F0D"/>
                </a:solidFill>
                <a:latin typeface="Arimo"/>
              </a:rPr>
              <a:t> et la </a:t>
            </a:r>
            <a:r>
              <a:rPr lang="en-US" sz="3077" spc="144" err="1">
                <a:solidFill>
                  <a:srgbClr val="100F0D"/>
                </a:solidFill>
                <a:latin typeface="Arimo"/>
              </a:rPr>
              <a:t>mobilité</a:t>
            </a:r>
            <a:endParaRPr lang="en-US" sz="3077" spc="144">
              <a:solidFill>
                <a:srgbClr val="100F0D"/>
              </a:solidFill>
              <a:latin typeface="Arimo"/>
            </a:endParaRPr>
          </a:p>
        </p:txBody>
      </p:sp>
      <p:grpSp>
        <p:nvGrpSpPr>
          <p:cNvPr id="33" name="Group 23">
            <a:extLst>
              <a:ext uri="{FF2B5EF4-FFF2-40B4-BE49-F238E27FC236}">
                <a16:creationId xmlns:a16="http://schemas.microsoft.com/office/drawing/2014/main" id="{256F9F79-88F0-5FEB-0795-7438A1AB0604}"/>
              </a:ext>
            </a:extLst>
          </p:cNvPr>
          <p:cNvGrpSpPr/>
          <p:nvPr/>
        </p:nvGrpSpPr>
        <p:grpSpPr>
          <a:xfrm>
            <a:off x="1083636" y="4323956"/>
            <a:ext cx="3440220" cy="3786498"/>
            <a:chOff x="0" y="-122715"/>
            <a:chExt cx="5212017" cy="5483307"/>
          </a:xfrm>
        </p:grpSpPr>
        <p:sp>
          <p:nvSpPr>
            <p:cNvPr id="34" name="Freeform 24">
              <a:extLst>
                <a:ext uri="{FF2B5EF4-FFF2-40B4-BE49-F238E27FC236}">
                  <a16:creationId xmlns:a16="http://schemas.microsoft.com/office/drawing/2014/main" id="{04E05784-7BA3-A16C-3B44-F13E567BBE19}"/>
                </a:ext>
              </a:extLst>
            </p:cNvPr>
            <p:cNvSpPr/>
            <p:nvPr/>
          </p:nvSpPr>
          <p:spPr>
            <a:xfrm>
              <a:off x="325933" y="231116"/>
              <a:ext cx="4560152" cy="4337845"/>
            </a:xfrm>
            <a:custGeom>
              <a:avLst/>
              <a:gdLst/>
              <a:ahLst/>
              <a:cxnLst/>
              <a:rect l="l" t="t" r="r" b="b"/>
              <a:pathLst>
                <a:path w="4560152" h="4337845">
                  <a:moveTo>
                    <a:pt x="0" y="0"/>
                  </a:moveTo>
                  <a:lnTo>
                    <a:pt x="4560152" y="0"/>
                  </a:lnTo>
                  <a:lnTo>
                    <a:pt x="4560152" y="4337844"/>
                  </a:lnTo>
                  <a:lnTo>
                    <a:pt x="0" y="4337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grpSp>
          <p:nvGrpSpPr>
            <p:cNvPr id="35" name="Group 25">
              <a:extLst>
                <a:ext uri="{FF2B5EF4-FFF2-40B4-BE49-F238E27FC236}">
                  <a16:creationId xmlns:a16="http://schemas.microsoft.com/office/drawing/2014/main" id="{C710342F-C1FD-984B-B43F-B07EA803D637}"/>
                </a:ext>
              </a:extLst>
            </p:cNvPr>
            <p:cNvGrpSpPr/>
            <p:nvPr/>
          </p:nvGrpSpPr>
          <p:grpSpPr>
            <a:xfrm>
              <a:off x="0" y="-122715"/>
              <a:ext cx="5212017" cy="5483307"/>
              <a:chOff x="0" y="-57150"/>
              <a:chExt cx="2427300" cy="2553643"/>
            </a:xfrm>
          </p:grpSpPr>
          <p:sp>
            <p:nvSpPr>
              <p:cNvPr id="37" name="Freeform 26">
                <a:extLst>
                  <a:ext uri="{FF2B5EF4-FFF2-40B4-BE49-F238E27FC236}">
                    <a16:creationId xmlns:a16="http://schemas.microsoft.com/office/drawing/2014/main" id="{05BE57E3-DB79-34B3-E52E-70CEEA0E0AD9}"/>
                  </a:ext>
                </a:extLst>
              </p:cNvPr>
              <p:cNvSpPr/>
              <p:nvPr/>
            </p:nvSpPr>
            <p:spPr>
              <a:xfrm>
                <a:off x="0" y="0"/>
                <a:ext cx="2427300" cy="2496493"/>
              </a:xfrm>
              <a:custGeom>
                <a:avLst/>
                <a:gdLst/>
                <a:ahLst/>
                <a:cxnLst/>
                <a:rect l="l" t="t" r="r" b="b"/>
                <a:pathLst>
                  <a:path w="2427300" h="2496493">
                    <a:moveTo>
                      <a:pt x="42842" y="0"/>
                    </a:moveTo>
                    <a:lnTo>
                      <a:pt x="2384458" y="0"/>
                    </a:lnTo>
                    <a:cubicBezTo>
                      <a:pt x="2408119" y="0"/>
                      <a:pt x="2427300" y="19181"/>
                      <a:pt x="2427300" y="42842"/>
                    </a:cubicBezTo>
                    <a:lnTo>
                      <a:pt x="2427300" y="2453651"/>
                    </a:lnTo>
                    <a:cubicBezTo>
                      <a:pt x="2427300" y="2465014"/>
                      <a:pt x="2422787" y="2475911"/>
                      <a:pt x="2414752" y="2483945"/>
                    </a:cubicBezTo>
                    <a:cubicBezTo>
                      <a:pt x="2406718" y="2491979"/>
                      <a:pt x="2395821" y="2496493"/>
                      <a:pt x="2384458" y="2496493"/>
                    </a:cubicBezTo>
                    <a:lnTo>
                      <a:pt x="42842" y="2496493"/>
                    </a:lnTo>
                    <a:cubicBezTo>
                      <a:pt x="19181" y="2496493"/>
                      <a:pt x="0" y="2477312"/>
                      <a:pt x="0" y="2453651"/>
                    </a:cubicBezTo>
                    <a:lnTo>
                      <a:pt x="0" y="42842"/>
                    </a:lnTo>
                    <a:cubicBezTo>
                      <a:pt x="0" y="19181"/>
                      <a:pt x="19181" y="0"/>
                      <a:pt x="42842" y="0"/>
                    </a:cubicBezTo>
                    <a:close/>
                  </a:path>
                </a:pathLst>
              </a:custGeom>
              <a:solidFill>
                <a:srgbClr val="000000">
                  <a:alpha val="0"/>
                </a:srgbClr>
              </a:solidFill>
              <a:ln w="104775" cap="rnd">
                <a:solidFill>
                  <a:srgbClr val="4D53A4"/>
                </a:solidFill>
                <a:prstDash val="solid"/>
                <a:round/>
              </a:ln>
            </p:spPr>
            <p:txBody>
              <a:bodyPr/>
              <a:lstStyle/>
              <a:p>
                <a:endParaRPr lang="fr-FR"/>
              </a:p>
            </p:txBody>
          </p:sp>
          <p:sp>
            <p:nvSpPr>
              <p:cNvPr id="38" name="TextBox 27">
                <a:extLst>
                  <a:ext uri="{FF2B5EF4-FFF2-40B4-BE49-F238E27FC236}">
                    <a16:creationId xmlns:a16="http://schemas.microsoft.com/office/drawing/2014/main" id="{4115F76F-9A15-8570-3877-98FDBC4A1544}"/>
                  </a:ext>
                </a:extLst>
              </p:cNvPr>
              <p:cNvSpPr txBox="1"/>
              <p:nvPr/>
            </p:nvSpPr>
            <p:spPr>
              <a:xfrm>
                <a:off x="0" y="-57150"/>
                <a:ext cx="2427300" cy="2553643"/>
              </a:xfrm>
              <a:prstGeom prst="rect">
                <a:avLst/>
              </a:prstGeom>
            </p:spPr>
            <p:txBody>
              <a:bodyPr lIns="50800" tIns="50800" rIns="50800" bIns="50800" rtlCol="0" anchor="ctr"/>
              <a:lstStyle/>
              <a:p>
                <a:pPr algn="ctr">
                  <a:lnSpc>
                    <a:spcPts val="3718"/>
                  </a:lnSpc>
                </a:pPr>
                <a:endParaRPr/>
              </a:p>
            </p:txBody>
          </p:sp>
        </p:grpSp>
        <p:sp>
          <p:nvSpPr>
            <p:cNvPr id="36" name="TextBox 28">
              <a:extLst>
                <a:ext uri="{FF2B5EF4-FFF2-40B4-BE49-F238E27FC236}">
                  <a16:creationId xmlns:a16="http://schemas.microsoft.com/office/drawing/2014/main" id="{CB850B56-4F15-B990-5C65-66C1BACF94CD}"/>
                </a:ext>
              </a:extLst>
            </p:cNvPr>
            <p:cNvSpPr txBox="1"/>
            <p:nvPr/>
          </p:nvSpPr>
          <p:spPr>
            <a:xfrm>
              <a:off x="567894" y="4556562"/>
              <a:ext cx="4170165" cy="478060"/>
            </a:xfrm>
            <a:prstGeom prst="rect">
              <a:avLst/>
            </a:prstGeom>
          </p:spPr>
          <p:txBody>
            <a:bodyPr lIns="0" tIns="0" rIns="0" bIns="0" rtlCol="0" anchor="t">
              <a:spAutoFit/>
            </a:bodyPr>
            <a:lstStyle/>
            <a:p>
              <a:pPr marL="0" lvl="0" indent="0" algn="ctr">
                <a:lnSpc>
                  <a:spcPts val="1912"/>
                </a:lnSpc>
                <a:spcBef>
                  <a:spcPct val="0"/>
                </a:spcBef>
              </a:pPr>
              <a:r>
                <a:rPr lang="en-US" sz="1366" u="none" strike="noStrike">
                  <a:solidFill>
                    <a:srgbClr val="DA5348"/>
                  </a:solidFill>
                  <a:latin typeface="Open Sans Bold"/>
                </a:rPr>
                <a:t>La communication</a:t>
              </a:r>
            </a:p>
          </p:txBody>
        </p:sp>
      </p:grpSp>
      <p:sp>
        <p:nvSpPr>
          <p:cNvPr id="42" name="Freeform 8">
            <a:extLst>
              <a:ext uri="{FF2B5EF4-FFF2-40B4-BE49-F238E27FC236}">
                <a16:creationId xmlns:a16="http://schemas.microsoft.com/office/drawing/2014/main" id="{FFDB9279-6501-16B5-83C3-190BEE919CEF}"/>
              </a:ext>
            </a:extLst>
          </p:cNvPr>
          <p:cNvSpPr/>
          <p:nvPr/>
        </p:nvSpPr>
        <p:spPr>
          <a:xfrm>
            <a:off x="5108853" y="4422560"/>
            <a:ext cx="3595568" cy="3701757"/>
          </a:xfrm>
          <a:custGeom>
            <a:avLst/>
            <a:gdLst/>
            <a:ahLst/>
            <a:cxnLst/>
            <a:rect l="l" t="t" r="r" b="b"/>
            <a:pathLst>
              <a:path w="2427300" h="2496493">
                <a:moveTo>
                  <a:pt x="103714" y="0"/>
                </a:moveTo>
                <a:lnTo>
                  <a:pt x="2323587" y="0"/>
                </a:lnTo>
                <a:cubicBezTo>
                  <a:pt x="2380866" y="0"/>
                  <a:pt x="2427300" y="46434"/>
                  <a:pt x="2427300" y="103714"/>
                </a:cubicBezTo>
                <a:lnTo>
                  <a:pt x="2427300" y="2392780"/>
                </a:lnTo>
                <a:cubicBezTo>
                  <a:pt x="2427300" y="2420286"/>
                  <a:pt x="2416373" y="2446666"/>
                  <a:pt x="2396923" y="2466116"/>
                </a:cubicBezTo>
                <a:cubicBezTo>
                  <a:pt x="2377473" y="2485566"/>
                  <a:pt x="2351093" y="2496493"/>
                  <a:pt x="2323587" y="2496493"/>
                </a:cubicBezTo>
                <a:lnTo>
                  <a:pt x="103714" y="2496493"/>
                </a:lnTo>
                <a:cubicBezTo>
                  <a:pt x="46434" y="2496493"/>
                  <a:pt x="0" y="2450059"/>
                  <a:pt x="0" y="2392780"/>
                </a:cubicBezTo>
                <a:lnTo>
                  <a:pt x="0" y="103714"/>
                </a:lnTo>
                <a:cubicBezTo>
                  <a:pt x="0" y="46434"/>
                  <a:pt x="46434" y="0"/>
                  <a:pt x="103714" y="0"/>
                </a:cubicBezTo>
                <a:close/>
              </a:path>
            </a:pathLst>
          </a:custGeom>
          <a:solidFill>
            <a:srgbClr val="000000">
              <a:alpha val="0"/>
            </a:srgbClr>
          </a:solidFill>
          <a:ln w="104775" cap="rnd">
            <a:solidFill>
              <a:srgbClr val="523A30"/>
            </a:solidFill>
            <a:prstDash val="solid"/>
            <a:round/>
          </a:ln>
        </p:spPr>
        <p:txBody>
          <a:bodyPr/>
          <a:lstStyle/>
          <a:p>
            <a:endParaRPr lang="fr-FR"/>
          </a:p>
        </p:txBody>
      </p:sp>
      <p:sp>
        <p:nvSpPr>
          <p:cNvPr id="43" name="ZoneTexte 42">
            <a:extLst>
              <a:ext uri="{FF2B5EF4-FFF2-40B4-BE49-F238E27FC236}">
                <a16:creationId xmlns:a16="http://schemas.microsoft.com/office/drawing/2014/main" id="{6139984F-6B08-C798-E0ED-B5CFC1A51005}"/>
              </a:ext>
            </a:extLst>
          </p:cNvPr>
          <p:cNvSpPr txBox="1"/>
          <p:nvPr/>
        </p:nvSpPr>
        <p:spPr>
          <a:xfrm>
            <a:off x="5867400" y="7555231"/>
            <a:ext cx="1760418" cy="320280"/>
          </a:xfrm>
          <a:prstGeom prst="rect">
            <a:avLst/>
          </a:prstGeom>
          <a:noFill/>
        </p:spPr>
        <p:txBody>
          <a:bodyPr wrap="none" rtlCol="0">
            <a:spAutoFit/>
          </a:bodyPr>
          <a:lstStyle/>
          <a:p>
            <a:pPr algn="ctr">
              <a:lnSpc>
                <a:spcPts val="1912"/>
              </a:lnSpc>
              <a:spcBef>
                <a:spcPct val="0"/>
              </a:spcBef>
            </a:pPr>
            <a:r>
              <a:rPr lang="fr-FR" sz="1366">
                <a:solidFill>
                  <a:srgbClr val="DA5348"/>
                </a:solidFill>
                <a:latin typeface="Open Sans Bold"/>
              </a:rPr>
              <a:t>Changer pour agir</a:t>
            </a:r>
          </a:p>
        </p:txBody>
      </p:sp>
      <p:pic>
        <p:nvPicPr>
          <p:cNvPr id="45" name="Image 44">
            <a:extLst>
              <a:ext uri="{FF2B5EF4-FFF2-40B4-BE49-F238E27FC236}">
                <a16:creationId xmlns:a16="http://schemas.microsoft.com/office/drawing/2014/main" id="{2F299A54-58BB-8CE0-EEEC-99361E5DDF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7553" y="4370669"/>
            <a:ext cx="3542160" cy="3542160"/>
          </a:xfrm>
          <a:prstGeom prst="rect">
            <a:avLst/>
          </a:prstGeom>
        </p:spPr>
      </p:pic>
      <p:sp>
        <p:nvSpPr>
          <p:cNvPr id="46" name="ZoneTexte 45">
            <a:extLst>
              <a:ext uri="{FF2B5EF4-FFF2-40B4-BE49-F238E27FC236}">
                <a16:creationId xmlns:a16="http://schemas.microsoft.com/office/drawing/2014/main" id="{A356AB02-F239-278C-B3E9-32B8DE830829}"/>
              </a:ext>
            </a:extLst>
          </p:cNvPr>
          <p:cNvSpPr txBox="1"/>
          <p:nvPr/>
        </p:nvSpPr>
        <p:spPr>
          <a:xfrm>
            <a:off x="10413575" y="7563793"/>
            <a:ext cx="1593924" cy="369332"/>
          </a:xfrm>
          <a:prstGeom prst="rect">
            <a:avLst/>
          </a:prstGeom>
          <a:noFill/>
        </p:spPr>
        <p:txBody>
          <a:bodyPr wrap="square">
            <a:spAutoFit/>
          </a:bodyPr>
          <a:lstStyle/>
          <a:p>
            <a:pPr algn="ctr"/>
            <a:r>
              <a:rPr lang="fr-FR" sz="1366">
                <a:solidFill>
                  <a:srgbClr val="DA5348"/>
                </a:solidFill>
                <a:latin typeface="Open Sans Bold"/>
              </a:rPr>
              <a:t>La</a:t>
            </a:r>
            <a:r>
              <a:rPr lang="fr-FR" b="1">
                <a:solidFill>
                  <a:srgbClr val="C00000"/>
                </a:solidFill>
              </a:rPr>
              <a:t> </a:t>
            </a:r>
            <a:r>
              <a:rPr lang="fr-FR" sz="1366">
                <a:solidFill>
                  <a:srgbClr val="DA5348"/>
                </a:solidFill>
                <a:latin typeface="Open Sans Bold"/>
              </a:rPr>
              <a:t>formation</a:t>
            </a:r>
          </a:p>
        </p:txBody>
      </p:sp>
      <p:grpSp>
        <p:nvGrpSpPr>
          <p:cNvPr id="47" name="Group 20">
            <a:extLst>
              <a:ext uri="{FF2B5EF4-FFF2-40B4-BE49-F238E27FC236}">
                <a16:creationId xmlns:a16="http://schemas.microsoft.com/office/drawing/2014/main" id="{759D51A7-76B0-B630-62B1-29F7346E8893}"/>
              </a:ext>
            </a:extLst>
          </p:cNvPr>
          <p:cNvGrpSpPr/>
          <p:nvPr/>
        </p:nvGrpSpPr>
        <p:grpSpPr>
          <a:xfrm>
            <a:off x="9412753" y="4323955"/>
            <a:ext cx="3845260" cy="3800361"/>
            <a:chOff x="0" y="-57150"/>
            <a:chExt cx="2512997" cy="2553643"/>
          </a:xfrm>
        </p:grpSpPr>
        <p:sp>
          <p:nvSpPr>
            <p:cNvPr id="48" name="Freeform 21">
              <a:extLst>
                <a:ext uri="{FF2B5EF4-FFF2-40B4-BE49-F238E27FC236}">
                  <a16:creationId xmlns:a16="http://schemas.microsoft.com/office/drawing/2014/main" id="{797F009C-F718-5C30-24F3-BB16604E5744}"/>
                </a:ext>
              </a:extLst>
            </p:cNvPr>
            <p:cNvSpPr/>
            <p:nvPr/>
          </p:nvSpPr>
          <p:spPr>
            <a:xfrm>
              <a:off x="85697" y="0"/>
              <a:ext cx="2427300" cy="2496493"/>
            </a:xfrm>
            <a:custGeom>
              <a:avLst/>
              <a:gdLst/>
              <a:ahLst/>
              <a:cxnLst/>
              <a:rect l="l" t="t" r="r" b="b"/>
              <a:pathLst>
                <a:path w="2427300" h="2496493">
                  <a:moveTo>
                    <a:pt x="42842" y="0"/>
                  </a:moveTo>
                  <a:lnTo>
                    <a:pt x="2384458" y="0"/>
                  </a:lnTo>
                  <a:cubicBezTo>
                    <a:pt x="2408119" y="0"/>
                    <a:pt x="2427300" y="19181"/>
                    <a:pt x="2427300" y="42842"/>
                  </a:cubicBezTo>
                  <a:lnTo>
                    <a:pt x="2427300" y="2453651"/>
                  </a:lnTo>
                  <a:cubicBezTo>
                    <a:pt x="2427300" y="2465014"/>
                    <a:pt x="2422787" y="2475911"/>
                    <a:pt x="2414752" y="2483945"/>
                  </a:cubicBezTo>
                  <a:cubicBezTo>
                    <a:pt x="2406718" y="2491979"/>
                    <a:pt x="2395821" y="2496493"/>
                    <a:pt x="2384458" y="2496493"/>
                  </a:cubicBezTo>
                  <a:lnTo>
                    <a:pt x="42842" y="2496493"/>
                  </a:lnTo>
                  <a:cubicBezTo>
                    <a:pt x="19181" y="2496493"/>
                    <a:pt x="0" y="2477312"/>
                    <a:pt x="0" y="2453651"/>
                  </a:cubicBezTo>
                  <a:lnTo>
                    <a:pt x="0" y="42842"/>
                  </a:lnTo>
                  <a:cubicBezTo>
                    <a:pt x="0" y="19181"/>
                    <a:pt x="19181" y="0"/>
                    <a:pt x="42842" y="0"/>
                  </a:cubicBezTo>
                  <a:close/>
                </a:path>
              </a:pathLst>
            </a:custGeom>
            <a:solidFill>
              <a:srgbClr val="000000">
                <a:alpha val="0"/>
              </a:srgbClr>
            </a:solidFill>
            <a:ln w="104775" cap="rnd">
              <a:solidFill>
                <a:srgbClr val="D57961"/>
              </a:solidFill>
              <a:prstDash val="solid"/>
              <a:round/>
            </a:ln>
          </p:spPr>
          <p:txBody>
            <a:bodyPr/>
            <a:lstStyle/>
            <a:p>
              <a:endParaRPr lang="fr-FR"/>
            </a:p>
          </p:txBody>
        </p:sp>
        <p:sp>
          <p:nvSpPr>
            <p:cNvPr id="49" name="TextBox 22">
              <a:extLst>
                <a:ext uri="{FF2B5EF4-FFF2-40B4-BE49-F238E27FC236}">
                  <a16:creationId xmlns:a16="http://schemas.microsoft.com/office/drawing/2014/main" id="{77FF93A7-6E8A-5265-8DBD-6AA533F73E10}"/>
                </a:ext>
              </a:extLst>
            </p:cNvPr>
            <p:cNvSpPr txBox="1"/>
            <p:nvPr/>
          </p:nvSpPr>
          <p:spPr>
            <a:xfrm>
              <a:off x="0" y="-57150"/>
              <a:ext cx="2427300" cy="2553643"/>
            </a:xfrm>
            <a:prstGeom prst="rect">
              <a:avLst/>
            </a:prstGeom>
          </p:spPr>
          <p:txBody>
            <a:bodyPr lIns="50800" tIns="50800" rIns="50800" bIns="50800" rtlCol="0" anchor="ctr"/>
            <a:lstStyle/>
            <a:p>
              <a:pPr algn="ctr">
                <a:lnSpc>
                  <a:spcPts val="3718"/>
                </a:lnSpc>
              </a:pPr>
              <a:endParaRPr/>
            </a:p>
          </p:txBody>
        </p:sp>
      </p:grpSp>
      <p:sp>
        <p:nvSpPr>
          <p:cNvPr id="51" name="Freeform 11">
            <a:extLst>
              <a:ext uri="{FF2B5EF4-FFF2-40B4-BE49-F238E27FC236}">
                <a16:creationId xmlns:a16="http://schemas.microsoft.com/office/drawing/2014/main" id="{9834D805-9836-3272-90C1-ADC9BBFA55C6}"/>
              </a:ext>
            </a:extLst>
          </p:cNvPr>
          <p:cNvSpPr/>
          <p:nvPr/>
        </p:nvSpPr>
        <p:spPr>
          <a:xfrm>
            <a:off x="14363700" y="4651442"/>
            <a:ext cx="2895600" cy="2912351"/>
          </a:xfrm>
          <a:custGeom>
            <a:avLst/>
            <a:gdLst/>
            <a:ahLst/>
            <a:cxnLst/>
            <a:rect l="l" t="t" r="r" b="b"/>
            <a:pathLst>
              <a:path w="4032760" h="4032760">
                <a:moveTo>
                  <a:pt x="0" y="0"/>
                </a:moveTo>
                <a:lnTo>
                  <a:pt x="4032761" y="0"/>
                </a:lnTo>
                <a:lnTo>
                  <a:pt x="4032761" y="4032761"/>
                </a:lnTo>
                <a:lnTo>
                  <a:pt x="0" y="40327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52" name="Freeform 12">
            <a:extLst>
              <a:ext uri="{FF2B5EF4-FFF2-40B4-BE49-F238E27FC236}">
                <a16:creationId xmlns:a16="http://schemas.microsoft.com/office/drawing/2014/main" id="{F6B975AC-3D4A-B3D8-41AE-6A50C8598C81}"/>
              </a:ext>
            </a:extLst>
          </p:cNvPr>
          <p:cNvSpPr/>
          <p:nvPr/>
        </p:nvSpPr>
        <p:spPr>
          <a:xfrm>
            <a:off x="16000162" y="6718818"/>
            <a:ext cx="209404" cy="349336"/>
          </a:xfrm>
          <a:custGeom>
            <a:avLst/>
            <a:gdLst/>
            <a:ahLst/>
            <a:cxnLst/>
            <a:rect l="l" t="t" r="r" b="b"/>
            <a:pathLst>
              <a:path w="418636" h="728063">
                <a:moveTo>
                  <a:pt x="0" y="0"/>
                </a:moveTo>
                <a:lnTo>
                  <a:pt x="418636" y="0"/>
                </a:lnTo>
                <a:lnTo>
                  <a:pt x="418636" y="728064"/>
                </a:lnTo>
                <a:lnTo>
                  <a:pt x="0" y="7280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53" name="TextBox 13">
            <a:extLst>
              <a:ext uri="{FF2B5EF4-FFF2-40B4-BE49-F238E27FC236}">
                <a16:creationId xmlns:a16="http://schemas.microsoft.com/office/drawing/2014/main" id="{80E99106-246B-C734-B2EC-8A5B480C14C2}"/>
              </a:ext>
            </a:extLst>
          </p:cNvPr>
          <p:cNvSpPr txBox="1"/>
          <p:nvPr/>
        </p:nvSpPr>
        <p:spPr>
          <a:xfrm>
            <a:off x="14582978" y="7638850"/>
            <a:ext cx="2457044" cy="471604"/>
          </a:xfrm>
          <a:prstGeom prst="rect">
            <a:avLst/>
          </a:prstGeom>
        </p:spPr>
        <p:txBody>
          <a:bodyPr wrap="square" lIns="0" tIns="0" rIns="0" bIns="0" rtlCol="0" anchor="t">
            <a:spAutoFit/>
          </a:bodyPr>
          <a:lstStyle/>
          <a:p>
            <a:pPr algn="ctr">
              <a:lnSpc>
                <a:spcPts val="1912"/>
              </a:lnSpc>
              <a:spcBef>
                <a:spcPct val="0"/>
              </a:spcBef>
            </a:pPr>
            <a:r>
              <a:rPr lang="fr-FR" sz="1366">
                <a:solidFill>
                  <a:srgbClr val="DA5348"/>
                </a:solidFill>
                <a:latin typeface="Open Sans Bold"/>
              </a:rPr>
              <a:t>Au-delà de l’aménagement et de la mobilité</a:t>
            </a:r>
          </a:p>
        </p:txBody>
      </p:sp>
      <p:grpSp>
        <p:nvGrpSpPr>
          <p:cNvPr id="54" name="Group 14">
            <a:extLst>
              <a:ext uri="{FF2B5EF4-FFF2-40B4-BE49-F238E27FC236}">
                <a16:creationId xmlns:a16="http://schemas.microsoft.com/office/drawing/2014/main" id="{B4C1EC33-85AA-A33C-740D-4E8858AFC8B4}"/>
              </a:ext>
            </a:extLst>
          </p:cNvPr>
          <p:cNvGrpSpPr/>
          <p:nvPr/>
        </p:nvGrpSpPr>
        <p:grpSpPr>
          <a:xfrm>
            <a:off x="13906186" y="4453428"/>
            <a:ext cx="7567803" cy="4636704"/>
            <a:chOff x="-4704628" y="-2032206"/>
            <a:chExt cx="7131928" cy="4528699"/>
          </a:xfrm>
        </p:grpSpPr>
        <p:sp>
          <p:nvSpPr>
            <p:cNvPr id="55" name="Freeform 15">
              <a:extLst>
                <a:ext uri="{FF2B5EF4-FFF2-40B4-BE49-F238E27FC236}">
                  <a16:creationId xmlns:a16="http://schemas.microsoft.com/office/drawing/2014/main" id="{CFC67DA8-EB33-B9CE-8880-1A177F4F7ABC}"/>
                </a:ext>
              </a:extLst>
            </p:cNvPr>
            <p:cNvSpPr/>
            <p:nvPr/>
          </p:nvSpPr>
          <p:spPr>
            <a:xfrm>
              <a:off x="-4704628" y="-2032206"/>
              <a:ext cx="3803209" cy="3614248"/>
            </a:xfrm>
            <a:custGeom>
              <a:avLst/>
              <a:gdLst/>
              <a:ahLst/>
              <a:cxnLst/>
              <a:rect l="l" t="t" r="r" b="b"/>
              <a:pathLst>
                <a:path w="2427300" h="2496493">
                  <a:moveTo>
                    <a:pt x="42989" y="0"/>
                  </a:moveTo>
                  <a:lnTo>
                    <a:pt x="2384312" y="0"/>
                  </a:lnTo>
                  <a:cubicBezTo>
                    <a:pt x="2408054" y="0"/>
                    <a:pt x="2427300" y="19247"/>
                    <a:pt x="2427300" y="42989"/>
                  </a:cubicBezTo>
                  <a:lnTo>
                    <a:pt x="2427300" y="2453505"/>
                  </a:lnTo>
                  <a:cubicBezTo>
                    <a:pt x="2427300" y="2464906"/>
                    <a:pt x="2422771" y="2475840"/>
                    <a:pt x="2414709" y="2483902"/>
                  </a:cubicBezTo>
                  <a:cubicBezTo>
                    <a:pt x="2406647" y="2491964"/>
                    <a:pt x="2395713" y="2496493"/>
                    <a:pt x="2384312" y="2496493"/>
                  </a:cubicBezTo>
                  <a:lnTo>
                    <a:pt x="42989" y="2496493"/>
                  </a:lnTo>
                  <a:cubicBezTo>
                    <a:pt x="19247" y="2496493"/>
                    <a:pt x="0" y="2477246"/>
                    <a:pt x="0" y="2453505"/>
                  </a:cubicBezTo>
                  <a:lnTo>
                    <a:pt x="0" y="42989"/>
                  </a:lnTo>
                  <a:cubicBezTo>
                    <a:pt x="0" y="19247"/>
                    <a:pt x="19247" y="0"/>
                    <a:pt x="42989" y="0"/>
                  </a:cubicBezTo>
                  <a:close/>
                </a:path>
              </a:pathLst>
            </a:custGeom>
            <a:solidFill>
              <a:srgbClr val="000000">
                <a:alpha val="0"/>
              </a:srgbClr>
            </a:solidFill>
            <a:ln w="123825" cap="rnd">
              <a:solidFill>
                <a:srgbClr val="FCB63E"/>
              </a:solidFill>
              <a:prstDash val="solid"/>
              <a:round/>
            </a:ln>
          </p:spPr>
          <p:txBody>
            <a:bodyPr/>
            <a:lstStyle/>
            <a:p>
              <a:endParaRPr lang="fr-FR"/>
            </a:p>
          </p:txBody>
        </p:sp>
        <p:sp>
          <p:nvSpPr>
            <p:cNvPr id="56" name="TextBox 16">
              <a:extLst>
                <a:ext uri="{FF2B5EF4-FFF2-40B4-BE49-F238E27FC236}">
                  <a16:creationId xmlns:a16="http://schemas.microsoft.com/office/drawing/2014/main" id="{06072580-5D45-C938-5FD8-B20B0BF07B0F}"/>
                </a:ext>
              </a:extLst>
            </p:cNvPr>
            <p:cNvSpPr txBox="1"/>
            <p:nvPr/>
          </p:nvSpPr>
          <p:spPr>
            <a:xfrm>
              <a:off x="0" y="-57150"/>
              <a:ext cx="2427300" cy="2553643"/>
            </a:xfrm>
            <a:prstGeom prst="rect">
              <a:avLst/>
            </a:prstGeom>
          </p:spPr>
          <p:txBody>
            <a:bodyPr lIns="61546" tIns="61546" rIns="61546" bIns="61546" rtlCol="0" anchor="ctr"/>
            <a:lstStyle/>
            <a:p>
              <a:pPr algn="ctr">
                <a:lnSpc>
                  <a:spcPts val="3718"/>
                </a:lnSpc>
              </a:pPr>
              <a:endParaRPr/>
            </a:p>
          </p:txBody>
        </p:sp>
      </p:grpSp>
    </p:spTree>
    <p:extLst>
      <p:ext uri="{BB962C8B-B14F-4D97-AF65-F5344CB8AC3E}">
        <p14:creationId xmlns:p14="http://schemas.microsoft.com/office/powerpoint/2010/main" val="4032555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709">
            <a:off x="-28620" y="1961164"/>
            <a:ext cx="18345239" cy="0"/>
          </a:xfrm>
          <a:prstGeom prst="line">
            <a:avLst/>
          </a:prstGeom>
          <a:ln w="28575" cap="rnd">
            <a:solidFill>
              <a:srgbClr val="5D78B4"/>
            </a:solidFill>
            <a:prstDash val="solid"/>
            <a:headEnd type="none" w="sm" len="sm"/>
            <a:tailEnd type="none" w="sm" len="sm"/>
          </a:ln>
        </p:spPr>
        <p:txBody>
          <a:bodyPr/>
          <a:lstStyle/>
          <a:p>
            <a:endParaRPr lang="fr-FR"/>
          </a:p>
        </p:txBody>
      </p:sp>
      <p:sp>
        <p:nvSpPr>
          <p:cNvPr id="3" name="TextBox 3"/>
          <p:cNvSpPr txBox="1"/>
          <p:nvPr/>
        </p:nvSpPr>
        <p:spPr>
          <a:xfrm>
            <a:off x="276789" y="1287065"/>
            <a:ext cx="15460774" cy="697948"/>
          </a:xfrm>
          <a:prstGeom prst="rect">
            <a:avLst/>
          </a:prstGeom>
        </p:spPr>
        <p:txBody>
          <a:bodyPr lIns="0" tIns="0" rIns="0" bIns="0" rtlCol="0" anchor="t">
            <a:spAutoFit/>
          </a:bodyPr>
          <a:lstStyle/>
          <a:p>
            <a:pPr algn="l">
              <a:lnSpc>
                <a:spcPts val="5759"/>
              </a:lnSpc>
            </a:pPr>
            <a:r>
              <a:rPr lang="en-US" sz="4800" spc="225" err="1">
                <a:solidFill>
                  <a:srgbClr val="5D78B4"/>
                </a:solidFill>
                <a:latin typeface="Arimo Bold"/>
              </a:rPr>
              <a:t>Objectifs</a:t>
            </a:r>
            <a:r>
              <a:rPr lang="en-US" sz="4800" spc="225">
                <a:solidFill>
                  <a:srgbClr val="5D78B4"/>
                </a:solidFill>
                <a:latin typeface="Arimo Bold"/>
              </a:rPr>
              <a:t> des ateliers de </a:t>
            </a:r>
            <a:r>
              <a:rPr lang="en-US" sz="4800" spc="225" err="1">
                <a:solidFill>
                  <a:srgbClr val="5D78B4"/>
                </a:solidFill>
                <a:latin typeface="Arimo Bold"/>
              </a:rPr>
              <a:t>priorisation</a:t>
            </a:r>
            <a:endParaRPr lang="en-US" sz="4800" spc="225">
              <a:solidFill>
                <a:srgbClr val="5D78B4"/>
              </a:solidFill>
              <a:latin typeface="Arimo Bold"/>
            </a:endParaRPr>
          </a:p>
        </p:txBody>
      </p:sp>
      <p:sp>
        <p:nvSpPr>
          <p:cNvPr id="6" name="ZoneTexte 5">
            <a:extLst>
              <a:ext uri="{FF2B5EF4-FFF2-40B4-BE49-F238E27FC236}">
                <a16:creationId xmlns:a16="http://schemas.microsoft.com/office/drawing/2014/main" id="{53E87B4B-35FF-9809-5EA9-92E9D47FC819}"/>
              </a:ext>
            </a:extLst>
          </p:cNvPr>
          <p:cNvSpPr txBox="1"/>
          <p:nvPr/>
        </p:nvSpPr>
        <p:spPr>
          <a:xfrm>
            <a:off x="1524000" y="3924300"/>
            <a:ext cx="15621000" cy="3323987"/>
          </a:xfrm>
          <a:prstGeom prst="rect">
            <a:avLst/>
          </a:prstGeom>
          <a:noFill/>
        </p:spPr>
        <p:txBody>
          <a:bodyPr wrap="square">
            <a:spAutoFit/>
          </a:bodyPr>
          <a:lstStyle/>
          <a:p>
            <a:pPr marL="542925" lvl="1" indent="-271462">
              <a:lnSpc>
                <a:spcPts val="3600"/>
              </a:lnSpc>
              <a:buFont typeface="Arial"/>
              <a:buChar char="•"/>
            </a:pPr>
            <a:r>
              <a:rPr lang="en-US" sz="3600" err="1">
                <a:solidFill>
                  <a:srgbClr val="000000"/>
                </a:solidFill>
                <a:latin typeface="Arimo"/>
              </a:rPr>
              <a:t>Favoriser</a:t>
            </a:r>
            <a:r>
              <a:rPr lang="en-US" sz="3600">
                <a:solidFill>
                  <a:srgbClr val="000000"/>
                </a:solidFill>
                <a:latin typeface="Arimo"/>
              </a:rPr>
              <a:t> </a:t>
            </a:r>
            <a:r>
              <a:rPr lang="en-US" sz="3600" err="1">
                <a:solidFill>
                  <a:srgbClr val="000000"/>
                </a:solidFill>
                <a:latin typeface="Arimo"/>
              </a:rPr>
              <a:t>une</a:t>
            </a:r>
            <a:r>
              <a:rPr lang="en-US" sz="3600">
                <a:solidFill>
                  <a:srgbClr val="000000"/>
                </a:solidFill>
                <a:latin typeface="Arimo"/>
              </a:rPr>
              <a:t> </a:t>
            </a:r>
            <a:r>
              <a:rPr lang="en-US" sz="3600" err="1">
                <a:solidFill>
                  <a:srgbClr val="000000"/>
                </a:solidFill>
                <a:latin typeface="Arimo"/>
              </a:rPr>
              <a:t>compréhension</a:t>
            </a:r>
            <a:r>
              <a:rPr lang="en-US" sz="3600">
                <a:solidFill>
                  <a:srgbClr val="000000"/>
                </a:solidFill>
                <a:latin typeface="Arimo"/>
              </a:rPr>
              <a:t> commune des </a:t>
            </a:r>
            <a:r>
              <a:rPr lang="en-US" sz="3600" err="1">
                <a:solidFill>
                  <a:srgbClr val="000000"/>
                </a:solidFill>
                <a:latin typeface="Arimo"/>
              </a:rPr>
              <a:t>défis</a:t>
            </a:r>
            <a:r>
              <a:rPr lang="en-US" sz="3600">
                <a:solidFill>
                  <a:srgbClr val="000000"/>
                </a:solidFill>
                <a:latin typeface="Arimo"/>
              </a:rPr>
              <a:t> et des solutions.</a:t>
            </a:r>
          </a:p>
          <a:p>
            <a:pPr marL="542925" lvl="1" indent="-271462">
              <a:lnSpc>
                <a:spcPts val="3600"/>
              </a:lnSpc>
              <a:buFont typeface="Arial"/>
              <a:buChar char="•"/>
            </a:pPr>
            <a:endParaRPr lang="en-US" sz="3600">
              <a:solidFill>
                <a:srgbClr val="000000"/>
              </a:solidFill>
              <a:latin typeface="Arimo"/>
            </a:endParaRPr>
          </a:p>
          <a:p>
            <a:pPr marL="542925" lvl="1" indent="-271462">
              <a:lnSpc>
                <a:spcPts val="3600"/>
              </a:lnSpc>
              <a:buFont typeface="Arial"/>
              <a:buChar char="•"/>
            </a:pPr>
            <a:r>
              <a:rPr lang="en-US" sz="3600">
                <a:solidFill>
                  <a:srgbClr val="000000"/>
                </a:solidFill>
                <a:latin typeface="Arimo"/>
              </a:rPr>
              <a:t>Encourager le partage </a:t>
            </a:r>
            <a:r>
              <a:rPr lang="en-US" sz="3600" err="1">
                <a:solidFill>
                  <a:srgbClr val="000000"/>
                </a:solidFill>
                <a:latin typeface="Arimo"/>
              </a:rPr>
              <a:t>d'expériences</a:t>
            </a:r>
            <a:r>
              <a:rPr lang="en-US" sz="3600">
                <a:solidFill>
                  <a:srgbClr val="000000"/>
                </a:solidFill>
                <a:latin typeface="Arimo"/>
              </a:rPr>
              <a:t> et </a:t>
            </a:r>
            <a:r>
              <a:rPr lang="en-US" sz="3600" err="1">
                <a:solidFill>
                  <a:srgbClr val="000000"/>
                </a:solidFill>
                <a:latin typeface="Arimo"/>
              </a:rPr>
              <a:t>d'expertise</a:t>
            </a:r>
            <a:r>
              <a:rPr lang="en-US" sz="3600">
                <a:solidFill>
                  <a:srgbClr val="000000"/>
                </a:solidFill>
                <a:latin typeface="Arimo"/>
              </a:rPr>
              <a:t> entre les </a:t>
            </a:r>
            <a:r>
              <a:rPr lang="en-US" sz="3600" err="1">
                <a:solidFill>
                  <a:srgbClr val="000000"/>
                </a:solidFill>
                <a:latin typeface="Arimo"/>
              </a:rPr>
              <a:t>différents</a:t>
            </a:r>
            <a:r>
              <a:rPr lang="en-US" sz="3600">
                <a:solidFill>
                  <a:srgbClr val="000000"/>
                </a:solidFill>
                <a:latin typeface="Arimo"/>
              </a:rPr>
              <a:t> </a:t>
            </a:r>
            <a:r>
              <a:rPr lang="en-US" sz="3600" err="1">
                <a:solidFill>
                  <a:srgbClr val="000000"/>
                </a:solidFill>
                <a:latin typeface="Arimo"/>
              </a:rPr>
              <a:t>acteurs</a:t>
            </a:r>
            <a:r>
              <a:rPr lang="en-US" sz="3600">
                <a:solidFill>
                  <a:srgbClr val="000000"/>
                </a:solidFill>
                <a:latin typeface="Arimo"/>
              </a:rPr>
              <a:t>.</a:t>
            </a:r>
          </a:p>
          <a:p>
            <a:pPr marL="542925" lvl="1" indent="-271462">
              <a:lnSpc>
                <a:spcPts val="3600"/>
              </a:lnSpc>
              <a:buFont typeface="Arial"/>
              <a:buChar char="•"/>
            </a:pPr>
            <a:endParaRPr lang="en-US" sz="3600">
              <a:solidFill>
                <a:srgbClr val="000000"/>
              </a:solidFill>
              <a:latin typeface="Arimo"/>
            </a:endParaRPr>
          </a:p>
          <a:p>
            <a:pPr marL="542925" lvl="1" indent="-271462">
              <a:lnSpc>
                <a:spcPts val="3600"/>
              </a:lnSpc>
              <a:buFont typeface="Arial"/>
              <a:buChar char="•"/>
            </a:pPr>
            <a:r>
              <a:rPr lang="en-US" sz="3600">
                <a:solidFill>
                  <a:srgbClr val="000000"/>
                </a:solidFill>
                <a:latin typeface="Arimo"/>
              </a:rPr>
              <a:t>Identifier des actions </a:t>
            </a:r>
            <a:r>
              <a:rPr lang="en-US" sz="3600" err="1">
                <a:solidFill>
                  <a:srgbClr val="000000"/>
                </a:solidFill>
                <a:latin typeface="Arimo"/>
              </a:rPr>
              <a:t>concrètes</a:t>
            </a:r>
            <a:r>
              <a:rPr lang="en-US" sz="3600">
                <a:solidFill>
                  <a:srgbClr val="000000"/>
                </a:solidFill>
                <a:latin typeface="Arimo"/>
              </a:rPr>
              <a:t> et </a:t>
            </a:r>
            <a:r>
              <a:rPr lang="en-US" sz="3600" err="1">
                <a:solidFill>
                  <a:srgbClr val="000000"/>
                </a:solidFill>
                <a:latin typeface="Arimo"/>
              </a:rPr>
              <a:t>réalisables</a:t>
            </a:r>
            <a:r>
              <a:rPr lang="en-US" sz="3600">
                <a:solidFill>
                  <a:srgbClr val="000000"/>
                </a:solidFill>
                <a:latin typeface="Arimo"/>
              </a:rPr>
              <a:t> pour </a:t>
            </a:r>
            <a:r>
              <a:rPr lang="en-US" sz="3600" err="1">
                <a:solidFill>
                  <a:srgbClr val="000000"/>
                </a:solidFill>
                <a:latin typeface="Arimo"/>
              </a:rPr>
              <a:t>rendre</a:t>
            </a:r>
            <a:r>
              <a:rPr lang="en-US" sz="3600">
                <a:solidFill>
                  <a:srgbClr val="000000"/>
                </a:solidFill>
                <a:latin typeface="Arimo"/>
              </a:rPr>
              <a:t> les </a:t>
            </a:r>
            <a:r>
              <a:rPr lang="en-US" sz="3600" err="1">
                <a:solidFill>
                  <a:srgbClr val="000000"/>
                </a:solidFill>
                <a:latin typeface="Arimo"/>
              </a:rPr>
              <a:t>musées</a:t>
            </a:r>
            <a:r>
              <a:rPr lang="en-US" sz="3600">
                <a:solidFill>
                  <a:srgbClr val="000000"/>
                </a:solidFill>
                <a:latin typeface="Arimo"/>
              </a:rPr>
              <a:t> plus </a:t>
            </a:r>
            <a:r>
              <a:rPr lang="en-US" sz="3600" err="1">
                <a:solidFill>
                  <a:srgbClr val="000000"/>
                </a:solidFill>
                <a:latin typeface="Arimo"/>
              </a:rPr>
              <a:t>accessibles</a:t>
            </a:r>
            <a:r>
              <a:rPr lang="en-US" sz="3600">
                <a:solidFill>
                  <a:srgbClr val="000000"/>
                </a:solidFill>
                <a:latin typeface="Arimo"/>
              </a:rPr>
              <a:t>.</a:t>
            </a:r>
          </a:p>
        </p:txBody>
      </p:sp>
    </p:spTree>
    <p:extLst>
      <p:ext uri="{BB962C8B-B14F-4D97-AF65-F5344CB8AC3E}">
        <p14:creationId xmlns:p14="http://schemas.microsoft.com/office/powerpoint/2010/main" val="55290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709">
            <a:off x="-28620" y="1961164"/>
            <a:ext cx="18345239" cy="0"/>
          </a:xfrm>
          <a:prstGeom prst="line">
            <a:avLst/>
          </a:prstGeom>
          <a:ln w="28575" cap="rnd">
            <a:solidFill>
              <a:srgbClr val="5D78B4"/>
            </a:solidFill>
            <a:prstDash val="solid"/>
            <a:headEnd type="none" w="sm" len="sm"/>
            <a:tailEnd type="none" w="sm" len="sm"/>
          </a:ln>
        </p:spPr>
        <p:txBody>
          <a:bodyPr/>
          <a:lstStyle/>
          <a:p>
            <a:endParaRPr lang="fr-FR"/>
          </a:p>
        </p:txBody>
      </p:sp>
      <p:sp>
        <p:nvSpPr>
          <p:cNvPr id="28" name="Freeform 28"/>
          <p:cNvSpPr/>
          <p:nvPr/>
        </p:nvSpPr>
        <p:spPr>
          <a:xfrm>
            <a:off x="1254934" y="4202264"/>
            <a:ext cx="2993856" cy="2993856"/>
          </a:xfrm>
          <a:custGeom>
            <a:avLst/>
            <a:gdLst/>
            <a:ahLst/>
            <a:cxnLst/>
            <a:rect l="l" t="t" r="r" b="b"/>
            <a:pathLst>
              <a:path w="2993856" h="2993856">
                <a:moveTo>
                  <a:pt x="0" y="0"/>
                </a:moveTo>
                <a:lnTo>
                  <a:pt x="2993855" y="0"/>
                </a:lnTo>
                <a:lnTo>
                  <a:pt x="2993855" y="2993856"/>
                </a:lnTo>
                <a:lnTo>
                  <a:pt x="0" y="29938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29" name="TextBox 29"/>
          <p:cNvSpPr txBox="1"/>
          <p:nvPr/>
        </p:nvSpPr>
        <p:spPr>
          <a:xfrm>
            <a:off x="388349" y="801084"/>
            <a:ext cx="14215029" cy="697948"/>
          </a:xfrm>
          <a:prstGeom prst="rect">
            <a:avLst/>
          </a:prstGeom>
        </p:spPr>
        <p:txBody>
          <a:bodyPr wrap="square" lIns="0" tIns="0" rIns="0" bIns="0" rtlCol="0" anchor="t">
            <a:spAutoFit/>
          </a:bodyPr>
          <a:lstStyle/>
          <a:p>
            <a:pPr algn="l">
              <a:lnSpc>
                <a:spcPts val="5759"/>
              </a:lnSpc>
            </a:pPr>
            <a:r>
              <a:rPr lang="en-US" sz="4800" spc="225" dirty="0" err="1">
                <a:solidFill>
                  <a:srgbClr val="5D78B4"/>
                </a:solidFill>
                <a:latin typeface="Arimo Bold"/>
              </a:rPr>
              <a:t>Visite</a:t>
            </a:r>
            <a:r>
              <a:rPr lang="en-US" sz="4800" spc="225" dirty="0">
                <a:solidFill>
                  <a:srgbClr val="5D78B4"/>
                </a:solidFill>
                <a:latin typeface="Arimo Bold"/>
              </a:rPr>
              <a:t> </a:t>
            </a:r>
            <a:r>
              <a:rPr lang="en-US" sz="4800" spc="225" dirty="0" err="1">
                <a:solidFill>
                  <a:srgbClr val="5D78B4"/>
                </a:solidFill>
                <a:latin typeface="Arimo Bold"/>
              </a:rPr>
              <a:t>guidée</a:t>
            </a:r>
            <a:r>
              <a:rPr lang="en-US" sz="4800" spc="225" dirty="0">
                <a:solidFill>
                  <a:srgbClr val="5D78B4"/>
                </a:solidFill>
                <a:latin typeface="Arimo Bold"/>
              </a:rPr>
              <a:t> – </a:t>
            </a:r>
            <a:r>
              <a:rPr lang="en-US" sz="4800" spc="225" dirty="0" err="1">
                <a:solidFill>
                  <a:srgbClr val="5D78B4"/>
                </a:solidFill>
                <a:latin typeface="Arimo Bold"/>
              </a:rPr>
              <a:t>Programme</a:t>
            </a:r>
            <a:r>
              <a:rPr lang="en-US" sz="4800" spc="225" dirty="0">
                <a:solidFill>
                  <a:srgbClr val="5D78B4"/>
                </a:solidFill>
                <a:latin typeface="Arimo Bold"/>
              </a:rPr>
              <a:t> de la rencontre   </a:t>
            </a:r>
          </a:p>
        </p:txBody>
      </p:sp>
      <p:sp>
        <p:nvSpPr>
          <p:cNvPr id="30" name="TextBox 30"/>
          <p:cNvSpPr txBox="1"/>
          <p:nvPr/>
        </p:nvSpPr>
        <p:spPr>
          <a:xfrm>
            <a:off x="388349" y="8886649"/>
            <a:ext cx="5297104" cy="1198533"/>
          </a:xfrm>
          <a:prstGeom prst="rect">
            <a:avLst/>
          </a:prstGeom>
        </p:spPr>
        <p:txBody>
          <a:bodyPr wrap="square" lIns="0" tIns="0" rIns="0" bIns="0" rtlCol="0" anchor="t">
            <a:spAutoFit/>
          </a:bodyPr>
          <a:lstStyle/>
          <a:p>
            <a:pPr algn="ctr">
              <a:lnSpc>
                <a:spcPts val="3240"/>
              </a:lnSpc>
            </a:pPr>
            <a:r>
              <a:rPr lang="en-US" sz="2400" b="1" dirty="0">
                <a:solidFill>
                  <a:srgbClr val="5D78B4"/>
                </a:solidFill>
                <a:latin typeface="Arimo Bold"/>
              </a:rPr>
              <a:t>Portrait de </a:t>
            </a:r>
            <a:r>
              <a:rPr lang="en-US" sz="2400" b="1" dirty="0" err="1">
                <a:solidFill>
                  <a:srgbClr val="5D78B4"/>
                </a:solidFill>
                <a:latin typeface="Arimo Bold"/>
              </a:rPr>
              <a:t>l’accessibilité</a:t>
            </a:r>
            <a:r>
              <a:rPr lang="en-US" sz="2400" b="1" dirty="0">
                <a:solidFill>
                  <a:srgbClr val="5D78B4"/>
                </a:solidFill>
                <a:latin typeface="Arimo Bold"/>
              </a:rPr>
              <a:t> </a:t>
            </a:r>
            <a:r>
              <a:rPr lang="en-US" sz="2400" b="1" dirty="0" err="1">
                <a:solidFill>
                  <a:srgbClr val="5D78B4"/>
                </a:solidFill>
                <a:latin typeface="Arimo Bold"/>
              </a:rPr>
              <a:t>universelle</a:t>
            </a:r>
            <a:r>
              <a:rPr lang="en-US" sz="2400" b="1" dirty="0">
                <a:solidFill>
                  <a:srgbClr val="5D78B4"/>
                </a:solidFill>
                <a:latin typeface="Arimo Bold"/>
              </a:rPr>
              <a:t> dans les </a:t>
            </a:r>
            <a:r>
              <a:rPr lang="en-US" sz="2400" b="1" dirty="0" err="1">
                <a:solidFill>
                  <a:srgbClr val="5D78B4"/>
                </a:solidFill>
                <a:latin typeface="Arimo Bold"/>
              </a:rPr>
              <a:t>musées</a:t>
            </a:r>
            <a:r>
              <a:rPr lang="en-US" sz="2400" b="1" dirty="0">
                <a:solidFill>
                  <a:srgbClr val="5D78B4"/>
                </a:solidFill>
                <a:latin typeface="Arimo Bold"/>
              </a:rPr>
              <a:t> du Québec </a:t>
            </a:r>
            <a:r>
              <a:rPr lang="en-US" sz="2400" b="1" dirty="0" err="1">
                <a:solidFill>
                  <a:srgbClr val="5D78B4"/>
                </a:solidFill>
                <a:latin typeface="Arimo Bold"/>
              </a:rPr>
              <a:t>réalisée</a:t>
            </a:r>
            <a:r>
              <a:rPr lang="en-US" sz="2400" b="1" dirty="0">
                <a:solidFill>
                  <a:srgbClr val="5D78B4"/>
                </a:solidFill>
                <a:latin typeface="Arimo Bold"/>
              </a:rPr>
              <a:t> </a:t>
            </a:r>
            <a:r>
              <a:rPr lang="en-US" sz="2400" b="1" dirty="0" err="1">
                <a:solidFill>
                  <a:srgbClr val="5D78B4"/>
                </a:solidFill>
                <a:latin typeface="Arimo Bold"/>
              </a:rPr>
              <a:t>en</a:t>
            </a:r>
            <a:r>
              <a:rPr lang="en-US" sz="2400" b="1" dirty="0">
                <a:solidFill>
                  <a:srgbClr val="5D78B4"/>
                </a:solidFill>
                <a:latin typeface="Arimo Bold"/>
              </a:rPr>
              <a:t> 2022</a:t>
            </a:r>
          </a:p>
        </p:txBody>
      </p:sp>
      <p:sp>
        <p:nvSpPr>
          <p:cNvPr id="31" name="TextBox 31"/>
          <p:cNvSpPr txBox="1"/>
          <p:nvPr/>
        </p:nvSpPr>
        <p:spPr>
          <a:xfrm>
            <a:off x="7777002" y="2227109"/>
            <a:ext cx="2422009" cy="651269"/>
          </a:xfrm>
          <a:prstGeom prst="rect">
            <a:avLst/>
          </a:prstGeom>
        </p:spPr>
        <p:txBody>
          <a:bodyPr wrap="square" lIns="0" tIns="0" rIns="0" bIns="0" rtlCol="0" anchor="t">
            <a:spAutoFit/>
          </a:bodyPr>
          <a:lstStyle/>
          <a:p>
            <a:pPr algn="l">
              <a:lnSpc>
                <a:spcPts val="5759"/>
              </a:lnSpc>
            </a:pPr>
            <a:r>
              <a:rPr lang="en-US" sz="2800" spc="225" dirty="0">
                <a:solidFill>
                  <a:srgbClr val="5D78B4"/>
                </a:solidFill>
                <a:latin typeface="Arimo Bold"/>
              </a:rPr>
              <a:t>2)Ateliers</a:t>
            </a:r>
          </a:p>
        </p:txBody>
      </p:sp>
      <p:sp>
        <p:nvSpPr>
          <p:cNvPr id="40" name="Freeform 11">
            <a:extLst>
              <a:ext uri="{FF2B5EF4-FFF2-40B4-BE49-F238E27FC236}">
                <a16:creationId xmlns:a16="http://schemas.microsoft.com/office/drawing/2014/main" id="{46D4CB01-DC70-845D-5CEC-2C8E81A2B7FB}"/>
              </a:ext>
            </a:extLst>
          </p:cNvPr>
          <p:cNvSpPr/>
          <p:nvPr/>
        </p:nvSpPr>
        <p:spPr>
          <a:xfrm>
            <a:off x="9744302" y="6113883"/>
            <a:ext cx="2017210" cy="1934980"/>
          </a:xfrm>
          <a:custGeom>
            <a:avLst/>
            <a:gdLst/>
            <a:ahLst/>
            <a:cxnLst/>
            <a:rect l="l" t="t" r="r" b="b"/>
            <a:pathLst>
              <a:path w="4032760" h="4032760">
                <a:moveTo>
                  <a:pt x="0" y="0"/>
                </a:moveTo>
                <a:lnTo>
                  <a:pt x="4032761" y="0"/>
                </a:lnTo>
                <a:lnTo>
                  <a:pt x="4032761" y="4032761"/>
                </a:lnTo>
                <a:lnTo>
                  <a:pt x="0" y="40327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1" name="Freeform 12">
            <a:extLst>
              <a:ext uri="{FF2B5EF4-FFF2-40B4-BE49-F238E27FC236}">
                <a16:creationId xmlns:a16="http://schemas.microsoft.com/office/drawing/2014/main" id="{8EEAA500-612F-660B-E6CA-4EAB4B5C49DA}"/>
              </a:ext>
            </a:extLst>
          </p:cNvPr>
          <p:cNvSpPr/>
          <p:nvPr/>
        </p:nvSpPr>
        <p:spPr>
          <a:xfrm>
            <a:off x="10646704" y="7335281"/>
            <a:ext cx="209404" cy="349336"/>
          </a:xfrm>
          <a:custGeom>
            <a:avLst/>
            <a:gdLst/>
            <a:ahLst/>
            <a:cxnLst/>
            <a:rect l="l" t="t" r="r" b="b"/>
            <a:pathLst>
              <a:path w="418636" h="728063">
                <a:moveTo>
                  <a:pt x="0" y="0"/>
                </a:moveTo>
                <a:lnTo>
                  <a:pt x="418636" y="0"/>
                </a:lnTo>
                <a:lnTo>
                  <a:pt x="418636" y="728064"/>
                </a:lnTo>
                <a:lnTo>
                  <a:pt x="0" y="728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42" name="TextBox 13">
            <a:extLst>
              <a:ext uri="{FF2B5EF4-FFF2-40B4-BE49-F238E27FC236}">
                <a16:creationId xmlns:a16="http://schemas.microsoft.com/office/drawing/2014/main" id="{CCD73C99-8753-9A38-0220-8FCE187A679A}"/>
              </a:ext>
            </a:extLst>
          </p:cNvPr>
          <p:cNvSpPr txBox="1"/>
          <p:nvPr/>
        </p:nvSpPr>
        <p:spPr>
          <a:xfrm>
            <a:off x="9686107" y="8074557"/>
            <a:ext cx="2363422" cy="420371"/>
          </a:xfrm>
          <a:prstGeom prst="rect">
            <a:avLst/>
          </a:prstGeom>
        </p:spPr>
        <p:txBody>
          <a:bodyPr wrap="square" lIns="0" tIns="0" rIns="0" bIns="0" rtlCol="0" anchor="t">
            <a:spAutoFit/>
          </a:bodyPr>
          <a:lstStyle/>
          <a:p>
            <a:pPr algn="ctr"/>
            <a:r>
              <a:rPr lang="fr-FR" sz="1366">
                <a:solidFill>
                  <a:srgbClr val="DA5348"/>
                </a:solidFill>
                <a:latin typeface="Open Sans Bold"/>
              </a:rPr>
              <a:t>Au-delà de l’aménagement et de la mobilité</a:t>
            </a:r>
          </a:p>
        </p:txBody>
      </p:sp>
      <p:sp>
        <p:nvSpPr>
          <p:cNvPr id="44" name="Freeform 15">
            <a:extLst>
              <a:ext uri="{FF2B5EF4-FFF2-40B4-BE49-F238E27FC236}">
                <a16:creationId xmlns:a16="http://schemas.microsoft.com/office/drawing/2014/main" id="{C3783E4B-47A6-9EEF-9401-4642B07B4918}"/>
              </a:ext>
            </a:extLst>
          </p:cNvPr>
          <p:cNvSpPr/>
          <p:nvPr/>
        </p:nvSpPr>
        <p:spPr>
          <a:xfrm>
            <a:off x="9523057" y="6033853"/>
            <a:ext cx="2575647" cy="2556032"/>
          </a:xfrm>
          <a:custGeom>
            <a:avLst/>
            <a:gdLst/>
            <a:ahLst/>
            <a:cxnLst/>
            <a:rect l="l" t="t" r="r" b="b"/>
            <a:pathLst>
              <a:path w="2427300" h="2496493">
                <a:moveTo>
                  <a:pt x="42989" y="0"/>
                </a:moveTo>
                <a:lnTo>
                  <a:pt x="2384312" y="0"/>
                </a:lnTo>
                <a:cubicBezTo>
                  <a:pt x="2408054" y="0"/>
                  <a:pt x="2427300" y="19247"/>
                  <a:pt x="2427300" y="42989"/>
                </a:cubicBezTo>
                <a:lnTo>
                  <a:pt x="2427300" y="2453505"/>
                </a:lnTo>
                <a:cubicBezTo>
                  <a:pt x="2427300" y="2464906"/>
                  <a:pt x="2422771" y="2475840"/>
                  <a:pt x="2414709" y="2483902"/>
                </a:cubicBezTo>
                <a:cubicBezTo>
                  <a:pt x="2406647" y="2491964"/>
                  <a:pt x="2395713" y="2496493"/>
                  <a:pt x="2384312" y="2496493"/>
                </a:cubicBezTo>
                <a:lnTo>
                  <a:pt x="42989" y="2496493"/>
                </a:lnTo>
                <a:cubicBezTo>
                  <a:pt x="19247" y="2496493"/>
                  <a:pt x="0" y="2477246"/>
                  <a:pt x="0" y="2453505"/>
                </a:cubicBezTo>
                <a:lnTo>
                  <a:pt x="0" y="42989"/>
                </a:lnTo>
                <a:cubicBezTo>
                  <a:pt x="0" y="19247"/>
                  <a:pt x="19247" y="0"/>
                  <a:pt x="42989" y="0"/>
                </a:cubicBezTo>
                <a:close/>
              </a:path>
            </a:pathLst>
          </a:custGeom>
          <a:solidFill>
            <a:srgbClr val="000000">
              <a:alpha val="0"/>
            </a:srgbClr>
          </a:solidFill>
          <a:ln w="123825" cap="rnd">
            <a:solidFill>
              <a:srgbClr val="FCB63E"/>
            </a:solidFill>
            <a:prstDash val="solid"/>
            <a:round/>
          </a:ln>
        </p:spPr>
        <p:txBody>
          <a:bodyPr/>
          <a:lstStyle/>
          <a:p>
            <a:endParaRPr lang="fr-FR"/>
          </a:p>
        </p:txBody>
      </p:sp>
      <p:sp>
        <p:nvSpPr>
          <p:cNvPr id="45" name="TextBox 16">
            <a:extLst>
              <a:ext uri="{FF2B5EF4-FFF2-40B4-BE49-F238E27FC236}">
                <a16:creationId xmlns:a16="http://schemas.microsoft.com/office/drawing/2014/main" id="{20AE4492-AC6B-23BD-FF9A-77216767BC94}"/>
              </a:ext>
            </a:extLst>
          </p:cNvPr>
          <p:cNvSpPr txBox="1"/>
          <p:nvPr/>
        </p:nvSpPr>
        <p:spPr>
          <a:xfrm>
            <a:off x="14222081" y="2943842"/>
            <a:ext cx="2575647" cy="2614545"/>
          </a:xfrm>
          <a:prstGeom prst="rect">
            <a:avLst/>
          </a:prstGeom>
        </p:spPr>
        <p:txBody>
          <a:bodyPr lIns="61546" tIns="61546" rIns="61546" bIns="61546" rtlCol="0" anchor="ctr"/>
          <a:lstStyle/>
          <a:p>
            <a:pPr algn="ctr">
              <a:lnSpc>
                <a:spcPts val="3718"/>
              </a:lnSpc>
            </a:pPr>
            <a:endParaRPr/>
          </a:p>
        </p:txBody>
      </p:sp>
      <p:grpSp>
        <p:nvGrpSpPr>
          <p:cNvPr id="47" name="Group 23">
            <a:extLst>
              <a:ext uri="{FF2B5EF4-FFF2-40B4-BE49-F238E27FC236}">
                <a16:creationId xmlns:a16="http://schemas.microsoft.com/office/drawing/2014/main" id="{74C2353B-3C4C-D62E-5CC1-C9E5026CB7DA}"/>
              </a:ext>
            </a:extLst>
          </p:cNvPr>
          <p:cNvGrpSpPr/>
          <p:nvPr/>
        </p:nvGrpSpPr>
        <p:grpSpPr>
          <a:xfrm>
            <a:off x="6646578" y="3194405"/>
            <a:ext cx="2575647" cy="2556032"/>
            <a:chOff x="0" y="0"/>
            <a:chExt cx="5212017" cy="5360592"/>
          </a:xfrm>
        </p:grpSpPr>
        <p:sp>
          <p:nvSpPr>
            <p:cNvPr id="48" name="Freeform 24">
              <a:extLst>
                <a:ext uri="{FF2B5EF4-FFF2-40B4-BE49-F238E27FC236}">
                  <a16:creationId xmlns:a16="http://schemas.microsoft.com/office/drawing/2014/main" id="{8809BC2C-9E91-CC30-EC86-A7A814F4644A}"/>
                </a:ext>
              </a:extLst>
            </p:cNvPr>
            <p:cNvSpPr/>
            <p:nvPr/>
          </p:nvSpPr>
          <p:spPr>
            <a:xfrm>
              <a:off x="325933" y="231116"/>
              <a:ext cx="4560152" cy="4337845"/>
            </a:xfrm>
            <a:custGeom>
              <a:avLst/>
              <a:gdLst/>
              <a:ahLst/>
              <a:cxnLst/>
              <a:rect l="l" t="t" r="r" b="b"/>
              <a:pathLst>
                <a:path w="4560152" h="4337845">
                  <a:moveTo>
                    <a:pt x="0" y="0"/>
                  </a:moveTo>
                  <a:lnTo>
                    <a:pt x="4560152" y="0"/>
                  </a:lnTo>
                  <a:lnTo>
                    <a:pt x="4560152" y="4337844"/>
                  </a:lnTo>
                  <a:lnTo>
                    <a:pt x="0" y="43378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grpSp>
          <p:nvGrpSpPr>
            <p:cNvPr id="49" name="Group 25">
              <a:extLst>
                <a:ext uri="{FF2B5EF4-FFF2-40B4-BE49-F238E27FC236}">
                  <a16:creationId xmlns:a16="http://schemas.microsoft.com/office/drawing/2014/main" id="{BB4DEC3B-B43A-1F9A-D621-E447724B4363}"/>
                </a:ext>
              </a:extLst>
            </p:cNvPr>
            <p:cNvGrpSpPr/>
            <p:nvPr/>
          </p:nvGrpSpPr>
          <p:grpSpPr>
            <a:xfrm>
              <a:off x="0" y="0"/>
              <a:ext cx="5212017" cy="5360592"/>
              <a:chOff x="0" y="0"/>
              <a:chExt cx="2427300" cy="2496493"/>
            </a:xfrm>
          </p:grpSpPr>
          <p:sp>
            <p:nvSpPr>
              <p:cNvPr id="51" name="Freeform 26">
                <a:extLst>
                  <a:ext uri="{FF2B5EF4-FFF2-40B4-BE49-F238E27FC236}">
                    <a16:creationId xmlns:a16="http://schemas.microsoft.com/office/drawing/2014/main" id="{471D96CD-70A1-EF9E-9BE4-B1AE45BBE76D}"/>
                  </a:ext>
                </a:extLst>
              </p:cNvPr>
              <p:cNvSpPr/>
              <p:nvPr/>
            </p:nvSpPr>
            <p:spPr>
              <a:xfrm>
                <a:off x="0" y="0"/>
                <a:ext cx="2427300" cy="2496493"/>
              </a:xfrm>
              <a:custGeom>
                <a:avLst/>
                <a:gdLst/>
                <a:ahLst/>
                <a:cxnLst/>
                <a:rect l="l" t="t" r="r" b="b"/>
                <a:pathLst>
                  <a:path w="2427300" h="2496493">
                    <a:moveTo>
                      <a:pt x="42842" y="0"/>
                    </a:moveTo>
                    <a:lnTo>
                      <a:pt x="2384458" y="0"/>
                    </a:lnTo>
                    <a:cubicBezTo>
                      <a:pt x="2408119" y="0"/>
                      <a:pt x="2427300" y="19181"/>
                      <a:pt x="2427300" y="42842"/>
                    </a:cubicBezTo>
                    <a:lnTo>
                      <a:pt x="2427300" y="2453651"/>
                    </a:lnTo>
                    <a:cubicBezTo>
                      <a:pt x="2427300" y="2465014"/>
                      <a:pt x="2422787" y="2475911"/>
                      <a:pt x="2414752" y="2483945"/>
                    </a:cubicBezTo>
                    <a:cubicBezTo>
                      <a:pt x="2406718" y="2491979"/>
                      <a:pt x="2395821" y="2496493"/>
                      <a:pt x="2384458" y="2496493"/>
                    </a:cubicBezTo>
                    <a:lnTo>
                      <a:pt x="42842" y="2496493"/>
                    </a:lnTo>
                    <a:cubicBezTo>
                      <a:pt x="19181" y="2496493"/>
                      <a:pt x="0" y="2477312"/>
                      <a:pt x="0" y="2453651"/>
                    </a:cubicBezTo>
                    <a:lnTo>
                      <a:pt x="0" y="42842"/>
                    </a:lnTo>
                    <a:cubicBezTo>
                      <a:pt x="0" y="19181"/>
                      <a:pt x="19181" y="0"/>
                      <a:pt x="42842" y="0"/>
                    </a:cubicBezTo>
                    <a:close/>
                  </a:path>
                </a:pathLst>
              </a:custGeom>
              <a:solidFill>
                <a:srgbClr val="000000">
                  <a:alpha val="0"/>
                </a:srgbClr>
              </a:solidFill>
              <a:ln w="104775" cap="rnd">
                <a:solidFill>
                  <a:srgbClr val="4D53A4"/>
                </a:solidFill>
                <a:prstDash val="solid"/>
                <a:round/>
              </a:ln>
            </p:spPr>
            <p:txBody>
              <a:bodyPr/>
              <a:lstStyle/>
              <a:p>
                <a:endParaRPr lang="fr-FR"/>
              </a:p>
            </p:txBody>
          </p:sp>
          <p:sp>
            <p:nvSpPr>
              <p:cNvPr id="52" name="TextBox 27">
                <a:extLst>
                  <a:ext uri="{FF2B5EF4-FFF2-40B4-BE49-F238E27FC236}">
                    <a16:creationId xmlns:a16="http://schemas.microsoft.com/office/drawing/2014/main" id="{7C0C98DF-9207-2A50-9B57-B400AE238263}"/>
                  </a:ext>
                </a:extLst>
              </p:cNvPr>
              <p:cNvSpPr txBox="1"/>
              <p:nvPr/>
            </p:nvSpPr>
            <p:spPr>
              <a:xfrm>
                <a:off x="0" y="-57150"/>
                <a:ext cx="2427300" cy="2553643"/>
              </a:xfrm>
              <a:prstGeom prst="rect">
                <a:avLst/>
              </a:prstGeom>
            </p:spPr>
            <p:txBody>
              <a:bodyPr lIns="50800" tIns="50800" rIns="50800" bIns="50800" rtlCol="0" anchor="ctr"/>
              <a:lstStyle/>
              <a:p>
                <a:pPr algn="ctr">
                  <a:lnSpc>
                    <a:spcPts val="3718"/>
                  </a:lnSpc>
                </a:pPr>
                <a:endParaRPr/>
              </a:p>
            </p:txBody>
          </p:sp>
        </p:grpSp>
        <p:sp>
          <p:nvSpPr>
            <p:cNvPr id="50" name="TextBox 28">
              <a:extLst>
                <a:ext uri="{FF2B5EF4-FFF2-40B4-BE49-F238E27FC236}">
                  <a16:creationId xmlns:a16="http://schemas.microsoft.com/office/drawing/2014/main" id="{6D3C8715-0F60-2123-B096-D5D56E46758E}"/>
                </a:ext>
              </a:extLst>
            </p:cNvPr>
            <p:cNvSpPr txBox="1"/>
            <p:nvPr/>
          </p:nvSpPr>
          <p:spPr>
            <a:xfrm>
              <a:off x="567894" y="4556562"/>
              <a:ext cx="4170165" cy="478060"/>
            </a:xfrm>
            <a:prstGeom prst="rect">
              <a:avLst/>
            </a:prstGeom>
          </p:spPr>
          <p:txBody>
            <a:bodyPr lIns="0" tIns="0" rIns="0" bIns="0" rtlCol="0" anchor="t">
              <a:spAutoFit/>
            </a:bodyPr>
            <a:lstStyle/>
            <a:p>
              <a:pPr marL="0" lvl="0" indent="0" algn="ctr">
                <a:lnSpc>
                  <a:spcPts val="1912"/>
                </a:lnSpc>
                <a:spcBef>
                  <a:spcPct val="0"/>
                </a:spcBef>
              </a:pPr>
              <a:r>
                <a:rPr lang="en-US" sz="1366" u="none" strike="noStrike">
                  <a:solidFill>
                    <a:srgbClr val="DA5348"/>
                  </a:solidFill>
                  <a:latin typeface="Open Sans Bold"/>
                </a:rPr>
                <a:t>La communication</a:t>
              </a:r>
            </a:p>
          </p:txBody>
        </p:sp>
      </p:grpSp>
      <p:grpSp>
        <p:nvGrpSpPr>
          <p:cNvPr id="70" name="Groupe 69">
            <a:extLst>
              <a:ext uri="{FF2B5EF4-FFF2-40B4-BE49-F238E27FC236}">
                <a16:creationId xmlns:a16="http://schemas.microsoft.com/office/drawing/2014/main" id="{462F8684-3C92-3F13-3323-83967A99FCB7}"/>
              </a:ext>
            </a:extLst>
          </p:cNvPr>
          <p:cNvGrpSpPr/>
          <p:nvPr/>
        </p:nvGrpSpPr>
        <p:grpSpPr>
          <a:xfrm>
            <a:off x="9299233" y="3373082"/>
            <a:ext cx="2865758" cy="2326110"/>
            <a:chOff x="14894298" y="2610499"/>
            <a:chExt cx="2865758" cy="2326110"/>
          </a:xfrm>
        </p:grpSpPr>
        <p:sp>
          <p:nvSpPr>
            <p:cNvPr id="32" name="ZoneTexte 31">
              <a:extLst>
                <a:ext uri="{FF2B5EF4-FFF2-40B4-BE49-F238E27FC236}">
                  <a16:creationId xmlns:a16="http://schemas.microsoft.com/office/drawing/2014/main" id="{DD7D6C46-1429-379E-2CBA-DE582BB33825}"/>
                </a:ext>
              </a:extLst>
            </p:cNvPr>
            <p:cNvSpPr txBox="1"/>
            <p:nvPr/>
          </p:nvSpPr>
          <p:spPr>
            <a:xfrm>
              <a:off x="15609720" y="4616329"/>
              <a:ext cx="1760418" cy="320280"/>
            </a:xfrm>
            <a:prstGeom prst="rect">
              <a:avLst/>
            </a:prstGeom>
            <a:noFill/>
          </p:spPr>
          <p:txBody>
            <a:bodyPr wrap="none" rtlCol="0">
              <a:spAutoFit/>
            </a:bodyPr>
            <a:lstStyle/>
            <a:p>
              <a:pPr algn="ctr">
                <a:lnSpc>
                  <a:spcPts val="1912"/>
                </a:lnSpc>
                <a:spcBef>
                  <a:spcPct val="0"/>
                </a:spcBef>
              </a:pPr>
              <a:r>
                <a:rPr lang="fr-FR" sz="1366" dirty="0">
                  <a:solidFill>
                    <a:srgbClr val="DA5348"/>
                  </a:solidFill>
                  <a:latin typeface="Open Sans Bold"/>
                </a:rPr>
                <a:t>Changer pour agir</a:t>
              </a:r>
            </a:p>
          </p:txBody>
        </p:sp>
        <p:pic>
          <p:nvPicPr>
            <p:cNvPr id="54" name="Image 53">
              <a:extLst>
                <a:ext uri="{FF2B5EF4-FFF2-40B4-BE49-F238E27FC236}">
                  <a16:creationId xmlns:a16="http://schemas.microsoft.com/office/drawing/2014/main" id="{B6D67135-4F4C-8615-9494-C47715842E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94298" y="2610499"/>
              <a:ext cx="2865758" cy="1910505"/>
            </a:xfrm>
            <a:prstGeom prst="rect">
              <a:avLst/>
            </a:prstGeom>
          </p:spPr>
        </p:pic>
      </p:grpSp>
      <p:grpSp>
        <p:nvGrpSpPr>
          <p:cNvPr id="59" name="Groupe 58">
            <a:extLst>
              <a:ext uri="{FF2B5EF4-FFF2-40B4-BE49-F238E27FC236}">
                <a16:creationId xmlns:a16="http://schemas.microsoft.com/office/drawing/2014/main" id="{4644A610-7002-902A-3EC1-7573892C09C1}"/>
              </a:ext>
            </a:extLst>
          </p:cNvPr>
          <p:cNvGrpSpPr/>
          <p:nvPr/>
        </p:nvGrpSpPr>
        <p:grpSpPr>
          <a:xfrm>
            <a:off x="9589654" y="1355943"/>
            <a:ext cx="10027447" cy="4381247"/>
            <a:chOff x="11742553" y="2262783"/>
            <a:chExt cx="10861490" cy="4381247"/>
          </a:xfrm>
        </p:grpSpPr>
        <p:sp>
          <p:nvSpPr>
            <p:cNvPr id="56" name="Freeform 8">
              <a:extLst>
                <a:ext uri="{FF2B5EF4-FFF2-40B4-BE49-F238E27FC236}">
                  <a16:creationId xmlns:a16="http://schemas.microsoft.com/office/drawing/2014/main" id="{1BA584C8-5D70-CEE5-9D41-A9C577146A34}"/>
                </a:ext>
              </a:extLst>
            </p:cNvPr>
            <p:cNvSpPr/>
            <p:nvPr/>
          </p:nvSpPr>
          <p:spPr>
            <a:xfrm>
              <a:off x="11742553" y="4088207"/>
              <a:ext cx="2638629" cy="2555823"/>
            </a:xfrm>
            <a:custGeom>
              <a:avLst/>
              <a:gdLst/>
              <a:ahLst/>
              <a:cxnLst/>
              <a:rect l="l" t="t" r="r" b="b"/>
              <a:pathLst>
                <a:path w="2427300" h="2496493">
                  <a:moveTo>
                    <a:pt x="103714" y="0"/>
                  </a:moveTo>
                  <a:lnTo>
                    <a:pt x="2323587" y="0"/>
                  </a:lnTo>
                  <a:cubicBezTo>
                    <a:pt x="2380866" y="0"/>
                    <a:pt x="2427300" y="46434"/>
                    <a:pt x="2427300" y="103714"/>
                  </a:cubicBezTo>
                  <a:lnTo>
                    <a:pt x="2427300" y="2392780"/>
                  </a:lnTo>
                  <a:cubicBezTo>
                    <a:pt x="2427300" y="2420286"/>
                    <a:pt x="2416373" y="2446666"/>
                    <a:pt x="2396923" y="2466116"/>
                  </a:cubicBezTo>
                  <a:cubicBezTo>
                    <a:pt x="2377473" y="2485566"/>
                    <a:pt x="2351093" y="2496493"/>
                    <a:pt x="2323587" y="2496493"/>
                  </a:cubicBezTo>
                  <a:lnTo>
                    <a:pt x="103714" y="2496493"/>
                  </a:lnTo>
                  <a:cubicBezTo>
                    <a:pt x="46434" y="2496493"/>
                    <a:pt x="0" y="2450059"/>
                    <a:pt x="0" y="2392780"/>
                  </a:cubicBezTo>
                  <a:lnTo>
                    <a:pt x="0" y="103714"/>
                  </a:lnTo>
                  <a:cubicBezTo>
                    <a:pt x="0" y="46434"/>
                    <a:pt x="46434" y="0"/>
                    <a:pt x="103714" y="0"/>
                  </a:cubicBezTo>
                  <a:close/>
                </a:path>
              </a:pathLst>
            </a:custGeom>
            <a:solidFill>
              <a:srgbClr val="000000">
                <a:alpha val="0"/>
              </a:srgbClr>
            </a:solidFill>
            <a:ln w="104775" cap="rnd">
              <a:solidFill>
                <a:srgbClr val="523A30"/>
              </a:solidFill>
              <a:prstDash val="solid"/>
              <a:round/>
            </a:ln>
          </p:spPr>
          <p:txBody>
            <a:bodyPr/>
            <a:lstStyle/>
            <a:p>
              <a:endParaRPr lang="fr-FR"/>
            </a:p>
          </p:txBody>
        </p:sp>
        <p:sp>
          <p:nvSpPr>
            <p:cNvPr id="57" name="TextBox 9">
              <a:extLst>
                <a:ext uri="{FF2B5EF4-FFF2-40B4-BE49-F238E27FC236}">
                  <a16:creationId xmlns:a16="http://schemas.microsoft.com/office/drawing/2014/main" id="{1BE4C7E7-C7CE-60CD-50CE-24DBCC0DA91E}"/>
                </a:ext>
              </a:extLst>
            </p:cNvPr>
            <p:cNvSpPr txBox="1"/>
            <p:nvPr/>
          </p:nvSpPr>
          <p:spPr>
            <a:xfrm>
              <a:off x="19965414" y="2262783"/>
              <a:ext cx="2638629" cy="2614330"/>
            </a:xfrm>
            <a:prstGeom prst="rect">
              <a:avLst/>
            </a:prstGeom>
          </p:spPr>
          <p:txBody>
            <a:bodyPr lIns="20984" tIns="20984" rIns="20984" bIns="20984" rtlCol="0" anchor="ctr"/>
            <a:lstStyle/>
            <a:p>
              <a:pPr algn="ctr">
                <a:lnSpc>
                  <a:spcPts val="3718"/>
                </a:lnSpc>
              </a:pPr>
              <a:endParaRPr/>
            </a:p>
          </p:txBody>
        </p:sp>
      </p:grpSp>
      <p:grpSp>
        <p:nvGrpSpPr>
          <p:cNvPr id="68" name="Groupe 67">
            <a:extLst>
              <a:ext uri="{FF2B5EF4-FFF2-40B4-BE49-F238E27FC236}">
                <a16:creationId xmlns:a16="http://schemas.microsoft.com/office/drawing/2014/main" id="{C7F7BDEE-25A9-A08B-EA42-DB15D218AD22}"/>
              </a:ext>
            </a:extLst>
          </p:cNvPr>
          <p:cNvGrpSpPr/>
          <p:nvPr/>
        </p:nvGrpSpPr>
        <p:grpSpPr>
          <a:xfrm>
            <a:off x="6877224" y="6081441"/>
            <a:ext cx="2422009" cy="2507734"/>
            <a:chOff x="12249276" y="5643255"/>
            <a:chExt cx="2422009" cy="2507734"/>
          </a:xfrm>
        </p:grpSpPr>
        <p:pic>
          <p:nvPicPr>
            <p:cNvPr id="61" name="Image 60">
              <a:extLst>
                <a:ext uri="{FF2B5EF4-FFF2-40B4-BE49-F238E27FC236}">
                  <a16:creationId xmlns:a16="http://schemas.microsoft.com/office/drawing/2014/main" id="{4A34D2EF-3CEC-C716-72B8-4D05D6BAD7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49276" y="5643255"/>
              <a:ext cx="2422009" cy="2422009"/>
            </a:xfrm>
            <a:prstGeom prst="rect">
              <a:avLst/>
            </a:prstGeom>
          </p:spPr>
        </p:pic>
        <p:sp>
          <p:nvSpPr>
            <p:cNvPr id="38" name="ZoneTexte 37">
              <a:extLst>
                <a:ext uri="{FF2B5EF4-FFF2-40B4-BE49-F238E27FC236}">
                  <a16:creationId xmlns:a16="http://schemas.microsoft.com/office/drawing/2014/main" id="{25156FD0-F9C6-6C9B-3531-39E8FDA770E5}"/>
                </a:ext>
              </a:extLst>
            </p:cNvPr>
            <p:cNvSpPr txBox="1"/>
            <p:nvPr/>
          </p:nvSpPr>
          <p:spPr>
            <a:xfrm>
              <a:off x="12769869" y="7781657"/>
              <a:ext cx="1447800" cy="369332"/>
            </a:xfrm>
            <a:prstGeom prst="rect">
              <a:avLst/>
            </a:prstGeom>
            <a:noFill/>
          </p:spPr>
          <p:txBody>
            <a:bodyPr wrap="square">
              <a:spAutoFit/>
            </a:bodyPr>
            <a:lstStyle/>
            <a:p>
              <a:pPr algn="ctr"/>
              <a:r>
                <a:rPr lang="fr-FR" sz="1366">
                  <a:solidFill>
                    <a:srgbClr val="DA5348"/>
                  </a:solidFill>
                  <a:latin typeface="Open Sans Bold"/>
                </a:rPr>
                <a:t>La</a:t>
              </a:r>
              <a:r>
                <a:rPr lang="fr-FR" b="1">
                  <a:solidFill>
                    <a:srgbClr val="C00000"/>
                  </a:solidFill>
                </a:rPr>
                <a:t> </a:t>
              </a:r>
              <a:r>
                <a:rPr lang="fr-FR" sz="1366">
                  <a:solidFill>
                    <a:srgbClr val="DA5348"/>
                  </a:solidFill>
                  <a:latin typeface="Open Sans Bold"/>
                </a:rPr>
                <a:t>formation</a:t>
              </a:r>
            </a:p>
          </p:txBody>
        </p:sp>
      </p:grpSp>
      <p:sp>
        <p:nvSpPr>
          <p:cNvPr id="63" name="Freeform 18">
            <a:extLst>
              <a:ext uri="{FF2B5EF4-FFF2-40B4-BE49-F238E27FC236}">
                <a16:creationId xmlns:a16="http://schemas.microsoft.com/office/drawing/2014/main" id="{1042BDDE-248B-E047-476C-47063CA159CD}"/>
              </a:ext>
            </a:extLst>
          </p:cNvPr>
          <p:cNvSpPr/>
          <p:nvPr/>
        </p:nvSpPr>
        <p:spPr>
          <a:xfrm>
            <a:off x="14088447" y="4898511"/>
            <a:ext cx="3284524" cy="2143276"/>
          </a:xfrm>
          <a:custGeom>
            <a:avLst/>
            <a:gdLst/>
            <a:ahLst/>
            <a:cxnLst/>
            <a:rect l="l" t="t" r="r" b="b"/>
            <a:pathLst>
              <a:path w="5101051" h="3685070">
                <a:moveTo>
                  <a:pt x="0" y="0"/>
                </a:moveTo>
                <a:lnTo>
                  <a:pt x="5101051" y="0"/>
                </a:lnTo>
                <a:lnTo>
                  <a:pt x="5101051" y="3685069"/>
                </a:lnTo>
                <a:lnTo>
                  <a:pt x="0" y="3685069"/>
                </a:lnTo>
                <a:lnTo>
                  <a:pt x="0" y="0"/>
                </a:lnTo>
                <a:close/>
              </a:path>
            </a:pathLst>
          </a:custGeom>
          <a:blipFill>
            <a:blip r:embed="rId12">
              <a:extLst>
                <a:ext uri="{96DAC541-7B7A-43D3-8B79-37D633B846F1}">
                  <asvg:svgBlip xmlns:asvg="http://schemas.microsoft.com/office/drawing/2016/SVG/main" r:embed="rId13"/>
                </a:ext>
              </a:extLst>
            </a:blip>
            <a:stretch>
              <a:fillRect l="-5012" r="-7347" b="-1291"/>
            </a:stretch>
          </a:blipFill>
        </p:spPr>
        <p:txBody>
          <a:bodyPr/>
          <a:lstStyle/>
          <a:p>
            <a:endParaRPr lang="fr-FR" dirty="0"/>
          </a:p>
        </p:txBody>
      </p:sp>
      <p:grpSp>
        <p:nvGrpSpPr>
          <p:cNvPr id="65" name="Group 20">
            <a:extLst>
              <a:ext uri="{FF2B5EF4-FFF2-40B4-BE49-F238E27FC236}">
                <a16:creationId xmlns:a16="http://schemas.microsoft.com/office/drawing/2014/main" id="{0C5705DA-41F4-13A4-05C8-FBFA343364DB}"/>
              </a:ext>
            </a:extLst>
          </p:cNvPr>
          <p:cNvGrpSpPr/>
          <p:nvPr/>
        </p:nvGrpSpPr>
        <p:grpSpPr>
          <a:xfrm>
            <a:off x="6556512" y="5970149"/>
            <a:ext cx="2641121" cy="2635987"/>
            <a:chOff x="0" y="-57150"/>
            <a:chExt cx="2512997" cy="2553643"/>
          </a:xfrm>
        </p:grpSpPr>
        <p:sp>
          <p:nvSpPr>
            <p:cNvPr id="66" name="Freeform 21">
              <a:extLst>
                <a:ext uri="{FF2B5EF4-FFF2-40B4-BE49-F238E27FC236}">
                  <a16:creationId xmlns:a16="http://schemas.microsoft.com/office/drawing/2014/main" id="{1BF5FDD5-DF1F-427F-71A2-C34C71365E47}"/>
                </a:ext>
              </a:extLst>
            </p:cNvPr>
            <p:cNvSpPr/>
            <p:nvPr/>
          </p:nvSpPr>
          <p:spPr>
            <a:xfrm>
              <a:off x="85697" y="0"/>
              <a:ext cx="2427300" cy="2496493"/>
            </a:xfrm>
            <a:custGeom>
              <a:avLst/>
              <a:gdLst/>
              <a:ahLst/>
              <a:cxnLst/>
              <a:rect l="l" t="t" r="r" b="b"/>
              <a:pathLst>
                <a:path w="2427300" h="2496493">
                  <a:moveTo>
                    <a:pt x="42842" y="0"/>
                  </a:moveTo>
                  <a:lnTo>
                    <a:pt x="2384458" y="0"/>
                  </a:lnTo>
                  <a:cubicBezTo>
                    <a:pt x="2408119" y="0"/>
                    <a:pt x="2427300" y="19181"/>
                    <a:pt x="2427300" y="42842"/>
                  </a:cubicBezTo>
                  <a:lnTo>
                    <a:pt x="2427300" y="2453651"/>
                  </a:lnTo>
                  <a:cubicBezTo>
                    <a:pt x="2427300" y="2465014"/>
                    <a:pt x="2422787" y="2475911"/>
                    <a:pt x="2414752" y="2483945"/>
                  </a:cubicBezTo>
                  <a:cubicBezTo>
                    <a:pt x="2406718" y="2491979"/>
                    <a:pt x="2395821" y="2496493"/>
                    <a:pt x="2384458" y="2496493"/>
                  </a:cubicBezTo>
                  <a:lnTo>
                    <a:pt x="42842" y="2496493"/>
                  </a:lnTo>
                  <a:cubicBezTo>
                    <a:pt x="19181" y="2496493"/>
                    <a:pt x="0" y="2477312"/>
                    <a:pt x="0" y="2453651"/>
                  </a:cubicBezTo>
                  <a:lnTo>
                    <a:pt x="0" y="42842"/>
                  </a:lnTo>
                  <a:cubicBezTo>
                    <a:pt x="0" y="19181"/>
                    <a:pt x="19181" y="0"/>
                    <a:pt x="42842" y="0"/>
                  </a:cubicBezTo>
                  <a:close/>
                </a:path>
              </a:pathLst>
            </a:custGeom>
            <a:solidFill>
              <a:srgbClr val="000000">
                <a:alpha val="0"/>
              </a:srgbClr>
            </a:solidFill>
            <a:ln w="104775" cap="rnd">
              <a:solidFill>
                <a:srgbClr val="D57961"/>
              </a:solidFill>
              <a:prstDash val="solid"/>
              <a:round/>
            </a:ln>
          </p:spPr>
          <p:txBody>
            <a:bodyPr/>
            <a:lstStyle/>
            <a:p>
              <a:endParaRPr lang="fr-FR"/>
            </a:p>
          </p:txBody>
        </p:sp>
        <p:sp>
          <p:nvSpPr>
            <p:cNvPr id="67" name="TextBox 22">
              <a:extLst>
                <a:ext uri="{FF2B5EF4-FFF2-40B4-BE49-F238E27FC236}">
                  <a16:creationId xmlns:a16="http://schemas.microsoft.com/office/drawing/2014/main" id="{9BCC8AAA-DB9F-CEF4-5246-E61E0D320969}"/>
                </a:ext>
              </a:extLst>
            </p:cNvPr>
            <p:cNvSpPr txBox="1"/>
            <p:nvPr/>
          </p:nvSpPr>
          <p:spPr>
            <a:xfrm>
              <a:off x="0" y="-57150"/>
              <a:ext cx="2427300" cy="2553643"/>
            </a:xfrm>
            <a:prstGeom prst="rect">
              <a:avLst/>
            </a:prstGeom>
          </p:spPr>
          <p:txBody>
            <a:bodyPr lIns="50800" tIns="50800" rIns="50800" bIns="50800" rtlCol="0" anchor="ctr"/>
            <a:lstStyle/>
            <a:p>
              <a:pPr algn="ctr">
                <a:lnSpc>
                  <a:spcPts val="3718"/>
                </a:lnSpc>
              </a:pPr>
              <a:endParaRPr/>
            </a:p>
          </p:txBody>
        </p:sp>
      </p:grpSp>
      <p:sp>
        <p:nvSpPr>
          <p:cNvPr id="3" name="ZoneTexte 2">
            <a:extLst>
              <a:ext uri="{FF2B5EF4-FFF2-40B4-BE49-F238E27FC236}">
                <a16:creationId xmlns:a16="http://schemas.microsoft.com/office/drawing/2014/main" id="{C42CF7C4-1A85-2DE7-463F-5CCB4ACD2312}"/>
              </a:ext>
            </a:extLst>
          </p:cNvPr>
          <p:cNvSpPr txBox="1"/>
          <p:nvPr/>
        </p:nvSpPr>
        <p:spPr>
          <a:xfrm>
            <a:off x="13162120" y="2359258"/>
            <a:ext cx="4695567" cy="523220"/>
          </a:xfrm>
          <a:prstGeom prst="rect">
            <a:avLst/>
          </a:prstGeom>
          <a:noFill/>
        </p:spPr>
        <p:txBody>
          <a:bodyPr wrap="square" rtlCol="0">
            <a:spAutoFit/>
          </a:bodyPr>
          <a:lstStyle/>
          <a:p>
            <a:r>
              <a:rPr lang="en-US" sz="2800" spc="225" dirty="0">
                <a:solidFill>
                  <a:srgbClr val="5D78B4"/>
                </a:solidFill>
                <a:latin typeface="Arimo Bold"/>
              </a:rPr>
              <a:t>3) </a:t>
            </a:r>
            <a:r>
              <a:rPr lang="en-US" sz="2800" spc="225" dirty="0" err="1">
                <a:solidFill>
                  <a:srgbClr val="5D78B4"/>
                </a:solidFill>
                <a:latin typeface="Arimo Bold"/>
              </a:rPr>
              <a:t>Activité</a:t>
            </a:r>
            <a:r>
              <a:rPr lang="en-US" sz="2800" spc="225" dirty="0">
                <a:solidFill>
                  <a:srgbClr val="5D78B4"/>
                </a:solidFill>
                <a:latin typeface="Arimo Bold"/>
              </a:rPr>
              <a:t> de </a:t>
            </a:r>
            <a:r>
              <a:rPr lang="en-US" sz="2800" spc="225" dirty="0" err="1">
                <a:solidFill>
                  <a:srgbClr val="5D78B4"/>
                </a:solidFill>
                <a:latin typeface="Arimo Bold"/>
              </a:rPr>
              <a:t>maillage</a:t>
            </a:r>
            <a:endParaRPr lang="fr-CA" sz="2800" spc="225" dirty="0">
              <a:solidFill>
                <a:srgbClr val="5D78B4"/>
              </a:solidFill>
              <a:latin typeface="Arimo Bold"/>
            </a:endParaRPr>
          </a:p>
        </p:txBody>
      </p:sp>
      <p:sp>
        <p:nvSpPr>
          <p:cNvPr id="4" name="TextBox 31">
            <a:extLst>
              <a:ext uri="{FF2B5EF4-FFF2-40B4-BE49-F238E27FC236}">
                <a16:creationId xmlns:a16="http://schemas.microsoft.com/office/drawing/2014/main" id="{F7E2074E-62FF-8E73-48FB-54927407A061}"/>
              </a:ext>
            </a:extLst>
          </p:cNvPr>
          <p:cNvSpPr txBox="1"/>
          <p:nvPr/>
        </p:nvSpPr>
        <p:spPr>
          <a:xfrm>
            <a:off x="404752" y="2170971"/>
            <a:ext cx="6138321" cy="651269"/>
          </a:xfrm>
          <a:prstGeom prst="rect">
            <a:avLst/>
          </a:prstGeom>
        </p:spPr>
        <p:txBody>
          <a:bodyPr wrap="square" lIns="0" tIns="0" rIns="0" bIns="0" rtlCol="0" anchor="t">
            <a:spAutoFit/>
          </a:bodyPr>
          <a:lstStyle/>
          <a:p>
            <a:pPr algn="l">
              <a:lnSpc>
                <a:spcPts val="5759"/>
              </a:lnSpc>
            </a:pPr>
            <a:r>
              <a:rPr lang="en-US" sz="2800" spc="225" dirty="0">
                <a:solidFill>
                  <a:srgbClr val="5D78B4"/>
                </a:solidFill>
                <a:latin typeface="Arimo Bold"/>
              </a:rPr>
              <a:t>1) </a:t>
            </a:r>
            <a:r>
              <a:rPr lang="en-US" sz="2800" spc="225" dirty="0" err="1">
                <a:solidFill>
                  <a:srgbClr val="5D78B4"/>
                </a:solidFill>
                <a:latin typeface="Arimo Bold"/>
              </a:rPr>
              <a:t>Présentation</a:t>
            </a:r>
            <a:r>
              <a:rPr lang="en-US" sz="2800" spc="225" dirty="0">
                <a:solidFill>
                  <a:srgbClr val="5D78B4"/>
                </a:solidFill>
                <a:latin typeface="Arimo Bold"/>
              </a:rPr>
              <a:t> des </a:t>
            </a:r>
            <a:r>
              <a:rPr lang="en-US" sz="2800" spc="225" dirty="0" err="1">
                <a:solidFill>
                  <a:srgbClr val="5D78B4"/>
                </a:solidFill>
                <a:latin typeface="Arimo Bold"/>
              </a:rPr>
              <a:t>résultats</a:t>
            </a:r>
            <a:endParaRPr lang="en-US" sz="2800" spc="225" dirty="0">
              <a:solidFill>
                <a:srgbClr val="5D78B4"/>
              </a:solidFill>
              <a:latin typeface="Arimo Bold"/>
            </a:endParaRPr>
          </a:p>
        </p:txBody>
      </p:sp>
      <p:sp>
        <p:nvSpPr>
          <p:cNvPr id="6" name="ZoneTexte 5">
            <a:extLst>
              <a:ext uri="{FF2B5EF4-FFF2-40B4-BE49-F238E27FC236}">
                <a16:creationId xmlns:a16="http://schemas.microsoft.com/office/drawing/2014/main" id="{F446A701-A797-88C9-6131-C6ACA59FF8E5}"/>
              </a:ext>
            </a:extLst>
          </p:cNvPr>
          <p:cNvSpPr txBox="1"/>
          <p:nvPr/>
        </p:nvSpPr>
        <p:spPr>
          <a:xfrm>
            <a:off x="13515984" y="8813839"/>
            <a:ext cx="4695567" cy="1200329"/>
          </a:xfrm>
          <a:prstGeom prst="rect">
            <a:avLst/>
          </a:prstGeom>
          <a:noFill/>
        </p:spPr>
        <p:txBody>
          <a:bodyPr wrap="square">
            <a:spAutoFit/>
          </a:bodyPr>
          <a:lstStyle/>
          <a:p>
            <a:pPr algn="ctr"/>
            <a:r>
              <a:rPr lang="en-US" sz="2400" b="1" dirty="0">
                <a:solidFill>
                  <a:srgbClr val="5D78B4"/>
                </a:solidFill>
                <a:latin typeface="Arimo Bold"/>
              </a:rPr>
              <a:t>Partage des </a:t>
            </a:r>
            <a:r>
              <a:rPr lang="en-US" sz="2400" b="1" dirty="0" err="1">
                <a:solidFill>
                  <a:srgbClr val="5D78B4"/>
                </a:solidFill>
                <a:latin typeface="Arimo Bold"/>
              </a:rPr>
              <a:t>besoins</a:t>
            </a:r>
            <a:r>
              <a:rPr lang="en-US" sz="2400" b="1" dirty="0">
                <a:solidFill>
                  <a:srgbClr val="5D78B4"/>
                </a:solidFill>
                <a:latin typeface="Arimo Bold"/>
              </a:rPr>
              <a:t> des milieux </a:t>
            </a:r>
            <a:r>
              <a:rPr lang="en-US" sz="2400" b="1" dirty="0" err="1">
                <a:solidFill>
                  <a:srgbClr val="5D78B4"/>
                </a:solidFill>
                <a:latin typeface="Arimo Bold"/>
              </a:rPr>
              <a:t>preneurs</a:t>
            </a:r>
            <a:r>
              <a:rPr lang="en-US" sz="2400" b="1" dirty="0">
                <a:solidFill>
                  <a:srgbClr val="5D78B4"/>
                </a:solidFill>
                <a:latin typeface="Arimo Bold"/>
              </a:rPr>
              <a:t> et des </a:t>
            </a:r>
            <a:r>
              <a:rPr lang="en-US" sz="2400" b="1" dirty="0" err="1">
                <a:solidFill>
                  <a:srgbClr val="5D78B4"/>
                </a:solidFill>
                <a:latin typeface="Arimo Bold"/>
              </a:rPr>
              <a:t>intérêts</a:t>
            </a:r>
            <a:r>
              <a:rPr lang="en-US" sz="2400" b="1" dirty="0">
                <a:solidFill>
                  <a:srgbClr val="5D78B4"/>
                </a:solidFill>
                <a:latin typeface="Arimo Bold"/>
              </a:rPr>
              <a:t> du milieu </a:t>
            </a:r>
            <a:r>
              <a:rPr lang="en-US" sz="2400" b="1" dirty="0" err="1">
                <a:solidFill>
                  <a:srgbClr val="5D78B4"/>
                </a:solidFill>
                <a:latin typeface="Arimo Bold"/>
              </a:rPr>
              <a:t>académique</a:t>
            </a:r>
            <a:endParaRPr lang="en-US" sz="2400" b="1" dirty="0">
              <a:solidFill>
                <a:srgbClr val="5D78B4"/>
              </a:solidFill>
              <a:latin typeface="Arimo Bold"/>
            </a:endParaRPr>
          </a:p>
        </p:txBody>
      </p:sp>
      <p:sp>
        <p:nvSpPr>
          <p:cNvPr id="7" name="TextBox 30">
            <a:extLst>
              <a:ext uri="{FF2B5EF4-FFF2-40B4-BE49-F238E27FC236}">
                <a16:creationId xmlns:a16="http://schemas.microsoft.com/office/drawing/2014/main" id="{3D07A4DE-BD67-B8F6-C8B3-C648FAAD6E7E}"/>
              </a:ext>
            </a:extLst>
          </p:cNvPr>
          <p:cNvSpPr txBox="1"/>
          <p:nvPr/>
        </p:nvSpPr>
        <p:spPr>
          <a:xfrm>
            <a:off x="6646578" y="8970321"/>
            <a:ext cx="5297104" cy="1198533"/>
          </a:xfrm>
          <a:prstGeom prst="rect">
            <a:avLst/>
          </a:prstGeom>
        </p:spPr>
        <p:txBody>
          <a:bodyPr wrap="square" lIns="0" tIns="0" rIns="0" bIns="0" rtlCol="0" anchor="t">
            <a:spAutoFit/>
          </a:bodyPr>
          <a:lstStyle/>
          <a:p>
            <a:pPr algn="ctr">
              <a:lnSpc>
                <a:spcPts val="3240"/>
              </a:lnSpc>
            </a:pPr>
            <a:r>
              <a:rPr lang="en-US" sz="2400" b="1" dirty="0" err="1">
                <a:solidFill>
                  <a:srgbClr val="5D78B4"/>
                </a:solidFill>
                <a:latin typeface="Arimo Bold"/>
              </a:rPr>
              <a:t>Quelles</a:t>
            </a:r>
            <a:r>
              <a:rPr lang="en-US" sz="2400" b="1" dirty="0">
                <a:solidFill>
                  <a:srgbClr val="5D78B4"/>
                </a:solidFill>
                <a:latin typeface="Arimo Bold"/>
              </a:rPr>
              <a:t> </a:t>
            </a:r>
            <a:r>
              <a:rPr lang="en-US" sz="2400" b="1" dirty="0" err="1">
                <a:solidFill>
                  <a:srgbClr val="5D78B4"/>
                </a:solidFill>
                <a:latin typeface="Arimo Bold"/>
              </a:rPr>
              <a:t>seraient</a:t>
            </a:r>
            <a:r>
              <a:rPr lang="en-US" sz="2400" b="1" dirty="0">
                <a:solidFill>
                  <a:srgbClr val="5D78B4"/>
                </a:solidFill>
                <a:latin typeface="Arimo Bold"/>
              </a:rPr>
              <a:t> les actions </a:t>
            </a:r>
            <a:r>
              <a:rPr lang="en-US" sz="2400" b="1" dirty="0" err="1">
                <a:solidFill>
                  <a:srgbClr val="5D78B4"/>
                </a:solidFill>
                <a:latin typeface="Arimo Bold"/>
              </a:rPr>
              <a:t>priotaires</a:t>
            </a:r>
            <a:r>
              <a:rPr lang="en-US" sz="2400" b="1" dirty="0">
                <a:solidFill>
                  <a:srgbClr val="5D78B4"/>
                </a:solidFill>
                <a:latin typeface="Arimo Bold"/>
              </a:rPr>
              <a:t> pour  chacun de </a:t>
            </a:r>
            <a:r>
              <a:rPr lang="en-US" sz="2400" b="1" dirty="0" err="1">
                <a:solidFill>
                  <a:srgbClr val="5D78B4"/>
                </a:solidFill>
                <a:latin typeface="Arimo Bold"/>
              </a:rPr>
              <a:t>ces</a:t>
            </a:r>
            <a:r>
              <a:rPr lang="en-US" sz="2400" b="1" dirty="0">
                <a:solidFill>
                  <a:srgbClr val="5D78B4"/>
                </a:solidFill>
                <a:latin typeface="Arimo Bold"/>
              </a:rPr>
              <a:t> </a:t>
            </a:r>
            <a:r>
              <a:rPr lang="en-US" sz="2400" b="1" dirty="0" err="1">
                <a:solidFill>
                  <a:srgbClr val="5D78B4"/>
                </a:solidFill>
                <a:latin typeface="Arimo Bold"/>
              </a:rPr>
              <a:t>thèmes</a:t>
            </a:r>
            <a:r>
              <a:rPr lang="en-US" sz="2400" b="1" dirty="0">
                <a:solidFill>
                  <a:srgbClr val="5D78B4"/>
                </a:solidFill>
                <a:latin typeface="Arimo Bold"/>
              </a:rPr>
              <a:t> ?</a:t>
            </a:r>
          </a:p>
        </p:txBody>
      </p:sp>
    </p:spTree>
    <p:extLst>
      <p:ext uri="{BB962C8B-B14F-4D97-AF65-F5344CB8AC3E}">
        <p14:creationId xmlns:p14="http://schemas.microsoft.com/office/powerpoint/2010/main" val="2483471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709">
            <a:off x="-28620" y="1961164"/>
            <a:ext cx="18345239" cy="0"/>
          </a:xfrm>
          <a:prstGeom prst="line">
            <a:avLst/>
          </a:prstGeom>
          <a:ln w="28575" cap="rnd">
            <a:solidFill>
              <a:srgbClr val="5D78B4"/>
            </a:solidFill>
            <a:prstDash val="solid"/>
            <a:headEnd type="none" w="sm" len="sm"/>
            <a:tailEnd type="none" w="sm" len="sm"/>
          </a:ln>
        </p:spPr>
        <p:txBody>
          <a:bodyPr/>
          <a:lstStyle/>
          <a:p>
            <a:endParaRPr lang="fr-FR"/>
          </a:p>
        </p:txBody>
      </p:sp>
      <p:sp>
        <p:nvSpPr>
          <p:cNvPr id="3" name="TextBox 3"/>
          <p:cNvSpPr txBox="1"/>
          <p:nvPr/>
        </p:nvSpPr>
        <p:spPr>
          <a:xfrm>
            <a:off x="276789" y="1287065"/>
            <a:ext cx="15460774" cy="697948"/>
          </a:xfrm>
          <a:prstGeom prst="rect">
            <a:avLst/>
          </a:prstGeom>
        </p:spPr>
        <p:txBody>
          <a:bodyPr lIns="0" tIns="0" rIns="0" bIns="0" rtlCol="0" anchor="t">
            <a:spAutoFit/>
          </a:bodyPr>
          <a:lstStyle/>
          <a:p>
            <a:pPr>
              <a:lnSpc>
                <a:spcPts val="5759"/>
              </a:lnSpc>
            </a:pPr>
            <a:r>
              <a:rPr lang="en-US" sz="4800" spc="225" err="1">
                <a:solidFill>
                  <a:srgbClr val="5D78B4"/>
                </a:solidFill>
                <a:latin typeface="Arimo Bold"/>
                <a:ea typeface="Arimo Bold"/>
                <a:cs typeface="Arimo Bold"/>
              </a:rPr>
              <a:t>Thèmes</a:t>
            </a:r>
            <a:r>
              <a:rPr lang="en-US" sz="4800" spc="225">
                <a:solidFill>
                  <a:srgbClr val="5D78B4"/>
                </a:solidFill>
                <a:latin typeface="Arimo Bold"/>
                <a:ea typeface="Arimo Bold"/>
                <a:cs typeface="Arimo Bold"/>
              </a:rPr>
              <a:t> des ateliers de </a:t>
            </a:r>
            <a:r>
              <a:rPr lang="en-US" sz="4800" spc="225" err="1">
                <a:solidFill>
                  <a:srgbClr val="5D78B4"/>
                </a:solidFill>
                <a:latin typeface="Arimo Bold"/>
                <a:ea typeface="Arimo Bold"/>
                <a:cs typeface="Arimo Bold"/>
              </a:rPr>
              <a:t>priorisation</a:t>
            </a:r>
            <a:endParaRPr lang="en-US" sz="4800" spc="225">
              <a:solidFill>
                <a:srgbClr val="5D78B4"/>
              </a:solidFill>
              <a:latin typeface="Arimo Bold"/>
              <a:ea typeface="Arimo Bold"/>
              <a:cs typeface="Arimo Bold"/>
            </a:endParaRPr>
          </a:p>
        </p:txBody>
      </p:sp>
      <p:sp>
        <p:nvSpPr>
          <p:cNvPr id="4" name="TextBox 4"/>
          <p:cNvSpPr txBox="1"/>
          <p:nvPr/>
        </p:nvSpPr>
        <p:spPr>
          <a:xfrm>
            <a:off x="1331298" y="2400300"/>
            <a:ext cx="14670702" cy="7508402"/>
          </a:xfrm>
          <a:prstGeom prst="rect">
            <a:avLst/>
          </a:prstGeom>
        </p:spPr>
        <p:txBody>
          <a:bodyPr wrap="square" lIns="0" tIns="0" rIns="0" bIns="0" rtlCol="0" anchor="t">
            <a:spAutoFit/>
          </a:bodyPr>
          <a:lstStyle/>
          <a:p>
            <a:pPr marL="786130" lvl="1" indent="-514350">
              <a:lnSpc>
                <a:spcPct val="150000"/>
              </a:lnSpc>
              <a:buFont typeface="+mj-lt"/>
              <a:buAutoNum type="arabicPeriod"/>
            </a:pPr>
            <a:r>
              <a:rPr lang="en-US" sz="2800" b="1" dirty="0">
                <a:solidFill>
                  <a:srgbClr val="000000"/>
                </a:solidFill>
              </a:rPr>
              <a:t>Changer pour </a:t>
            </a:r>
            <a:r>
              <a:rPr lang="en-US" sz="2800" b="1" dirty="0" err="1">
                <a:solidFill>
                  <a:srgbClr val="000000"/>
                </a:solidFill>
              </a:rPr>
              <a:t>agir</a:t>
            </a:r>
            <a:r>
              <a:rPr lang="en-US" sz="2800" b="1" dirty="0">
                <a:solidFill>
                  <a:srgbClr val="000000"/>
                </a:solidFill>
              </a:rPr>
              <a:t> </a:t>
            </a:r>
            <a:r>
              <a:rPr lang="en-US" sz="2800" dirty="0">
                <a:solidFill>
                  <a:srgbClr val="000000"/>
                </a:solidFill>
              </a:rPr>
              <a:t>: </a:t>
            </a:r>
            <a:r>
              <a:rPr lang="en-US" sz="2800" dirty="0" err="1">
                <a:solidFill>
                  <a:srgbClr val="000000"/>
                </a:solidFill>
              </a:rPr>
              <a:t>Quelles</a:t>
            </a:r>
            <a:r>
              <a:rPr lang="en-US" sz="2800" dirty="0">
                <a:solidFill>
                  <a:srgbClr val="000000"/>
                </a:solidFill>
              </a:rPr>
              <a:t> </a:t>
            </a:r>
            <a:r>
              <a:rPr lang="en-US" sz="2800" dirty="0" err="1">
                <a:solidFill>
                  <a:srgbClr val="000000"/>
                </a:solidFill>
              </a:rPr>
              <a:t>sont</a:t>
            </a:r>
            <a:r>
              <a:rPr lang="en-US" sz="2800" dirty="0">
                <a:solidFill>
                  <a:srgbClr val="000000"/>
                </a:solidFill>
              </a:rPr>
              <a:t> les actions à </a:t>
            </a:r>
            <a:r>
              <a:rPr lang="en-US" sz="2800" dirty="0" err="1">
                <a:solidFill>
                  <a:srgbClr val="000000"/>
                </a:solidFill>
              </a:rPr>
              <a:t>entreprendre</a:t>
            </a:r>
            <a:r>
              <a:rPr lang="en-US" sz="2800" dirty="0">
                <a:solidFill>
                  <a:srgbClr val="000000"/>
                </a:solidFill>
              </a:rPr>
              <a:t> et les </a:t>
            </a:r>
            <a:r>
              <a:rPr lang="en-US" sz="2800" dirty="0" err="1">
                <a:solidFill>
                  <a:srgbClr val="000000"/>
                </a:solidFill>
              </a:rPr>
              <a:t>personnes</a:t>
            </a:r>
            <a:r>
              <a:rPr lang="en-US" sz="2800" dirty="0">
                <a:solidFill>
                  <a:srgbClr val="000000"/>
                </a:solidFill>
              </a:rPr>
              <a:t> à mobiliser pour </a:t>
            </a:r>
            <a:r>
              <a:rPr lang="en-US" sz="2800" dirty="0" err="1">
                <a:solidFill>
                  <a:srgbClr val="000000"/>
                </a:solidFill>
              </a:rPr>
              <a:t>consolider</a:t>
            </a:r>
            <a:r>
              <a:rPr lang="en-US" sz="2800" dirty="0">
                <a:solidFill>
                  <a:srgbClr val="000000"/>
                </a:solidFill>
              </a:rPr>
              <a:t> et </a:t>
            </a:r>
            <a:r>
              <a:rPr lang="en-US" sz="2800" dirty="0" err="1">
                <a:solidFill>
                  <a:srgbClr val="000000"/>
                </a:solidFill>
              </a:rPr>
              <a:t>pérenniser</a:t>
            </a:r>
            <a:r>
              <a:rPr lang="en-US" sz="2800" dirty="0">
                <a:solidFill>
                  <a:srgbClr val="000000"/>
                </a:solidFill>
              </a:rPr>
              <a:t> les </a:t>
            </a:r>
            <a:r>
              <a:rPr lang="en-US" sz="2800" dirty="0" err="1">
                <a:solidFill>
                  <a:srgbClr val="000000"/>
                </a:solidFill>
              </a:rPr>
              <a:t>changements</a:t>
            </a:r>
            <a:r>
              <a:rPr lang="en-US" sz="2800" dirty="0">
                <a:solidFill>
                  <a:srgbClr val="000000"/>
                </a:solidFill>
              </a:rPr>
              <a:t> </a:t>
            </a:r>
            <a:r>
              <a:rPr lang="en-US" sz="2800" dirty="0" err="1">
                <a:solidFill>
                  <a:srgbClr val="000000"/>
                </a:solidFill>
              </a:rPr>
              <a:t>vers</a:t>
            </a:r>
            <a:r>
              <a:rPr lang="en-US" sz="2800" dirty="0">
                <a:solidFill>
                  <a:srgbClr val="000000"/>
                </a:solidFill>
              </a:rPr>
              <a:t> </a:t>
            </a:r>
            <a:r>
              <a:rPr lang="en-US" sz="2800" dirty="0" err="1">
                <a:solidFill>
                  <a:srgbClr val="000000"/>
                </a:solidFill>
              </a:rPr>
              <a:t>l’accessibilité</a:t>
            </a:r>
            <a:r>
              <a:rPr lang="en-US" sz="2800" dirty="0">
                <a:solidFill>
                  <a:srgbClr val="000000"/>
                </a:solidFill>
              </a:rPr>
              <a:t> </a:t>
            </a:r>
            <a:r>
              <a:rPr lang="en-US" sz="2800" dirty="0" err="1">
                <a:solidFill>
                  <a:srgbClr val="000000"/>
                </a:solidFill>
              </a:rPr>
              <a:t>universelle</a:t>
            </a:r>
            <a:r>
              <a:rPr lang="en-US" sz="2800" dirty="0">
                <a:solidFill>
                  <a:srgbClr val="000000"/>
                </a:solidFill>
              </a:rPr>
              <a:t> des </a:t>
            </a:r>
            <a:r>
              <a:rPr lang="en-US" sz="2800" dirty="0" err="1">
                <a:solidFill>
                  <a:srgbClr val="000000"/>
                </a:solidFill>
              </a:rPr>
              <a:t>musées</a:t>
            </a:r>
            <a:r>
              <a:rPr lang="en-US" sz="2800" dirty="0">
                <a:solidFill>
                  <a:srgbClr val="000000"/>
                </a:solidFill>
              </a:rPr>
              <a:t> ? </a:t>
            </a:r>
            <a:br>
              <a:rPr lang="en-US" sz="2800" dirty="0">
                <a:solidFill>
                  <a:srgbClr val="000000"/>
                </a:solidFill>
              </a:rPr>
            </a:br>
            <a:endParaRPr lang="en-US" sz="2800" dirty="0">
              <a:solidFill>
                <a:srgbClr val="000000"/>
              </a:solidFill>
            </a:endParaRPr>
          </a:p>
          <a:p>
            <a:pPr marL="786130" lvl="1" indent="-514350">
              <a:lnSpc>
                <a:spcPct val="150000"/>
              </a:lnSpc>
              <a:buFont typeface="+mj-lt"/>
              <a:buAutoNum type="arabicPeriod"/>
            </a:pPr>
            <a:r>
              <a:rPr lang="en-US" sz="2800" b="1" dirty="0">
                <a:solidFill>
                  <a:srgbClr val="000000"/>
                </a:solidFill>
              </a:rPr>
              <a:t>Formation du personnel des </a:t>
            </a:r>
            <a:r>
              <a:rPr lang="en-US" sz="2800" b="1" dirty="0" err="1">
                <a:solidFill>
                  <a:srgbClr val="000000"/>
                </a:solidFill>
              </a:rPr>
              <a:t>musées</a:t>
            </a:r>
            <a:r>
              <a:rPr lang="en-US" sz="2800" b="1" dirty="0">
                <a:solidFill>
                  <a:srgbClr val="000000"/>
                </a:solidFill>
              </a:rPr>
              <a:t> </a:t>
            </a:r>
            <a:r>
              <a:rPr lang="en-US" sz="2800" dirty="0">
                <a:solidFill>
                  <a:srgbClr val="000000"/>
                </a:solidFill>
              </a:rPr>
              <a:t>: </a:t>
            </a:r>
            <a:r>
              <a:rPr lang="en-US" sz="2800" dirty="0" err="1">
                <a:solidFill>
                  <a:srgbClr val="000000"/>
                </a:solidFill>
              </a:rPr>
              <a:t>quelles</a:t>
            </a:r>
            <a:r>
              <a:rPr lang="en-US" sz="2800" dirty="0">
                <a:solidFill>
                  <a:srgbClr val="000000"/>
                </a:solidFill>
              </a:rPr>
              <a:t> </a:t>
            </a:r>
            <a:r>
              <a:rPr lang="en-US" sz="2800" dirty="0" err="1">
                <a:solidFill>
                  <a:srgbClr val="000000"/>
                </a:solidFill>
              </a:rPr>
              <a:t>sont</a:t>
            </a:r>
            <a:r>
              <a:rPr lang="en-US" sz="2800" dirty="0">
                <a:solidFill>
                  <a:srgbClr val="000000"/>
                </a:solidFill>
              </a:rPr>
              <a:t> les actions et les </a:t>
            </a:r>
            <a:r>
              <a:rPr lang="en-US" sz="2800" dirty="0" err="1">
                <a:solidFill>
                  <a:srgbClr val="000000"/>
                </a:solidFill>
              </a:rPr>
              <a:t>thématiques</a:t>
            </a:r>
            <a:r>
              <a:rPr lang="en-US" sz="2800" dirty="0">
                <a:solidFill>
                  <a:srgbClr val="000000"/>
                </a:solidFill>
              </a:rPr>
              <a:t> de formation à </a:t>
            </a:r>
            <a:r>
              <a:rPr lang="en-US" sz="2800" dirty="0" err="1">
                <a:solidFill>
                  <a:srgbClr val="000000"/>
                </a:solidFill>
              </a:rPr>
              <a:t>mettre</a:t>
            </a:r>
            <a:r>
              <a:rPr lang="en-US" sz="2800" dirty="0">
                <a:solidFill>
                  <a:srgbClr val="000000"/>
                </a:solidFill>
              </a:rPr>
              <a:t> </a:t>
            </a:r>
            <a:r>
              <a:rPr lang="en-US" sz="2800" dirty="0" err="1">
                <a:solidFill>
                  <a:srgbClr val="000000"/>
                </a:solidFill>
              </a:rPr>
              <a:t>en</a:t>
            </a:r>
            <a:r>
              <a:rPr lang="en-US" sz="2800" dirty="0">
                <a:solidFill>
                  <a:srgbClr val="000000"/>
                </a:solidFill>
              </a:rPr>
              <a:t> place pour </a:t>
            </a:r>
            <a:r>
              <a:rPr lang="en-US" sz="2800" dirty="0" err="1">
                <a:solidFill>
                  <a:srgbClr val="000000"/>
                </a:solidFill>
              </a:rPr>
              <a:t>inscrire</a:t>
            </a:r>
            <a:r>
              <a:rPr lang="en-US" sz="2800" dirty="0">
                <a:solidFill>
                  <a:srgbClr val="000000"/>
                </a:solidFill>
              </a:rPr>
              <a:t> </a:t>
            </a:r>
            <a:r>
              <a:rPr lang="en-US" sz="2800" dirty="0" err="1">
                <a:solidFill>
                  <a:srgbClr val="000000"/>
                </a:solidFill>
              </a:rPr>
              <a:t>l’accessibilité</a:t>
            </a:r>
            <a:r>
              <a:rPr lang="en-US" sz="2800" dirty="0">
                <a:solidFill>
                  <a:srgbClr val="000000"/>
                </a:solidFill>
              </a:rPr>
              <a:t> </a:t>
            </a:r>
            <a:r>
              <a:rPr lang="en-US" sz="2800" dirty="0" err="1">
                <a:solidFill>
                  <a:srgbClr val="000000"/>
                </a:solidFill>
              </a:rPr>
              <a:t>universelle</a:t>
            </a:r>
            <a:r>
              <a:rPr lang="en-US" sz="2800" dirty="0">
                <a:solidFill>
                  <a:srgbClr val="000000"/>
                </a:solidFill>
              </a:rPr>
              <a:t> dans </a:t>
            </a:r>
            <a:r>
              <a:rPr lang="en-US" sz="2800" dirty="0" err="1">
                <a:solidFill>
                  <a:srgbClr val="000000"/>
                </a:solidFill>
              </a:rPr>
              <a:t>toutes</a:t>
            </a:r>
            <a:r>
              <a:rPr lang="en-US" sz="2800" dirty="0">
                <a:solidFill>
                  <a:srgbClr val="000000"/>
                </a:solidFill>
              </a:rPr>
              <a:t> les pratiques </a:t>
            </a:r>
            <a:r>
              <a:rPr lang="en-US" sz="2800" dirty="0" err="1">
                <a:solidFill>
                  <a:srgbClr val="000000"/>
                </a:solidFill>
              </a:rPr>
              <a:t>muséales</a:t>
            </a:r>
            <a:r>
              <a:rPr lang="en-US" sz="2800" dirty="0">
                <a:solidFill>
                  <a:srgbClr val="000000"/>
                </a:solidFill>
              </a:rPr>
              <a:t> ?</a:t>
            </a:r>
            <a:br>
              <a:rPr lang="en-US" sz="2800" dirty="0">
                <a:solidFill>
                  <a:srgbClr val="000000"/>
                </a:solidFill>
              </a:rPr>
            </a:br>
            <a:endParaRPr lang="en-US" sz="2800" dirty="0">
              <a:solidFill>
                <a:srgbClr val="000000"/>
              </a:solidFill>
            </a:endParaRPr>
          </a:p>
          <a:p>
            <a:pPr marL="786130" lvl="1" indent="-514350">
              <a:lnSpc>
                <a:spcPct val="150000"/>
              </a:lnSpc>
              <a:buFont typeface="+mj-lt"/>
              <a:buAutoNum type="arabicPeriod"/>
            </a:pPr>
            <a:r>
              <a:rPr lang="en-US" sz="2800" b="1" dirty="0">
                <a:solidFill>
                  <a:srgbClr val="000000"/>
                </a:solidFill>
              </a:rPr>
              <a:t>La communication </a:t>
            </a:r>
            <a:r>
              <a:rPr lang="en-US" sz="2800" b="1" dirty="0" err="1">
                <a:solidFill>
                  <a:srgbClr val="000000"/>
                </a:solidFill>
              </a:rPr>
              <a:t>vers</a:t>
            </a:r>
            <a:r>
              <a:rPr lang="en-US" sz="2800" b="1" dirty="0">
                <a:solidFill>
                  <a:srgbClr val="000000"/>
                </a:solidFill>
              </a:rPr>
              <a:t> les </a:t>
            </a:r>
            <a:r>
              <a:rPr lang="en-US" sz="2800" b="1" dirty="0" err="1">
                <a:solidFill>
                  <a:srgbClr val="000000"/>
                </a:solidFill>
              </a:rPr>
              <a:t>personnes</a:t>
            </a:r>
            <a:r>
              <a:rPr lang="en-US" sz="2800" b="1" dirty="0">
                <a:solidFill>
                  <a:srgbClr val="000000"/>
                </a:solidFill>
              </a:rPr>
              <a:t> </a:t>
            </a:r>
            <a:r>
              <a:rPr lang="en-US" sz="2800" b="1" dirty="0" err="1">
                <a:solidFill>
                  <a:srgbClr val="000000"/>
                </a:solidFill>
              </a:rPr>
              <a:t>ayant</a:t>
            </a:r>
            <a:r>
              <a:rPr lang="en-US" sz="2800" b="1" dirty="0">
                <a:solidFill>
                  <a:srgbClr val="000000"/>
                </a:solidFill>
              </a:rPr>
              <a:t> des </a:t>
            </a:r>
            <a:r>
              <a:rPr lang="en-US" sz="2800" b="1" dirty="0" err="1">
                <a:solidFill>
                  <a:srgbClr val="000000"/>
                </a:solidFill>
              </a:rPr>
              <a:t>incapacités</a:t>
            </a:r>
            <a:r>
              <a:rPr lang="en-US" sz="2800" b="1" dirty="0">
                <a:solidFill>
                  <a:srgbClr val="000000"/>
                </a:solidFill>
              </a:rPr>
              <a:t>  (PAI): </a:t>
            </a:r>
            <a:r>
              <a:rPr lang="en-US" sz="2800" dirty="0" err="1">
                <a:solidFill>
                  <a:srgbClr val="000000"/>
                </a:solidFill>
              </a:rPr>
              <a:t>Quelles</a:t>
            </a:r>
            <a:r>
              <a:rPr lang="en-US" sz="2800" dirty="0">
                <a:solidFill>
                  <a:srgbClr val="000000"/>
                </a:solidFill>
              </a:rPr>
              <a:t> actions </a:t>
            </a:r>
            <a:r>
              <a:rPr lang="en-US" sz="2800" dirty="0" err="1">
                <a:solidFill>
                  <a:srgbClr val="000000"/>
                </a:solidFill>
              </a:rPr>
              <a:t>faciliteraient</a:t>
            </a:r>
            <a:r>
              <a:rPr lang="en-US" sz="2800" dirty="0">
                <a:solidFill>
                  <a:srgbClr val="000000"/>
                </a:solidFill>
              </a:rPr>
              <a:t> la mise </a:t>
            </a:r>
            <a:r>
              <a:rPr lang="en-US" sz="2800" dirty="0" err="1">
                <a:solidFill>
                  <a:srgbClr val="000000"/>
                </a:solidFill>
              </a:rPr>
              <a:t>en</a:t>
            </a:r>
            <a:r>
              <a:rPr lang="en-US" sz="2800" dirty="0">
                <a:solidFill>
                  <a:srgbClr val="000000"/>
                </a:solidFill>
              </a:rPr>
              <a:t> relation entre les </a:t>
            </a:r>
            <a:r>
              <a:rPr lang="en-US" sz="2800" dirty="0" err="1">
                <a:solidFill>
                  <a:srgbClr val="000000"/>
                </a:solidFill>
              </a:rPr>
              <a:t>musées</a:t>
            </a:r>
            <a:r>
              <a:rPr lang="en-US" sz="2800" dirty="0">
                <a:solidFill>
                  <a:srgbClr val="000000"/>
                </a:solidFill>
              </a:rPr>
              <a:t> et les PAI </a:t>
            </a:r>
            <a:r>
              <a:rPr lang="en-US" sz="2800" dirty="0" err="1">
                <a:solidFill>
                  <a:srgbClr val="000000"/>
                </a:solidFill>
              </a:rPr>
              <a:t>afin</a:t>
            </a:r>
            <a:r>
              <a:rPr lang="en-US" sz="2800" dirty="0">
                <a:solidFill>
                  <a:srgbClr val="000000"/>
                </a:solidFill>
              </a:rPr>
              <a:t> de </a:t>
            </a:r>
            <a:r>
              <a:rPr lang="en-US" sz="2800" dirty="0" err="1">
                <a:solidFill>
                  <a:srgbClr val="000000"/>
                </a:solidFill>
              </a:rPr>
              <a:t>mieux</a:t>
            </a:r>
            <a:r>
              <a:rPr lang="en-US" sz="2800" dirty="0">
                <a:solidFill>
                  <a:srgbClr val="000000"/>
                </a:solidFill>
              </a:rPr>
              <a:t> les informer </a:t>
            </a:r>
            <a:r>
              <a:rPr lang="en-US" sz="2800" dirty="0" err="1">
                <a:solidFill>
                  <a:srgbClr val="000000"/>
                </a:solidFill>
              </a:rPr>
              <a:t>directement</a:t>
            </a:r>
            <a:r>
              <a:rPr lang="en-US" sz="2800" dirty="0">
                <a:solidFill>
                  <a:srgbClr val="000000"/>
                </a:solidFill>
              </a:rPr>
              <a:t> ?</a:t>
            </a:r>
            <a:br>
              <a:rPr lang="en-US" sz="2800" dirty="0">
                <a:solidFill>
                  <a:srgbClr val="000000"/>
                </a:solidFill>
              </a:rPr>
            </a:br>
            <a:endParaRPr lang="en-US" sz="2800" dirty="0">
              <a:solidFill>
                <a:srgbClr val="000000"/>
              </a:solidFill>
            </a:endParaRPr>
          </a:p>
          <a:p>
            <a:pPr marL="786130" lvl="1" indent="-514350">
              <a:lnSpc>
                <a:spcPct val="150000"/>
              </a:lnSpc>
              <a:buFont typeface="+mj-lt"/>
              <a:buAutoNum type="arabicPeriod"/>
            </a:pPr>
            <a:r>
              <a:rPr lang="en-US" sz="2800" b="1" dirty="0">
                <a:solidFill>
                  <a:srgbClr val="000000"/>
                </a:solidFill>
              </a:rPr>
              <a:t>Au </a:t>
            </a:r>
            <a:r>
              <a:rPr lang="en-US" sz="2800" b="1" dirty="0" err="1">
                <a:solidFill>
                  <a:srgbClr val="000000"/>
                </a:solidFill>
              </a:rPr>
              <a:t>delà</a:t>
            </a:r>
            <a:r>
              <a:rPr lang="en-US" sz="2800" b="1" dirty="0">
                <a:solidFill>
                  <a:srgbClr val="000000"/>
                </a:solidFill>
              </a:rPr>
              <a:t> de </a:t>
            </a:r>
            <a:r>
              <a:rPr lang="en-US" sz="2800" b="1" dirty="0" err="1">
                <a:solidFill>
                  <a:srgbClr val="000000"/>
                </a:solidFill>
              </a:rPr>
              <a:t>l’aménagement</a:t>
            </a:r>
            <a:r>
              <a:rPr lang="en-US" sz="2800" b="1" dirty="0">
                <a:solidFill>
                  <a:srgbClr val="000000"/>
                </a:solidFill>
              </a:rPr>
              <a:t> et de la </a:t>
            </a:r>
            <a:r>
              <a:rPr lang="en-US" sz="2800" b="1" dirty="0" err="1">
                <a:solidFill>
                  <a:srgbClr val="000000"/>
                </a:solidFill>
              </a:rPr>
              <a:t>mobilité</a:t>
            </a:r>
            <a:r>
              <a:rPr lang="en-US" sz="2800" b="1" dirty="0">
                <a:solidFill>
                  <a:srgbClr val="000000"/>
                </a:solidFill>
              </a:rPr>
              <a:t> </a:t>
            </a:r>
            <a:r>
              <a:rPr lang="en-US" sz="2800" dirty="0">
                <a:solidFill>
                  <a:srgbClr val="000000"/>
                </a:solidFill>
              </a:rPr>
              <a:t>:  </a:t>
            </a:r>
            <a:r>
              <a:rPr lang="en-US" sz="2800" dirty="0" err="1">
                <a:solidFill>
                  <a:srgbClr val="000000"/>
                </a:solidFill>
              </a:rPr>
              <a:t>Quels</a:t>
            </a:r>
            <a:r>
              <a:rPr lang="en-US" sz="2800" dirty="0">
                <a:solidFill>
                  <a:srgbClr val="000000"/>
                </a:solidFill>
              </a:rPr>
              <a:t> </a:t>
            </a:r>
            <a:r>
              <a:rPr lang="en-US" sz="2800" dirty="0" err="1">
                <a:solidFill>
                  <a:srgbClr val="000000"/>
                </a:solidFill>
              </a:rPr>
              <a:t>sont</a:t>
            </a:r>
            <a:r>
              <a:rPr lang="en-US" sz="2800" dirty="0">
                <a:solidFill>
                  <a:srgbClr val="000000"/>
                </a:solidFill>
              </a:rPr>
              <a:t> les </a:t>
            </a:r>
            <a:r>
              <a:rPr lang="en-US" sz="2800" dirty="0" err="1">
                <a:solidFill>
                  <a:srgbClr val="000000"/>
                </a:solidFill>
              </a:rPr>
              <a:t>outils</a:t>
            </a:r>
            <a:r>
              <a:rPr lang="en-US" sz="2800" dirty="0">
                <a:solidFill>
                  <a:srgbClr val="000000"/>
                </a:solidFill>
              </a:rPr>
              <a:t> à </a:t>
            </a:r>
            <a:r>
              <a:rPr lang="en-US" sz="2800" dirty="0" err="1">
                <a:solidFill>
                  <a:srgbClr val="000000"/>
                </a:solidFill>
              </a:rPr>
              <a:t>créer</a:t>
            </a:r>
            <a:r>
              <a:rPr lang="en-US" sz="2800" dirty="0">
                <a:solidFill>
                  <a:srgbClr val="000000"/>
                </a:solidFill>
              </a:rPr>
              <a:t> pour </a:t>
            </a:r>
            <a:r>
              <a:rPr lang="en-US" sz="2800" dirty="0" err="1">
                <a:solidFill>
                  <a:srgbClr val="000000"/>
                </a:solidFill>
              </a:rPr>
              <a:t>enrichir</a:t>
            </a:r>
            <a:r>
              <a:rPr lang="en-US" sz="2800" dirty="0">
                <a:solidFill>
                  <a:srgbClr val="000000"/>
                </a:solidFill>
              </a:rPr>
              <a:t> </a:t>
            </a:r>
            <a:r>
              <a:rPr lang="en-US" sz="2800" dirty="0" err="1">
                <a:solidFill>
                  <a:srgbClr val="000000"/>
                </a:solidFill>
              </a:rPr>
              <a:t>l’expérience</a:t>
            </a:r>
            <a:r>
              <a:rPr lang="en-US" sz="2800" dirty="0">
                <a:solidFill>
                  <a:srgbClr val="000000"/>
                </a:solidFill>
              </a:rPr>
              <a:t> au </a:t>
            </a:r>
            <a:r>
              <a:rPr lang="en-US" sz="2800" dirty="0" err="1">
                <a:solidFill>
                  <a:srgbClr val="000000"/>
                </a:solidFill>
              </a:rPr>
              <a:t>musée</a:t>
            </a:r>
            <a:r>
              <a:rPr lang="en-US" sz="2800" dirty="0">
                <a:solidFill>
                  <a:srgbClr val="000000"/>
                </a:solidFill>
              </a:rPr>
              <a:t> des </a:t>
            </a:r>
            <a:r>
              <a:rPr lang="en-US" sz="2800" dirty="0" err="1">
                <a:solidFill>
                  <a:srgbClr val="000000"/>
                </a:solidFill>
              </a:rPr>
              <a:t>personnes</a:t>
            </a:r>
            <a:r>
              <a:rPr lang="en-US" sz="2800" dirty="0">
                <a:solidFill>
                  <a:srgbClr val="000000"/>
                </a:solidFill>
              </a:rPr>
              <a:t> </a:t>
            </a:r>
            <a:r>
              <a:rPr lang="en-US" sz="2800" dirty="0" err="1">
                <a:solidFill>
                  <a:srgbClr val="000000"/>
                </a:solidFill>
              </a:rPr>
              <a:t>ayant</a:t>
            </a:r>
            <a:r>
              <a:rPr lang="en-US" sz="2800" dirty="0">
                <a:solidFill>
                  <a:srgbClr val="000000"/>
                </a:solidFill>
              </a:rPr>
              <a:t> des </a:t>
            </a:r>
            <a:r>
              <a:rPr lang="en-US" sz="2800" dirty="0" err="1">
                <a:solidFill>
                  <a:srgbClr val="000000"/>
                </a:solidFill>
              </a:rPr>
              <a:t>incapacités</a:t>
            </a:r>
            <a:r>
              <a:rPr lang="en-US" sz="2800" dirty="0">
                <a:solidFill>
                  <a:srgbClr val="000000"/>
                </a:solidFill>
              </a:rPr>
              <a:t> ? </a:t>
            </a:r>
          </a:p>
          <a:p>
            <a:pPr>
              <a:lnSpc>
                <a:spcPts val="3600"/>
              </a:lnSpc>
            </a:pPr>
            <a:endParaRPr lang="en-US" dirty="0">
              <a:latin typeface="Arial"/>
              <a:ea typeface="Arimo"/>
              <a:cs typeface="Arial"/>
            </a:endParaRPr>
          </a:p>
        </p:txBody>
      </p:sp>
    </p:spTree>
    <p:extLst>
      <p:ext uri="{BB962C8B-B14F-4D97-AF65-F5344CB8AC3E}">
        <p14:creationId xmlns:p14="http://schemas.microsoft.com/office/powerpoint/2010/main" val="105794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709">
            <a:off x="7666" y="6043307"/>
            <a:ext cx="18345239" cy="0"/>
          </a:xfrm>
          <a:prstGeom prst="line">
            <a:avLst/>
          </a:prstGeom>
          <a:ln w="28575" cap="rnd">
            <a:solidFill>
              <a:srgbClr val="5D78B4"/>
            </a:solidFill>
            <a:prstDash val="solid"/>
            <a:headEnd type="none" w="sm" len="sm"/>
            <a:tailEnd type="none" w="sm" len="sm"/>
          </a:ln>
        </p:spPr>
        <p:txBody>
          <a:bodyPr/>
          <a:lstStyle/>
          <a:p>
            <a:endParaRPr lang="fr-FR"/>
          </a:p>
        </p:txBody>
      </p:sp>
      <p:sp>
        <p:nvSpPr>
          <p:cNvPr id="3" name="TextBox 3"/>
          <p:cNvSpPr txBox="1"/>
          <p:nvPr/>
        </p:nvSpPr>
        <p:spPr>
          <a:xfrm>
            <a:off x="4646" y="4752351"/>
            <a:ext cx="18291059" cy="743793"/>
          </a:xfrm>
          <a:prstGeom prst="rect">
            <a:avLst/>
          </a:prstGeom>
        </p:spPr>
        <p:txBody>
          <a:bodyPr wrap="square" lIns="0" tIns="0" rIns="0" bIns="0" rtlCol="0" anchor="t">
            <a:spAutoFit/>
          </a:bodyPr>
          <a:lstStyle/>
          <a:p>
            <a:pPr algn="ctr">
              <a:lnSpc>
                <a:spcPts val="5759"/>
              </a:lnSpc>
            </a:pPr>
            <a:r>
              <a:rPr lang="en-US" sz="5400" spc="225" dirty="0" err="1">
                <a:solidFill>
                  <a:srgbClr val="5D78B4"/>
                </a:solidFill>
                <a:latin typeface="Arimo Bold"/>
                <a:ea typeface="Arimo Bold"/>
                <a:cs typeface="Arimo Bold"/>
              </a:rPr>
              <a:t>Activité</a:t>
            </a:r>
            <a:r>
              <a:rPr lang="en-US" sz="5400" spc="225" dirty="0">
                <a:solidFill>
                  <a:srgbClr val="5D78B4"/>
                </a:solidFill>
                <a:latin typeface="Arimo Bold"/>
                <a:ea typeface="Arimo Bold"/>
                <a:cs typeface="Arimo Bold"/>
              </a:rPr>
              <a:t> de </a:t>
            </a:r>
            <a:r>
              <a:rPr lang="en-US" sz="5400" spc="225" dirty="0" err="1">
                <a:solidFill>
                  <a:srgbClr val="5D78B4"/>
                </a:solidFill>
                <a:latin typeface="Arimo Bold"/>
                <a:ea typeface="Arimo Bold"/>
                <a:cs typeface="Arimo Bold"/>
              </a:rPr>
              <a:t>maillage</a:t>
            </a:r>
            <a:endParaRPr lang="fr-FR" dirty="0" err="1"/>
          </a:p>
        </p:txBody>
      </p:sp>
    </p:spTree>
    <p:extLst>
      <p:ext uri="{BB962C8B-B14F-4D97-AF65-F5344CB8AC3E}">
        <p14:creationId xmlns:p14="http://schemas.microsoft.com/office/powerpoint/2010/main" val="3018242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709">
            <a:off x="-28620" y="1961164"/>
            <a:ext cx="18345239" cy="0"/>
          </a:xfrm>
          <a:prstGeom prst="line">
            <a:avLst/>
          </a:prstGeom>
          <a:ln w="28575" cap="rnd">
            <a:solidFill>
              <a:srgbClr val="5D78B4"/>
            </a:solidFill>
            <a:prstDash val="solid"/>
            <a:headEnd type="none" w="sm" len="sm"/>
            <a:tailEnd type="none" w="sm" len="sm"/>
          </a:ln>
        </p:spPr>
        <p:txBody>
          <a:bodyPr/>
          <a:lstStyle/>
          <a:p>
            <a:endParaRPr lang="fr-FR"/>
          </a:p>
        </p:txBody>
      </p:sp>
      <p:sp>
        <p:nvSpPr>
          <p:cNvPr id="3" name="TextBox 3"/>
          <p:cNvSpPr txBox="1"/>
          <p:nvPr/>
        </p:nvSpPr>
        <p:spPr>
          <a:xfrm>
            <a:off x="276789" y="1287065"/>
            <a:ext cx="15460774" cy="697948"/>
          </a:xfrm>
          <a:prstGeom prst="rect">
            <a:avLst/>
          </a:prstGeom>
        </p:spPr>
        <p:txBody>
          <a:bodyPr lIns="0" tIns="0" rIns="0" bIns="0" rtlCol="0" anchor="t">
            <a:spAutoFit/>
          </a:bodyPr>
          <a:lstStyle/>
          <a:p>
            <a:pPr algn="l">
              <a:lnSpc>
                <a:spcPts val="5759"/>
              </a:lnSpc>
            </a:pPr>
            <a:r>
              <a:rPr lang="en-US" sz="4800" spc="225" err="1">
                <a:solidFill>
                  <a:srgbClr val="5D78B4"/>
                </a:solidFill>
                <a:latin typeface="Arimo Bold"/>
              </a:rPr>
              <a:t>Activité</a:t>
            </a:r>
            <a:r>
              <a:rPr lang="en-US" sz="4800" spc="225">
                <a:solidFill>
                  <a:srgbClr val="5D78B4"/>
                </a:solidFill>
                <a:latin typeface="Arimo Bold"/>
              </a:rPr>
              <a:t> de </a:t>
            </a:r>
            <a:r>
              <a:rPr lang="en-US" sz="4800" spc="225" err="1">
                <a:solidFill>
                  <a:srgbClr val="5D78B4"/>
                </a:solidFill>
                <a:latin typeface="Arimo Bold"/>
              </a:rPr>
              <a:t>maillage</a:t>
            </a:r>
            <a:endParaRPr lang="en-US" sz="4800" spc="225">
              <a:solidFill>
                <a:srgbClr val="5D78B4"/>
              </a:solidFill>
              <a:latin typeface="Arimo Bold"/>
            </a:endParaRPr>
          </a:p>
        </p:txBody>
      </p:sp>
      <p:sp>
        <p:nvSpPr>
          <p:cNvPr id="4" name="TextBox 4"/>
          <p:cNvSpPr txBox="1"/>
          <p:nvPr/>
        </p:nvSpPr>
        <p:spPr>
          <a:xfrm>
            <a:off x="1371600" y="2715697"/>
            <a:ext cx="15175347" cy="7571303"/>
          </a:xfrm>
          <a:prstGeom prst="rect">
            <a:avLst/>
          </a:prstGeom>
        </p:spPr>
        <p:txBody>
          <a:bodyPr wrap="square" lIns="0" tIns="0" rIns="0" bIns="0" rtlCol="0" anchor="t">
            <a:spAutoFit/>
          </a:bodyPr>
          <a:lstStyle/>
          <a:p>
            <a:pPr marL="785813" lvl="1" indent="-514350">
              <a:lnSpc>
                <a:spcPct val="150000"/>
              </a:lnSpc>
              <a:buFont typeface="+mj-lt"/>
              <a:buAutoNum type="alphaUcPeriod"/>
            </a:pPr>
            <a:r>
              <a:rPr lang="en-US" sz="3600" b="1">
                <a:solidFill>
                  <a:srgbClr val="000000"/>
                </a:solidFill>
                <a:latin typeface="Arimo"/>
              </a:rPr>
              <a:t>Partage des </a:t>
            </a:r>
            <a:r>
              <a:rPr lang="en-US" sz="3600" b="1" err="1">
                <a:solidFill>
                  <a:srgbClr val="000000"/>
                </a:solidFill>
                <a:latin typeface="Arimo"/>
              </a:rPr>
              <a:t>besoins</a:t>
            </a:r>
            <a:r>
              <a:rPr lang="en-US" sz="3600" b="1">
                <a:solidFill>
                  <a:srgbClr val="000000"/>
                </a:solidFill>
                <a:latin typeface="Arimo"/>
              </a:rPr>
              <a:t> des </a:t>
            </a:r>
            <a:r>
              <a:rPr lang="en-US" sz="3600" b="1" err="1">
                <a:solidFill>
                  <a:srgbClr val="000000"/>
                </a:solidFill>
                <a:latin typeface="Arimo"/>
              </a:rPr>
              <a:t>partenaires</a:t>
            </a:r>
            <a:r>
              <a:rPr lang="en-US" sz="3600" b="1">
                <a:solidFill>
                  <a:srgbClr val="000000"/>
                </a:solidFill>
                <a:latin typeface="Arimo"/>
              </a:rPr>
              <a:t> du milieu </a:t>
            </a:r>
            <a:r>
              <a:rPr lang="en-US" sz="3600">
                <a:solidFill>
                  <a:srgbClr val="000000"/>
                </a:solidFill>
                <a:latin typeface="Arimo"/>
              </a:rPr>
              <a:t>:  En lien avec les </a:t>
            </a:r>
            <a:r>
              <a:rPr lang="en-US" sz="3600" err="1">
                <a:solidFill>
                  <a:srgbClr val="000000"/>
                </a:solidFill>
                <a:latin typeface="Arimo"/>
              </a:rPr>
              <a:t>thèmes</a:t>
            </a:r>
            <a:r>
              <a:rPr lang="en-US" sz="3600">
                <a:solidFill>
                  <a:srgbClr val="000000"/>
                </a:solidFill>
                <a:latin typeface="Arimo"/>
              </a:rPr>
              <a:t> </a:t>
            </a:r>
            <a:r>
              <a:rPr lang="en-US" sz="3600" err="1">
                <a:solidFill>
                  <a:srgbClr val="000000"/>
                </a:solidFill>
                <a:latin typeface="Arimo"/>
              </a:rPr>
              <a:t>abordés</a:t>
            </a:r>
            <a:r>
              <a:rPr lang="en-US" sz="3600">
                <a:solidFill>
                  <a:srgbClr val="000000"/>
                </a:solidFill>
                <a:latin typeface="Arimo"/>
              </a:rPr>
              <a:t>, </a:t>
            </a:r>
            <a:r>
              <a:rPr lang="en-US" sz="3600" err="1">
                <a:solidFill>
                  <a:srgbClr val="000000"/>
                </a:solidFill>
                <a:latin typeface="Arimo"/>
              </a:rPr>
              <a:t>quels</a:t>
            </a:r>
            <a:r>
              <a:rPr lang="en-US" sz="3600">
                <a:solidFill>
                  <a:srgbClr val="000000"/>
                </a:solidFill>
                <a:latin typeface="Arimo"/>
              </a:rPr>
              <a:t> </a:t>
            </a:r>
            <a:r>
              <a:rPr lang="en-US" sz="3600" err="1">
                <a:solidFill>
                  <a:srgbClr val="000000"/>
                </a:solidFill>
                <a:latin typeface="Arimo"/>
              </a:rPr>
              <a:t>sont</a:t>
            </a:r>
            <a:r>
              <a:rPr lang="en-US" sz="3600">
                <a:solidFill>
                  <a:srgbClr val="000000"/>
                </a:solidFill>
                <a:latin typeface="Arimo"/>
              </a:rPr>
              <a:t> </a:t>
            </a:r>
            <a:r>
              <a:rPr lang="en-US" sz="3600" err="1">
                <a:solidFill>
                  <a:srgbClr val="000000"/>
                </a:solidFill>
                <a:latin typeface="Arimo"/>
              </a:rPr>
              <a:t>vos</a:t>
            </a:r>
            <a:r>
              <a:rPr lang="en-US" sz="3600">
                <a:solidFill>
                  <a:srgbClr val="000000"/>
                </a:solidFill>
                <a:latin typeface="Arimo"/>
              </a:rPr>
              <a:t> </a:t>
            </a:r>
            <a:r>
              <a:rPr lang="en-US" sz="3600" err="1">
                <a:solidFill>
                  <a:srgbClr val="000000"/>
                </a:solidFill>
                <a:latin typeface="Arimo"/>
              </a:rPr>
              <a:t>principaux</a:t>
            </a:r>
            <a:r>
              <a:rPr lang="en-US" sz="3600">
                <a:solidFill>
                  <a:srgbClr val="000000"/>
                </a:solidFill>
                <a:latin typeface="Arimo"/>
              </a:rPr>
              <a:t> </a:t>
            </a:r>
            <a:r>
              <a:rPr lang="en-US" sz="3600" err="1">
                <a:solidFill>
                  <a:srgbClr val="000000"/>
                </a:solidFill>
                <a:latin typeface="Arimo"/>
              </a:rPr>
              <a:t>besoins</a:t>
            </a:r>
            <a:r>
              <a:rPr lang="en-US" sz="3600">
                <a:solidFill>
                  <a:srgbClr val="000000"/>
                </a:solidFill>
                <a:latin typeface="Arimo"/>
              </a:rPr>
              <a:t> </a:t>
            </a:r>
            <a:r>
              <a:rPr lang="en-US" sz="3600" err="1">
                <a:solidFill>
                  <a:srgbClr val="000000"/>
                </a:solidFill>
                <a:latin typeface="Arimo"/>
              </a:rPr>
              <a:t>concernant</a:t>
            </a:r>
            <a:r>
              <a:rPr lang="en-US" sz="3600">
                <a:solidFill>
                  <a:srgbClr val="000000"/>
                </a:solidFill>
                <a:latin typeface="Arimo"/>
              </a:rPr>
              <a:t> </a:t>
            </a:r>
            <a:r>
              <a:rPr lang="en-US" sz="3600" err="1">
                <a:solidFill>
                  <a:srgbClr val="000000"/>
                </a:solidFill>
                <a:latin typeface="Arimo"/>
              </a:rPr>
              <a:t>l'accessibilité</a:t>
            </a:r>
            <a:r>
              <a:rPr lang="en-US" sz="3600">
                <a:solidFill>
                  <a:srgbClr val="000000"/>
                </a:solidFill>
                <a:latin typeface="Arimo"/>
              </a:rPr>
              <a:t> des </a:t>
            </a:r>
            <a:r>
              <a:rPr lang="en-US" sz="3600" err="1">
                <a:solidFill>
                  <a:srgbClr val="000000"/>
                </a:solidFill>
                <a:latin typeface="Arimo"/>
              </a:rPr>
              <a:t>musées</a:t>
            </a:r>
            <a:r>
              <a:rPr lang="en-US" sz="3600">
                <a:solidFill>
                  <a:srgbClr val="000000"/>
                </a:solidFill>
                <a:latin typeface="Arimo"/>
              </a:rPr>
              <a:t> ?</a:t>
            </a:r>
          </a:p>
          <a:p>
            <a:pPr marL="785813" lvl="1" indent="-514350">
              <a:lnSpc>
                <a:spcPct val="150000"/>
              </a:lnSpc>
              <a:buFont typeface="+mj-lt"/>
              <a:buAutoNum type="alphaUcPeriod"/>
            </a:pPr>
            <a:endParaRPr lang="en-US" sz="3600">
              <a:solidFill>
                <a:srgbClr val="000000"/>
              </a:solidFill>
              <a:latin typeface="Arimo"/>
            </a:endParaRPr>
          </a:p>
          <a:p>
            <a:pPr marL="785813" lvl="1" indent="-514350">
              <a:lnSpc>
                <a:spcPct val="150000"/>
              </a:lnSpc>
              <a:buFont typeface="+mj-lt"/>
              <a:buAutoNum type="alphaUcPeriod"/>
            </a:pPr>
            <a:r>
              <a:rPr lang="en-US" sz="3600" b="1" err="1">
                <a:solidFill>
                  <a:srgbClr val="000000"/>
                </a:solidFill>
                <a:latin typeface="Arimo"/>
              </a:rPr>
              <a:t>Intérêt</a:t>
            </a:r>
            <a:r>
              <a:rPr lang="en-US" sz="3600" b="1">
                <a:solidFill>
                  <a:srgbClr val="000000"/>
                </a:solidFill>
                <a:latin typeface="Arimo"/>
              </a:rPr>
              <a:t> de </a:t>
            </a:r>
            <a:r>
              <a:rPr lang="en-US" sz="3600" b="1" err="1">
                <a:solidFill>
                  <a:srgbClr val="000000"/>
                </a:solidFill>
                <a:latin typeface="Arimo"/>
              </a:rPr>
              <a:t>thèmes</a:t>
            </a:r>
            <a:r>
              <a:rPr lang="en-US" sz="3600" b="1">
                <a:solidFill>
                  <a:srgbClr val="000000"/>
                </a:solidFill>
                <a:latin typeface="Arimo"/>
              </a:rPr>
              <a:t> de recherche </a:t>
            </a:r>
            <a:r>
              <a:rPr lang="en-US" sz="3600">
                <a:solidFill>
                  <a:srgbClr val="000000"/>
                </a:solidFill>
                <a:latin typeface="Arimo"/>
              </a:rPr>
              <a:t>: En regard de la discussion </a:t>
            </a:r>
            <a:r>
              <a:rPr lang="en-US" sz="3600" err="1">
                <a:solidFill>
                  <a:srgbClr val="000000"/>
                </a:solidFill>
                <a:latin typeface="Arimo"/>
              </a:rPr>
              <a:t>d'aujourd'hui</a:t>
            </a:r>
            <a:r>
              <a:rPr lang="en-US" sz="3600">
                <a:solidFill>
                  <a:srgbClr val="000000"/>
                </a:solidFill>
                <a:latin typeface="Arimo"/>
              </a:rPr>
              <a:t>, </a:t>
            </a:r>
            <a:r>
              <a:rPr lang="en-US" sz="3600" err="1">
                <a:solidFill>
                  <a:srgbClr val="000000"/>
                </a:solidFill>
                <a:latin typeface="Arimo"/>
              </a:rPr>
              <a:t>quelles</a:t>
            </a:r>
            <a:r>
              <a:rPr lang="en-US" sz="3600">
                <a:solidFill>
                  <a:srgbClr val="000000"/>
                </a:solidFill>
                <a:latin typeface="Arimo"/>
              </a:rPr>
              <a:t> </a:t>
            </a:r>
            <a:r>
              <a:rPr lang="en-US" sz="3600" err="1">
                <a:solidFill>
                  <a:srgbClr val="000000"/>
                </a:solidFill>
                <a:latin typeface="Arimo"/>
              </a:rPr>
              <a:t>thématiques</a:t>
            </a:r>
            <a:r>
              <a:rPr lang="en-US" sz="3600">
                <a:solidFill>
                  <a:srgbClr val="000000"/>
                </a:solidFill>
                <a:latin typeface="Arimo"/>
              </a:rPr>
              <a:t> de recherche plus </a:t>
            </a:r>
            <a:r>
              <a:rPr lang="en-US" sz="3600" err="1">
                <a:solidFill>
                  <a:srgbClr val="000000"/>
                </a:solidFill>
                <a:latin typeface="Arimo"/>
              </a:rPr>
              <a:t>spécifiques</a:t>
            </a:r>
            <a:r>
              <a:rPr lang="en-US" sz="3600">
                <a:solidFill>
                  <a:srgbClr val="000000"/>
                </a:solidFill>
                <a:latin typeface="Arimo"/>
              </a:rPr>
              <a:t> </a:t>
            </a:r>
            <a:r>
              <a:rPr lang="en-US" sz="3600" err="1">
                <a:solidFill>
                  <a:srgbClr val="000000"/>
                </a:solidFill>
                <a:latin typeface="Arimo"/>
              </a:rPr>
              <a:t>vous</a:t>
            </a:r>
            <a:r>
              <a:rPr lang="en-US" sz="3600">
                <a:solidFill>
                  <a:srgbClr val="000000"/>
                </a:solidFill>
                <a:latin typeface="Arimo"/>
              </a:rPr>
              <a:t> </a:t>
            </a:r>
            <a:r>
              <a:rPr lang="en-US" sz="3600" err="1">
                <a:solidFill>
                  <a:srgbClr val="000000"/>
                </a:solidFill>
                <a:latin typeface="Arimo"/>
              </a:rPr>
              <a:t>interpellent</a:t>
            </a:r>
            <a:r>
              <a:rPr lang="en-US" sz="3600">
                <a:solidFill>
                  <a:srgbClr val="000000"/>
                </a:solidFill>
                <a:latin typeface="Arimo"/>
              </a:rPr>
              <a:t> ? </a:t>
            </a:r>
          </a:p>
          <a:p>
            <a:pPr marL="271463" lvl="1">
              <a:lnSpc>
                <a:spcPct val="150000"/>
              </a:lnSpc>
            </a:pPr>
            <a:endParaRPr lang="en-US" sz="3600">
              <a:solidFill>
                <a:srgbClr val="000000"/>
              </a:solidFill>
              <a:latin typeface="Arimo"/>
            </a:endParaRPr>
          </a:p>
          <a:p>
            <a:pPr marL="271463" lvl="1">
              <a:lnSpc>
                <a:spcPts val="3600"/>
              </a:lnSpc>
            </a:pPr>
            <a:r>
              <a:rPr lang="en-US" sz="3000">
                <a:solidFill>
                  <a:srgbClr val="000000"/>
                </a:solidFill>
                <a:latin typeface="Arimo"/>
              </a:rPr>
              <a:t>Un </a:t>
            </a:r>
            <a:r>
              <a:rPr lang="en-US" sz="3000" err="1">
                <a:solidFill>
                  <a:srgbClr val="000000"/>
                </a:solidFill>
                <a:latin typeface="Arimo"/>
              </a:rPr>
              <a:t>formulaire</a:t>
            </a:r>
            <a:r>
              <a:rPr lang="en-US" sz="3000">
                <a:solidFill>
                  <a:srgbClr val="000000"/>
                </a:solidFill>
                <a:latin typeface="Arimo"/>
              </a:rPr>
              <a:t> </a:t>
            </a:r>
            <a:r>
              <a:rPr lang="en-US" sz="3000" err="1">
                <a:solidFill>
                  <a:srgbClr val="000000"/>
                </a:solidFill>
                <a:latin typeface="Arimo"/>
              </a:rPr>
              <a:t>vous</a:t>
            </a:r>
            <a:r>
              <a:rPr lang="en-US" sz="3000">
                <a:solidFill>
                  <a:srgbClr val="000000"/>
                </a:solidFill>
                <a:latin typeface="Arimo"/>
              </a:rPr>
              <a:t> sera </a:t>
            </a:r>
            <a:r>
              <a:rPr lang="en-US" sz="3000" err="1">
                <a:solidFill>
                  <a:srgbClr val="000000"/>
                </a:solidFill>
                <a:latin typeface="Arimo"/>
              </a:rPr>
              <a:t>transmis</a:t>
            </a:r>
            <a:r>
              <a:rPr lang="en-US" sz="3000">
                <a:solidFill>
                  <a:srgbClr val="000000"/>
                </a:solidFill>
                <a:latin typeface="Arimo"/>
              </a:rPr>
              <a:t> </a:t>
            </a:r>
            <a:r>
              <a:rPr lang="en-US" sz="3000" err="1">
                <a:solidFill>
                  <a:srgbClr val="000000"/>
                </a:solidFill>
                <a:latin typeface="Arimo"/>
              </a:rPr>
              <a:t>afin</a:t>
            </a:r>
            <a:r>
              <a:rPr lang="en-US" sz="3000">
                <a:solidFill>
                  <a:srgbClr val="000000"/>
                </a:solidFill>
                <a:latin typeface="Arimo"/>
              </a:rPr>
              <a:t> de </a:t>
            </a:r>
            <a:r>
              <a:rPr lang="en-US" sz="3000" err="1">
                <a:solidFill>
                  <a:srgbClr val="000000"/>
                </a:solidFill>
                <a:latin typeface="Arimo"/>
              </a:rPr>
              <a:t>pouvoir</a:t>
            </a:r>
            <a:r>
              <a:rPr lang="en-US" sz="3000">
                <a:solidFill>
                  <a:srgbClr val="000000"/>
                </a:solidFill>
                <a:latin typeface="Arimo"/>
              </a:rPr>
              <a:t> </a:t>
            </a:r>
            <a:r>
              <a:rPr lang="en-US" sz="3000" err="1">
                <a:solidFill>
                  <a:srgbClr val="000000"/>
                </a:solidFill>
                <a:latin typeface="Arimo"/>
              </a:rPr>
              <a:t>partager</a:t>
            </a:r>
            <a:r>
              <a:rPr lang="en-US" sz="3000">
                <a:solidFill>
                  <a:srgbClr val="000000"/>
                </a:solidFill>
                <a:latin typeface="Arimo"/>
              </a:rPr>
              <a:t> </a:t>
            </a:r>
            <a:r>
              <a:rPr lang="en-US" sz="3000" err="1">
                <a:solidFill>
                  <a:srgbClr val="000000"/>
                </a:solidFill>
                <a:latin typeface="Arimo"/>
              </a:rPr>
              <a:t>vos</a:t>
            </a:r>
            <a:r>
              <a:rPr lang="en-US" sz="3000">
                <a:solidFill>
                  <a:srgbClr val="000000"/>
                </a:solidFill>
                <a:latin typeface="Arimo"/>
              </a:rPr>
              <a:t> </a:t>
            </a:r>
            <a:r>
              <a:rPr lang="en-US" sz="3000" err="1">
                <a:solidFill>
                  <a:srgbClr val="000000"/>
                </a:solidFill>
                <a:latin typeface="Arimo"/>
              </a:rPr>
              <a:t>besoins</a:t>
            </a:r>
            <a:r>
              <a:rPr lang="en-US" sz="3000">
                <a:solidFill>
                  <a:srgbClr val="000000"/>
                </a:solidFill>
                <a:latin typeface="Arimo"/>
              </a:rPr>
              <a:t>/</a:t>
            </a:r>
            <a:r>
              <a:rPr lang="fr-CA" sz="3000" err="1">
                <a:solidFill>
                  <a:srgbClr val="000000"/>
                </a:solidFill>
                <a:latin typeface="Arimo"/>
              </a:rPr>
              <a:t>intérets</a:t>
            </a:r>
            <a:endParaRPr lang="fr-CA" sz="3000">
              <a:solidFill>
                <a:srgbClr val="000000"/>
              </a:solidFill>
              <a:latin typeface="Arimo"/>
            </a:endParaRPr>
          </a:p>
          <a:p>
            <a:pPr algn="l">
              <a:lnSpc>
                <a:spcPts val="3600"/>
              </a:lnSpc>
            </a:pPr>
            <a:endParaRPr lang="en-US" sz="3000">
              <a:solidFill>
                <a:srgbClr val="000000"/>
              </a:solidFill>
              <a:latin typeface="Arimo"/>
            </a:endParaRPr>
          </a:p>
        </p:txBody>
      </p:sp>
    </p:spTree>
    <p:extLst>
      <p:ext uri="{BB962C8B-B14F-4D97-AF65-F5344CB8AC3E}">
        <p14:creationId xmlns:p14="http://schemas.microsoft.com/office/powerpoint/2010/main" val="2238894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709">
            <a:off x="-28620" y="1961164"/>
            <a:ext cx="18345239" cy="0"/>
          </a:xfrm>
          <a:prstGeom prst="line">
            <a:avLst/>
          </a:prstGeom>
          <a:ln w="28575" cap="rnd">
            <a:solidFill>
              <a:srgbClr val="5D78B4"/>
            </a:solidFill>
            <a:prstDash val="solid"/>
            <a:headEnd type="none" w="sm" len="sm"/>
            <a:tailEnd type="none" w="sm" len="sm"/>
          </a:ln>
        </p:spPr>
        <p:txBody>
          <a:bodyPr/>
          <a:lstStyle/>
          <a:p>
            <a:endParaRPr lang="fr-FR"/>
          </a:p>
        </p:txBody>
      </p:sp>
      <p:sp>
        <p:nvSpPr>
          <p:cNvPr id="3" name="TextBox 3"/>
          <p:cNvSpPr txBox="1"/>
          <p:nvPr/>
        </p:nvSpPr>
        <p:spPr>
          <a:xfrm>
            <a:off x="276789" y="1287065"/>
            <a:ext cx="15460774" cy="697948"/>
          </a:xfrm>
          <a:prstGeom prst="rect">
            <a:avLst/>
          </a:prstGeom>
        </p:spPr>
        <p:txBody>
          <a:bodyPr lIns="0" tIns="0" rIns="0" bIns="0" rtlCol="0" anchor="t">
            <a:spAutoFit/>
          </a:bodyPr>
          <a:lstStyle/>
          <a:p>
            <a:pPr algn="l">
              <a:lnSpc>
                <a:spcPts val="5759"/>
              </a:lnSpc>
            </a:pPr>
            <a:r>
              <a:rPr lang="en-US" sz="4800" spc="225" err="1">
                <a:solidFill>
                  <a:srgbClr val="5D78B4"/>
                </a:solidFill>
                <a:latin typeface="Arimo Bold"/>
              </a:rPr>
              <a:t>Objectifs</a:t>
            </a:r>
            <a:r>
              <a:rPr lang="en-US" sz="4800" spc="225">
                <a:solidFill>
                  <a:srgbClr val="5D78B4"/>
                </a:solidFill>
                <a:latin typeface="Arimo Bold"/>
              </a:rPr>
              <a:t> de </a:t>
            </a:r>
            <a:r>
              <a:rPr lang="en-US" sz="4800" spc="225" err="1">
                <a:solidFill>
                  <a:srgbClr val="5D78B4"/>
                </a:solidFill>
                <a:latin typeface="Arimo Bold"/>
              </a:rPr>
              <a:t>l’activité</a:t>
            </a:r>
            <a:r>
              <a:rPr lang="en-US" sz="4800" spc="225">
                <a:solidFill>
                  <a:srgbClr val="5D78B4"/>
                </a:solidFill>
                <a:latin typeface="Arimo Bold"/>
              </a:rPr>
              <a:t> de </a:t>
            </a:r>
            <a:r>
              <a:rPr lang="en-US" sz="4800" spc="225" err="1">
                <a:solidFill>
                  <a:srgbClr val="5D78B4"/>
                </a:solidFill>
                <a:latin typeface="Arimo Bold"/>
              </a:rPr>
              <a:t>maillage</a:t>
            </a:r>
            <a:endParaRPr lang="en-US" sz="4800" spc="225">
              <a:solidFill>
                <a:srgbClr val="5D78B4"/>
              </a:solidFill>
              <a:latin typeface="Arimo Bold"/>
            </a:endParaRPr>
          </a:p>
        </p:txBody>
      </p:sp>
      <p:sp>
        <p:nvSpPr>
          <p:cNvPr id="6" name="ZoneTexte 5">
            <a:extLst>
              <a:ext uri="{FF2B5EF4-FFF2-40B4-BE49-F238E27FC236}">
                <a16:creationId xmlns:a16="http://schemas.microsoft.com/office/drawing/2014/main" id="{53E87B4B-35FF-9809-5EA9-92E9D47FC819}"/>
              </a:ext>
            </a:extLst>
          </p:cNvPr>
          <p:cNvSpPr txBox="1"/>
          <p:nvPr/>
        </p:nvSpPr>
        <p:spPr>
          <a:xfrm>
            <a:off x="2133600" y="3467100"/>
            <a:ext cx="14554200" cy="4247317"/>
          </a:xfrm>
          <a:prstGeom prst="rect">
            <a:avLst/>
          </a:prstGeom>
          <a:noFill/>
        </p:spPr>
        <p:txBody>
          <a:bodyPr wrap="square">
            <a:spAutoFit/>
          </a:bodyPr>
          <a:lstStyle/>
          <a:p>
            <a:pPr marL="542925" lvl="1" indent="-271462">
              <a:lnSpc>
                <a:spcPts val="3600"/>
              </a:lnSpc>
              <a:buFont typeface="Arial"/>
              <a:buChar char="•"/>
              <a:tabLst>
                <a:tab pos="914400" algn="l"/>
              </a:tabLst>
            </a:pPr>
            <a:r>
              <a:rPr lang="fr-CA" sz="3600">
                <a:solidFill>
                  <a:srgbClr val="000000"/>
                </a:solidFill>
                <a:latin typeface="Arimo"/>
              </a:rPr>
              <a:t>Identifier des besoins communs entre chercheurs et professionnels</a:t>
            </a:r>
          </a:p>
          <a:p>
            <a:pPr marL="542925" lvl="1" indent="-271462">
              <a:lnSpc>
                <a:spcPts val="3600"/>
              </a:lnSpc>
              <a:buFont typeface="Arial"/>
              <a:buChar char="•"/>
              <a:tabLst>
                <a:tab pos="914400" algn="l"/>
              </a:tabLst>
            </a:pPr>
            <a:endParaRPr lang="fr-CA" sz="3600">
              <a:solidFill>
                <a:srgbClr val="000000"/>
              </a:solidFill>
              <a:latin typeface="Arimo"/>
            </a:endParaRPr>
          </a:p>
          <a:p>
            <a:pPr marL="542925" lvl="1" indent="-271462">
              <a:lnSpc>
                <a:spcPts val="3600"/>
              </a:lnSpc>
              <a:buFont typeface="Arial"/>
              <a:buChar char="•"/>
              <a:tabLst>
                <a:tab pos="914400" algn="l"/>
              </a:tabLst>
            </a:pPr>
            <a:r>
              <a:rPr lang="fr-CA" sz="3600">
                <a:solidFill>
                  <a:srgbClr val="000000"/>
                </a:solidFill>
                <a:latin typeface="Arimo"/>
              </a:rPr>
              <a:t>Identifier des actions concrètes et réalisables pour rendre les musées plus accessibles</a:t>
            </a:r>
          </a:p>
          <a:p>
            <a:pPr marL="542925" lvl="1" indent="-271462">
              <a:lnSpc>
                <a:spcPts val="3600"/>
              </a:lnSpc>
              <a:buFont typeface="Arial"/>
              <a:buChar char="•"/>
              <a:tabLst>
                <a:tab pos="914400" algn="l"/>
              </a:tabLst>
            </a:pPr>
            <a:endParaRPr lang="fr-CA" sz="3600">
              <a:solidFill>
                <a:srgbClr val="000000"/>
              </a:solidFill>
              <a:latin typeface="Arimo"/>
            </a:endParaRPr>
          </a:p>
          <a:p>
            <a:pPr marL="542925" lvl="1" indent="-271462">
              <a:lnSpc>
                <a:spcPts val="3600"/>
              </a:lnSpc>
              <a:buFont typeface="Arial"/>
              <a:buChar char="•"/>
              <a:tabLst>
                <a:tab pos="914400" algn="l"/>
              </a:tabLst>
            </a:pPr>
            <a:r>
              <a:rPr lang="fr-CA" sz="3600">
                <a:solidFill>
                  <a:srgbClr val="000000"/>
                </a:solidFill>
                <a:latin typeface="Arimo"/>
              </a:rPr>
              <a:t>Développer des projets de recherche-action</a:t>
            </a:r>
          </a:p>
          <a:p>
            <a:pPr marL="542925" lvl="1" indent="-271462">
              <a:lnSpc>
                <a:spcPts val="3600"/>
              </a:lnSpc>
              <a:buFont typeface="Arial"/>
              <a:buChar char="•"/>
              <a:tabLst>
                <a:tab pos="914400" algn="l"/>
              </a:tabLst>
            </a:pPr>
            <a:endParaRPr lang="fr-CA" sz="3600">
              <a:solidFill>
                <a:srgbClr val="000000"/>
              </a:solidFill>
              <a:latin typeface="Arimo"/>
            </a:endParaRPr>
          </a:p>
          <a:p>
            <a:pPr marL="542925" lvl="1" indent="-271462">
              <a:lnSpc>
                <a:spcPts val="3600"/>
              </a:lnSpc>
              <a:buFont typeface="Arial"/>
              <a:buChar char="•"/>
              <a:tabLst>
                <a:tab pos="914400" algn="l"/>
              </a:tabLst>
            </a:pPr>
            <a:r>
              <a:rPr lang="fr-CA" sz="3600">
                <a:solidFill>
                  <a:srgbClr val="000000"/>
                </a:solidFill>
                <a:latin typeface="Arimo"/>
              </a:rPr>
              <a:t>Mettre en place des outils et des contenus pour mener le changement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709">
            <a:off x="-28620" y="1961164"/>
            <a:ext cx="18345239" cy="0"/>
          </a:xfrm>
          <a:prstGeom prst="line">
            <a:avLst/>
          </a:prstGeom>
          <a:ln w="28575" cap="rnd">
            <a:solidFill>
              <a:srgbClr val="5D78B4"/>
            </a:solidFill>
            <a:prstDash val="solid"/>
            <a:headEnd type="none" w="sm" len="sm"/>
            <a:tailEnd type="none" w="sm" len="sm"/>
          </a:ln>
        </p:spPr>
        <p:txBody>
          <a:bodyPr/>
          <a:lstStyle/>
          <a:p>
            <a:endParaRPr lang="fr-FR"/>
          </a:p>
        </p:txBody>
      </p:sp>
      <p:sp>
        <p:nvSpPr>
          <p:cNvPr id="3" name="TextBox 3"/>
          <p:cNvSpPr txBox="1"/>
          <p:nvPr/>
        </p:nvSpPr>
        <p:spPr>
          <a:xfrm>
            <a:off x="276789" y="1287065"/>
            <a:ext cx="15460774" cy="697948"/>
          </a:xfrm>
          <a:prstGeom prst="rect">
            <a:avLst/>
          </a:prstGeom>
        </p:spPr>
        <p:txBody>
          <a:bodyPr lIns="0" tIns="0" rIns="0" bIns="0" rtlCol="0" anchor="t">
            <a:spAutoFit/>
          </a:bodyPr>
          <a:lstStyle/>
          <a:p>
            <a:pPr>
              <a:lnSpc>
                <a:spcPts val="5759"/>
              </a:lnSpc>
            </a:pPr>
            <a:r>
              <a:rPr lang="en-US" sz="4800" spc="225" dirty="0" err="1">
                <a:solidFill>
                  <a:srgbClr val="5D78B4"/>
                </a:solidFill>
                <a:latin typeface="Arimo Bold"/>
              </a:rPr>
              <a:t>Résulats</a:t>
            </a:r>
            <a:r>
              <a:rPr lang="en-US" sz="4800" spc="225" dirty="0">
                <a:solidFill>
                  <a:srgbClr val="5D78B4"/>
                </a:solidFill>
                <a:latin typeface="Arimo Bold"/>
              </a:rPr>
              <a:t> de </a:t>
            </a:r>
            <a:r>
              <a:rPr lang="en-US" sz="4800" spc="225" dirty="0" err="1">
                <a:solidFill>
                  <a:srgbClr val="5D78B4"/>
                </a:solidFill>
                <a:latin typeface="Arimo Bold"/>
              </a:rPr>
              <a:t>l’activité</a:t>
            </a:r>
            <a:r>
              <a:rPr lang="en-US" sz="4800" spc="225" dirty="0">
                <a:solidFill>
                  <a:srgbClr val="5D78B4"/>
                </a:solidFill>
                <a:latin typeface="Arimo Bold"/>
              </a:rPr>
              <a:t> de </a:t>
            </a:r>
            <a:r>
              <a:rPr lang="en-US" sz="4800" spc="225" dirty="0" err="1">
                <a:solidFill>
                  <a:srgbClr val="5D78B4"/>
                </a:solidFill>
                <a:latin typeface="Arimo Bold"/>
              </a:rPr>
              <a:t>maillage</a:t>
            </a:r>
            <a:endParaRPr lang="en-US" sz="4800" spc="225" dirty="0">
              <a:solidFill>
                <a:srgbClr val="5D78B4"/>
              </a:solidFill>
              <a:latin typeface="Arimo Bold"/>
            </a:endParaRPr>
          </a:p>
        </p:txBody>
      </p:sp>
      <p:sp>
        <p:nvSpPr>
          <p:cNvPr id="4" name="TextBox 3">
            <a:extLst>
              <a:ext uri="{FF2B5EF4-FFF2-40B4-BE49-F238E27FC236}">
                <a16:creationId xmlns:a16="http://schemas.microsoft.com/office/drawing/2014/main" id="{26800E61-7278-4C97-5271-3C28C1544A3F}"/>
              </a:ext>
            </a:extLst>
          </p:cNvPr>
          <p:cNvSpPr txBox="1"/>
          <p:nvPr/>
        </p:nvSpPr>
        <p:spPr>
          <a:xfrm>
            <a:off x="-28576" y="2230431"/>
            <a:ext cx="16811061" cy="627864"/>
          </a:xfrm>
          <a:prstGeom prst="rect">
            <a:avLst/>
          </a:prstGeom>
        </p:spPr>
        <p:txBody>
          <a:bodyPr wrap="square" lIns="0" tIns="0" rIns="0" bIns="0" rtlCol="0" anchor="t">
            <a:spAutoFit/>
          </a:bodyPr>
          <a:lstStyle/>
          <a:p>
            <a:pPr algn="ctr">
              <a:lnSpc>
                <a:spcPts val="5759"/>
              </a:lnSpc>
            </a:pPr>
            <a:r>
              <a:rPr lang="en-US" sz="2400" spc="225" dirty="0" err="1">
                <a:solidFill>
                  <a:srgbClr val="5D78B4"/>
                </a:solidFill>
                <a:latin typeface="Arimo Bold"/>
              </a:rPr>
              <a:t>Quels</a:t>
            </a:r>
            <a:r>
              <a:rPr lang="en-US" sz="2400" spc="225" dirty="0">
                <a:solidFill>
                  <a:srgbClr val="5D78B4"/>
                </a:solidFill>
                <a:latin typeface="Arimo Bold"/>
              </a:rPr>
              <a:t> </a:t>
            </a:r>
            <a:r>
              <a:rPr lang="en-US" sz="2400" spc="225" dirty="0" err="1">
                <a:solidFill>
                  <a:srgbClr val="5D78B4"/>
                </a:solidFill>
                <a:latin typeface="Arimo Bold"/>
              </a:rPr>
              <a:t>sont</a:t>
            </a:r>
            <a:r>
              <a:rPr lang="en-US" sz="2400" spc="225" dirty="0">
                <a:solidFill>
                  <a:srgbClr val="5D78B4"/>
                </a:solidFill>
                <a:latin typeface="Arimo Bold"/>
              </a:rPr>
              <a:t> </a:t>
            </a:r>
            <a:r>
              <a:rPr lang="en-US" sz="2400" spc="225" dirty="0" err="1">
                <a:solidFill>
                  <a:srgbClr val="5D78B4"/>
                </a:solidFill>
                <a:latin typeface="Arimo Bold"/>
              </a:rPr>
              <a:t>vos</a:t>
            </a:r>
            <a:r>
              <a:rPr lang="en-US" sz="2400" spc="225" dirty="0">
                <a:solidFill>
                  <a:srgbClr val="5D78B4"/>
                </a:solidFill>
                <a:latin typeface="Arimo Bold"/>
              </a:rPr>
              <a:t> </a:t>
            </a:r>
            <a:r>
              <a:rPr lang="en-US" sz="2400" spc="225" dirty="0" err="1">
                <a:solidFill>
                  <a:srgbClr val="5D78B4"/>
                </a:solidFill>
                <a:latin typeface="Arimo Bold"/>
              </a:rPr>
              <a:t>principaux</a:t>
            </a:r>
            <a:r>
              <a:rPr lang="en-US" sz="2400" spc="225" dirty="0">
                <a:solidFill>
                  <a:srgbClr val="5D78B4"/>
                </a:solidFill>
                <a:latin typeface="Arimo Bold"/>
              </a:rPr>
              <a:t> </a:t>
            </a:r>
            <a:r>
              <a:rPr lang="en-US" sz="2400" spc="225" dirty="0" err="1">
                <a:solidFill>
                  <a:srgbClr val="5D78B4"/>
                </a:solidFill>
                <a:latin typeface="Arimo Bold"/>
              </a:rPr>
              <a:t>besoins</a:t>
            </a:r>
            <a:r>
              <a:rPr lang="en-US" sz="2400" spc="225" dirty="0">
                <a:solidFill>
                  <a:srgbClr val="5D78B4"/>
                </a:solidFill>
                <a:latin typeface="Arimo Bold"/>
              </a:rPr>
              <a:t> </a:t>
            </a:r>
            <a:r>
              <a:rPr lang="en-US" sz="2400" spc="225" dirty="0" err="1">
                <a:solidFill>
                  <a:srgbClr val="5D78B4"/>
                </a:solidFill>
                <a:latin typeface="Arimo Bold"/>
              </a:rPr>
              <a:t>concernant</a:t>
            </a:r>
            <a:r>
              <a:rPr lang="en-US" sz="2400" spc="225" dirty="0">
                <a:solidFill>
                  <a:srgbClr val="5D78B4"/>
                </a:solidFill>
                <a:latin typeface="Arimo Bold"/>
              </a:rPr>
              <a:t> </a:t>
            </a:r>
            <a:r>
              <a:rPr lang="en-US" sz="2400" spc="225" dirty="0" err="1">
                <a:solidFill>
                  <a:srgbClr val="5D78B4"/>
                </a:solidFill>
                <a:latin typeface="Arimo Bold"/>
              </a:rPr>
              <a:t>l’amelioration</a:t>
            </a:r>
            <a:r>
              <a:rPr lang="en-US" sz="2400" spc="225" dirty="0">
                <a:solidFill>
                  <a:srgbClr val="5D78B4"/>
                </a:solidFill>
                <a:latin typeface="Arimo Bold"/>
              </a:rPr>
              <a:t> de </a:t>
            </a:r>
            <a:r>
              <a:rPr lang="en-US" sz="2400" spc="225" dirty="0" err="1">
                <a:solidFill>
                  <a:srgbClr val="5D78B4"/>
                </a:solidFill>
                <a:latin typeface="Arimo Bold"/>
              </a:rPr>
              <a:t>l’accessibilité</a:t>
            </a:r>
            <a:r>
              <a:rPr lang="en-US" sz="2400" spc="225" dirty="0">
                <a:solidFill>
                  <a:srgbClr val="5D78B4"/>
                </a:solidFill>
                <a:latin typeface="Arimo Bold"/>
              </a:rPr>
              <a:t> des </a:t>
            </a:r>
            <a:r>
              <a:rPr lang="en-US" sz="2400" spc="225" dirty="0" err="1">
                <a:solidFill>
                  <a:srgbClr val="5D78B4"/>
                </a:solidFill>
                <a:latin typeface="Arimo Bold"/>
              </a:rPr>
              <a:t>musées</a:t>
            </a:r>
            <a:r>
              <a:rPr lang="en-US" sz="2400" spc="225" dirty="0">
                <a:solidFill>
                  <a:srgbClr val="5D78B4"/>
                </a:solidFill>
                <a:latin typeface="Arimo Bold"/>
              </a:rPr>
              <a:t> ?</a:t>
            </a:r>
          </a:p>
        </p:txBody>
      </p:sp>
      <p:pic>
        <p:nvPicPr>
          <p:cNvPr id="5" name="Image 4">
            <a:extLst>
              <a:ext uri="{FF2B5EF4-FFF2-40B4-BE49-F238E27FC236}">
                <a16:creationId xmlns:a16="http://schemas.microsoft.com/office/drawing/2014/main" id="{8526E704-E83D-1591-A31E-1F40EAEBDF63}"/>
              </a:ext>
            </a:extLst>
          </p:cNvPr>
          <p:cNvPicPr>
            <a:picLocks noChangeAspect="1"/>
          </p:cNvPicPr>
          <p:nvPr/>
        </p:nvPicPr>
        <p:blipFill>
          <a:blip r:embed="rId2"/>
          <a:stretch>
            <a:fillRect/>
          </a:stretch>
        </p:blipFill>
        <p:spPr>
          <a:xfrm>
            <a:off x="2903673" y="3226330"/>
            <a:ext cx="10946561" cy="5773605"/>
          </a:xfrm>
          <a:prstGeom prst="rect">
            <a:avLst/>
          </a:prstGeom>
        </p:spPr>
      </p:pic>
    </p:spTree>
    <p:extLst>
      <p:ext uri="{BB962C8B-B14F-4D97-AF65-F5344CB8AC3E}">
        <p14:creationId xmlns:p14="http://schemas.microsoft.com/office/powerpoint/2010/main" val="36148046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881938" y="1028700"/>
            <a:ext cx="1354750" cy="1503190"/>
          </a:xfrm>
          <a:custGeom>
            <a:avLst/>
            <a:gdLst/>
            <a:ahLst/>
            <a:cxnLst/>
            <a:rect l="l" t="t" r="r" b="b"/>
            <a:pathLst>
              <a:path w="1354750" h="1503190">
                <a:moveTo>
                  <a:pt x="1354750" y="0"/>
                </a:moveTo>
                <a:lnTo>
                  <a:pt x="0" y="0"/>
                </a:lnTo>
                <a:lnTo>
                  <a:pt x="0" y="1503190"/>
                </a:lnTo>
                <a:lnTo>
                  <a:pt x="1354750" y="1503190"/>
                </a:lnTo>
                <a:lnTo>
                  <a:pt x="135475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3" name="Group 3"/>
          <p:cNvGrpSpPr/>
          <p:nvPr/>
        </p:nvGrpSpPr>
        <p:grpSpPr>
          <a:xfrm>
            <a:off x="11540228" y="1925603"/>
            <a:ext cx="5820435" cy="5650409"/>
            <a:chOff x="0" y="0"/>
            <a:chExt cx="7760578" cy="7533878"/>
          </a:xfrm>
        </p:grpSpPr>
        <p:sp>
          <p:nvSpPr>
            <p:cNvPr id="4" name="Freeform 4"/>
            <p:cNvSpPr/>
            <p:nvPr/>
          </p:nvSpPr>
          <p:spPr>
            <a:xfrm>
              <a:off x="1244808" y="0"/>
              <a:ext cx="5270963" cy="5662609"/>
            </a:xfrm>
            <a:custGeom>
              <a:avLst/>
              <a:gdLst/>
              <a:ahLst/>
              <a:cxnLst/>
              <a:rect l="l" t="t" r="r" b="b"/>
              <a:pathLst>
                <a:path w="5270963" h="5662609">
                  <a:moveTo>
                    <a:pt x="0" y="0"/>
                  </a:moveTo>
                  <a:lnTo>
                    <a:pt x="5270963" y="0"/>
                  </a:lnTo>
                  <a:lnTo>
                    <a:pt x="5270963" y="5662609"/>
                  </a:lnTo>
                  <a:lnTo>
                    <a:pt x="0" y="5662609"/>
                  </a:lnTo>
                  <a:lnTo>
                    <a:pt x="0" y="0"/>
                  </a:lnTo>
                  <a:close/>
                </a:path>
              </a:pathLst>
            </a:custGeom>
            <a:blipFill>
              <a:blip r:embed="rId4">
                <a:alphaModFix amt="79000"/>
                <a:extLst>
                  <a:ext uri="{96DAC541-7B7A-43D3-8B79-37D633B846F1}">
                    <asvg:svgBlip xmlns:asvg="http://schemas.microsoft.com/office/drawing/2016/SVG/main" r:embed="rId5"/>
                  </a:ext>
                </a:extLst>
              </a:blip>
              <a:stretch>
                <a:fillRect b="-27511"/>
              </a:stretch>
            </a:blipFill>
          </p:spPr>
          <p:txBody>
            <a:bodyPr/>
            <a:lstStyle/>
            <a:p>
              <a:endParaRPr lang="fr-FR"/>
            </a:p>
          </p:txBody>
        </p:sp>
        <p:sp>
          <p:nvSpPr>
            <p:cNvPr id="5" name="Freeform 5"/>
            <p:cNvSpPr/>
            <p:nvPr/>
          </p:nvSpPr>
          <p:spPr>
            <a:xfrm>
              <a:off x="0" y="2479801"/>
              <a:ext cx="7760578" cy="5054077"/>
            </a:xfrm>
            <a:custGeom>
              <a:avLst/>
              <a:gdLst/>
              <a:ahLst/>
              <a:cxnLst/>
              <a:rect l="l" t="t" r="r" b="b"/>
              <a:pathLst>
                <a:path w="7760578" h="5054077">
                  <a:moveTo>
                    <a:pt x="0" y="0"/>
                  </a:moveTo>
                  <a:lnTo>
                    <a:pt x="7760578" y="0"/>
                  </a:lnTo>
                  <a:lnTo>
                    <a:pt x="7760578" y="5054077"/>
                  </a:lnTo>
                  <a:lnTo>
                    <a:pt x="0" y="50540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grpSp>
      <p:grpSp>
        <p:nvGrpSpPr>
          <p:cNvPr id="6" name="Group 6"/>
          <p:cNvGrpSpPr/>
          <p:nvPr/>
        </p:nvGrpSpPr>
        <p:grpSpPr>
          <a:xfrm>
            <a:off x="0" y="7377864"/>
            <a:ext cx="18500078" cy="3035871"/>
            <a:chOff x="0" y="0"/>
            <a:chExt cx="4872449" cy="812800"/>
          </a:xfrm>
        </p:grpSpPr>
        <p:sp>
          <p:nvSpPr>
            <p:cNvPr id="7" name="Freeform 7"/>
            <p:cNvSpPr/>
            <p:nvPr/>
          </p:nvSpPr>
          <p:spPr>
            <a:xfrm>
              <a:off x="0" y="0"/>
              <a:ext cx="4872449" cy="812800"/>
            </a:xfrm>
            <a:custGeom>
              <a:avLst/>
              <a:gdLst/>
              <a:ahLst/>
              <a:cxnLst/>
              <a:rect l="l" t="t" r="r" b="b"/>
              <a:pathLst>
                <a:path w="4872449" h="812800">
                  <a:moveTo>
                    <a:pt x="0" y="0"/>
                  </a:moveTo>
                  <a:lnTo>
                    <a:pt x="4872449" y="0"/>
                  </a:lnTo>
                  <a:lnTo>
                    <a:pt x="4872449" y="812800"/>
                  </a:lnTo>
                  <a:lnTo>
                    <a:pt x="0" y="812800"/>
                  </a:lnTo>
                  <a:close/>
                </a:path>
              </a:pathLst>
            </a:custGeom>
            <a:solidFill>
              <a:srgbClr val="4D53A4">
                <a:alpha val="80784"/>
              </a:srgbClr>
            </a:solidFill>
          </p:spPr>
          <p:txBody>
            <a:bodyPr/>
            <a:lstStyle/>
            <a:p>
              <a:endParaRPr lang="fr-FR"/>
            </a:p>
          </p:txBody>
        </p:sp>
        <p:sp>
          <p:nvSpPr>
            <p:cNvPr id="8" name="TextBox 8"/>
            <p:cNvSpPr txBox="1"/>
            <p:nvPr/>
          </p:nvSpPr>
          <p:spPr>
            <a:xfrm>
              <a:off x="0" y="-9525"/>
              <a:ext cx="4872449" cy="822325"/>
            </a:xfrm>
            <a:prstGeom prst="rect">
              <a:avLst/>
            </a:prstGeom>
          </p:spPr>
          <p:txBody>
            <a:bodyPr lIns="50800" tIns="50800" rIns="50800" bIns="50800" rtlCol="0" anchor="ctr"/>
            <a:lstStyle/>
            <a:p>
              <a:pPr algn="ctr">
                <a:lnSpc>
                  <a:spcPts val="2879"/>
                </a:lnSpc>
              </a:pPr>
              <a:endParaRPr/>
            </a:p>
          </p:txBody>
        </p:sp>
      </p:grpSp>
      <p:sp>
        <p:nvSpPr>
          <p:cNvPr id="9" name="Freeform 9"/>
          <p:cNvSpPr/>
          <p:nvPr/>
        </p:nvSpPr>
        <p:spPr>
          <a:xfrm>
            <a:off x="13487909" y="8226300"/>
            <a:ext cx="3175772" cy="1429097"/>
          </a:xfrm>
          <a:custGeom>
            <a:avLst/>
            <a:gdLst/>
            <a:ahLst/>
            <a:cxnLst/>
            <a:rect l="l" t="t" r="r" b="b"/>
            <a:pathLst>
              <a:path w="3175772" h="1429097">
                <a:moveTo>
                  <a:pt x="0" y="0"/>
                </a:moveTo>
                <a:lnTo>
                  <a:pt x="3175772" y="0"/>
                </a:lnTo>
                <a:lnTo>
                  <a:pt x="3175772" y="1429097"/>
                </a:lnTo>
                <a:lnTo>
                  <a:pt x="0" y="1429097"/>
                </a:lnTo>
                <a:lnTo>
                  <a:pt x="0" y="0"/>
                </a:lnTo>
                <a:close/>
              </a:path>
            </a:pathLst>
          </a:custGeom>
          <a:blipFill>
            <a:blip r:embed="rId8"/>
            <a:stretch>
              <a:fillRect/>
            </a:stretch>
          </a:blipFill>
        </p:spPr>
        <p:txBody>
          <a:bodyPr/>
          <a:lstStyle/>
          <a:p>
            <a:endParaRPr lang="fr-FR"/>
          </a:p>
        </p:txBody>
      </p:sp>
      <p:sp>
        <p:nvSpPr>
          <p:cNvPr id="10" name="TextBox 10"/>
          <p:cNvSpPr txBox="1"/>
          <p:nvPr/>
        </p:nvSpPr>
        <p:spPr>
          <a:xfrm>
            <a:off x="2488745" y="2369965"/>
            <a:ext cx="9051482" cy="3148049"/>
          </a:xfrm>
          <a:prstGeom prst="rect">
            <a:avLst/>
          </a:prstGeom>
        </p:spPr>
        <p:txBody>
          <a:bodyPr lIns="0" tIns="0" rIns="0" bIns="0" rtlCol="0" anchor="t">
            <a:spAutoFit/>
          </a:bodyPr>
          <a:lstStyle/>
          <a:p>
            <a:pPr>
              <a:lnSpc>
                <a:spcPts val="8291"/>
              </a:lnSpc>
            </a:pPr>
            <a:r>
              <a:rPr lang="en-US" sz="5922">
                <a:solidFill>
                  <a:srgbClr val="000000"/>
                </a:solidFill>
                <a:latin typeface="Poppins Bold"/>
              </a:rPr>
              <a:t>Musées et </a:t>
            </a:r>
          </a:p>
          <a:p>
            <a:pPr>
              <a:lnSpc>
                <a:spcPts val="8291"/>
              </a:lnSpc>
            </a:pPr>
            <a:r>
              <a:rPr lang="en-US" sz="5922">
                <a:solidFill>
                  <a:srgbClr val="000000"/>
                </a:solidFill>
                <a:latin typeface="Poppins Bold"/>
              </a:rPr>
              <a:t>Accessibilité </a:t>
            </a:r>
          </a:p>
          <a:p>
            <a:pPr>
              <a:lnSpc>
                <a:spcPts val="8291"/>
              </a:lnSpc>
            </a:pPr>
            <a:r>
              <a:rPr lang="en-US" sz="5922">
                <a:solidFill>
                  <a:srgbClr val="000000"/>
                </a:solidFill>
                <a:latin typeface="Poppins Bold"/>
              </a:rPr>
              <a:t>au Québec</a:t>
            </a:r>
          </a:p>
        </p:txBody>
      </p:sp>
      <p:sp>
        <p:nvSpPr>
          <p:cNvPr id="11" name="TextBox 11"/>
          <p:cNvSpPr txBox="1"/>
          <p:nvPr/>
        </p:nvSpPr>
        <p:spPr>
          <a:xfrm>
            <a:off x="1143000" y="8089114"/>
            <a:ext cx="11536719" cy="1745350"/>
          </a:xfrm>
          <a:prstGeom prst="rect">
            <a:avLst/>
          </a:prstGeom>
        </p:spPr>
        <p:txBody>
          <a:bodyPr lIns="0" tIns="0" rIns="0" bIns="0" rtlCol="0" anchor="t">
            <a:spAutoFit/>
          </a:bodyPr>
          <a:lstStyle/>
          <a:p>
            <a:pPr algn="ctr">
              <a:lnSpc>
                <a:spcPts val="4568"/>
              </a:lnSpc>
            </a:pPr>
            <a:r>
              <a:rPr lang="en-US" sz="3800" dirty="0">
                <a:solidFill>
                  <a:srgbClr val="FFFFFF"/>
                </a:solidFill>
                <a:latin typeface="Poppins"/>
              </a:rPr>
              <a:t>Portrait de </a:t>
            </a:r>
            <a:r>
              <a:rPr lang="en-US" sz="3800" dirty="0" err="1">
                <a:solidFill>
                  <a:srgbClr val="FFFFFF"/>
                </a:solidFill>
                <a:latin typeface="Poppins"/>
              </a:rPr>
              <a:t>l’accessibilité</a:t>
            </a:r>
            <a:r>
              <a:rPr lang="en-US" sz="3800" dirty="0">
                <a:solidFill>
                  <a:srgbClr val="FFFFFF"/>
                </a:solidFill>
                <a:latin typeface="Poppins"/>
              </a:rPr>
              <a:t> </a:t>
            </a:r>
            <a:r>
              <a:rPr lang="en-US" sz="3800" dirty="0" err="1">
                <a:solidFill>
                  <a:srgbClr val="FFFFFF"/>
                </a:solidFill>
                <a:latin typeface="Poppins"/>
              </a:rPr>
              <a:t>universelle</a:t>
            </a:r>
            <a:r>
              <a:rPr lang="en-US" sz="3800" dirty="0">
                <a:solidFill>
                  <a:srgbClr val="FFFFFF"/>
                </a:solidFill>
                <a:latin typeface="Poppins"/>
              </a:rPr>
              <a:t> dans les </a:t>
            </a:r>
            <a:r>
              <a:rPr lang="en-US" sz="3800" dirty="0" err="1">
                <a:solidFill>
                  <a:srgbClr val="FFFFFF"/>
                </a:solidFill>
                <a:latin typeface="Poppins"/>
              </a:rPr>
              <a:t>musées</a:t>
            </a:r>
            <a:r>
              <a:rPr lang="en-US" sz="3800" dirty="0">
                <a:solidFill>
                  <a:srgbClr val="FFFFFF"/>
                </a:solidFill>
                <a:latin typeface="Poppins"/>
              </a:rPr>
              <a:t> du Québec</a:t>
            </a:r>
          </a:p>
          <a:p>
            <a:pPr algn="ctr">
              <a:lnSpc>
                <a:spcPts val="4568"/>
              </a:lnSpc>
            </a:pPr>
            <a:r>
              <a:rPr lang="en-US" sz="3200" dirty="0">
                <a:solidFill>
                  <a:srgbClr val="FFFFFF"/>
                </a:solidFill>
                <a:latin typeface="Poppins"/>
              </a:rPr>
              <a:t>Merci de </a:t>
            </a:r>
            <a:r>
              <a:rPr lang="en-US" sz="3200" dirty="0" err="1">
                <a:solidFill>
                  <a:srgbClr val="FFFFFF"/>
                </a:solidFill>
                <a:latin typeface="Poppins"/>
              </a:rPr>
              <a:t>votre</a:t>
            </a:r>
            <a:r>
              <a:rPr lang="en-US" sz="3200" dirty="0">
                <a:solidFill>
                  <a:srgbClr val="FFFFFF"/>
                </a:solidFill>
                <a:latin typeface="Poppins"/>
              </a:rPr>
              <a:t> participation !</a:t>
            </a:r>
            <a:endParaRPr lang="en-US" dirty="0"/>
          </a:p>
        </p:txBody>
      </p:sp>
      <p:sp>
        <p:nvSpPr>
          <p:cNvPr id="12" name="TextBox 12"/>
          <p:cNvSpPr txBox="1"/>
          <p:nvPr/>
        </p:nvSpPr>
        <p:spPr>
          <a:xfrm>
            <a:off x="2488745" y="6016343"/>
            <a:ext cx="7586462" cy="992373"/>
          </a:xfrm>
          <a:prstGeom prst="rect">
            <a:avLst/>
          </a:prstGeom>
        </p:spPr>
        <p:txBody>
          <a:bodyPr lIns="0" tIns="0" rIns="0" bIns="0" rtlCol="0" anchor="t">
            <a:spAutoFit/>
          </a:bodyPr>
          <a:lstStyle/>
          <a:p>
            <a:pPr>
              <a:lnSpc>
                <a:spcPts val="7777"/>
              </a:lnSpc>
            </a:pPr>
            <a:r>
              <a:rPr lang="en-US" sz="5555" err="1">
                <a:solidFill>
                  <a:srgbClr val="000000"/>
                </a:solidFill>
                <a:latin typeface="Poppins Bold"/>
              </a:rPr>
              <a:t>Vers</a:t>
            </a:r>
            <a:r>
              <a:rPr lang="en-US" sz="5555">
                <a:solidFill>
                  <a:srgbClr val="000000"/>
                </a:solidFill>
                <a:latin typeface="Poppins Bold"/>
              </a:rPr>
              <a:t> un </a:t>
            </a:r>
            <a:r>
              <a:rPr lang="en-US" sz="5555" err="1">
                <a:solidFill>
                  <a:srgbClr val="000000"/>
                </a:solidFill>
                <a:latin typeface="Poppins Bold"/>
              </a:rPr>
              <a:t>futur</a:t>
            </a:r>
            <a:r>
              <a:rPr lang="en-US" sz="5555">
                <a:solidFill>
                  <a:srgbClr val="000000"/>
                </a:solidFill>
                <a:latin typeface="Poppins Bold"/>
              </a:rPr>
              <a:t> </a:t>
            </a:r>
            <a:r>
              <a:rPr lang="en-US" sz="5555" err="1">
                <a:solidFill>
                  <a:srgbClr val="4D53A4"/>
                </a:solidFill>
                <a:latin typeface="Poppins Bold"/>
              </a:rPr>
              <a:t>inclusif</a:t>
            </a:r>
            <a:endParaRPr lang="en-US" sz="5555">
              <a:solidFill>
                <a:srgbClr val="4D53A4"/>
              </a:solidFill>
              <a:latin typeface="Poppins Bold"/>
            </a:endParaRPr>
          </a:p>
        </p:txBody>
      </p:sp>
    </p:spTree>
    <p:extLst>
      <p:ext uri="{BB962C8B-B14F-4D97-AF65-F5344CB8AC3E}">
        <p14:creationId xmlns:p14="http://schemas.microsoft.com/office/powerpoint/2010/main" val="670086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67169" y="2954964"/>
            <a:ext cx="11411651" cy="2486025"/>
          </a:xfrm>
          <a:prstGeom prst="rect">
            <a:avLst/>
          </a:prstGeom>
        </p:spPr>
        <p:txBody>
          <a:bodyPr lIns="0" tIns="0" rIns="0" bIns="0" rtlCol="0" anchor="t">
            <a:spAutoFit/>
          </a:bodyPr>
          <a:lstStyle/>
          <a:p>
            <a:pPr algn="l">
              <a:lnSpc>
                <a:spcPts val="6480"/>
              </a:lnSpc>
            </a:pPr>
            <a:r>
              <a:rPr lang="en-US" sz="5400">
                <a:solidFill>
                  <a:srgbClr val="1F1F1F"/>
                </a:solidFill>
                <a:latin typeface="Arimo"/>
              </a:rPr>
              <a:t>Pourquoi cette activité sur </a:t>
            </a:r>
            <a:r>
              <a:rPr lang="en-US" sz="5400">
                <a:solidFill>
                  <a:srgbClr val="FCB63E"/>
                </a:solidFill>
                <a:latin typeface="Arimo Bold"/>
              </a:rPr>
              <a:t>les musées et l‘accessibilité</a:t>
            </a:r>
            <a:r>
              <a:rPr lang="en-US" sz="5400">
                <a:solidFill>
                  <a:srgbClr val="ED7250"/>
                </a:solidFill>
                <a:latin typeface="Arimo Bold"/>
              </a:rPr>
              <a:t> </a:t>
            </a:r>
            <a:r>
              <a:rPr lang="en-US" sz="5400">
                <a:solidFill>
                  <a:srgbClr val="1A1917"/>
                </a:solidFill>
                <a:latin typeface="Arimo"/>
              </a:rPr>
              <a:t>au Québec ?</a:t>
            </a:r>
          </a:p>
        </p:txBody>
      </p:sp>
      <p:grpSp>
        <p:nvGrpSpPr>
          <p:cNvPr id="3" name="Group 3"/>
          <p:cNvGrpSpPr/>
          <p:nvPr/>
        </p:nvGrpSpPr>
        <p:grpSpPr>
          <a:xfrm>
            <a:off x="13008466" y="5143500"/>
            <a:ext cx="3969775" cy="3969775"/>
            <a:chOff x="0" y="0"/>
            <a:chExt cx="5293034" cy="5293034"/>
          </a:xfrm>
        </p:grpSpPr>
        <p:sp>
          <p:nvSpPr>
            <p:cNvPr id="4" name="Freeform 4"/>
            <p:cNvSpPr/>
            <p:nvPr/>
          </p:nvSpPr>
          <p:spPr>
            <a:xfrm>
              <a:off x="0" y="0"/>
              <a:ext cx="5293034" cy="5293034"/>
            </a:xfrm>
            <a:custGeom>
              <a:avLst/>
              <a:gdLst/>
              <a:ahLst/>
              <a:cxnLst/>
              <a:rect l="l" t="t" r="r" b="b"/>
              <a:pathLst>
                <a:path w="5293034" h="5293034">
                  <a:moveTo>
                    <a:pt x="0" y="0"/>
                  </a:moveTo>
                  <a:lnTo>
                    <a:pt x="5293034" y="0"/>
                  </a:lnTo>
                  <a:lnTo>
                    <a:pt x="5293034" y="5293034"/>
                  </a:lnTo>
                  <a:lnTo>
                    <a:pt x="0" y="52930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5" name="Freeform 5"/>
            <p:cNvSpPr/>
            <p:nvPr/>
          </p:nvSpPr>
          <p:spPr>
            <a:xfrm>
              <a:off x="2319561" y="3414956"/>
              <a:ext cx="549464" cy="955589"/>
            </a:xfrm>
            <a:custGeom>
              <a:avLst/>
              <a:gdLst/>
              <a:ahLst/>
              <a:cxnLst/>
              <a:rect l="l" t="t" r="r" b="b"/>
              <a:pathLst>
                <a:path w="549464" h="955589">
                  <a:moveTo>
                    <a:pt x="0" y="0"/>
                  </a:moveTo>
                  <a:lnTo>
                    <a:pt x="549464" y="0"/>
                  </a:lnTo>
                  <a:lnTo>
                    <a:pt x="549464" y="955589"/>
                  </a:lnTo>
                  <a:lnTo>
                    <a:pt x="0" y="9555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grpSp>
      <p:sp>
        <p:nvSpPr>
          <p:cNvPr id="6" name="Freeform 18">
            <a:extLst>
              <a:ext uri="{FF2B5EF4-FFF2-40B4-BE49-F238E27FC236}">
                <a16:creationId xmlns:a16="http://schemas.microsoft.com/office/drawing/2014/main" id="{5F194D47-FAE4-5E35-4245-FA9395D6E7CD}"/>
              </a:ext>
            </a:extLst>
          </p:cNvPr>
          <p:cNvSpPr/>
          <p:nvPr/>
        </p:nvSpPr>
        <p:spPr>
          <a:xfrm>
            <a:off x="8114220" y="5905500"/>
            <a:ext cx="3825788" cy="2763803"/>
          </a:xfrm>
          <a:custGeom>
            <a:avLst/>
            <a:gdLst/>
            <a:ahLst/>
            <a:cxnLst/>
            <a:rect l="l" t="t" r="r" b="b"/>
            <a:pathLst>
              <a:path w="5101051" h="3685070">
                <a:moveTo>
                  <a:pt x="0" y="0"/>
                </a:moveTo>
                <a:lnTo>
                  <a:pt x="5101051" y="0"/>
                </a:lnTo>
                <a:lnTo>
                  <a:pt x="5101051" y="3685069"/>
                </a:lnTo>
                <a:lnTo>
                  <a:pt x="0" y="3685069"/>
                </a:lnTo>
                <a:lnTo>
                  <a:pt x="0" y="0"/>
                </a:lnTo>
                <a:close/>
              </a:path>
            </a:pathLst>
          </a:custGeom>
          <a:blipFill>
            <a:blip r:embed="rId6">
              <a:extLst>
                <a:ext uri="{96DAC541-7B7A-43D3-8B79-37D633B846F1}">
                  <asvg:svgBlip xmlns:asvg="http://schemas.microsoft.com/office/drawing/2016/SVG/main" r:embed="rId7"/>
                </a:ext>
              </a:extLst>
            </a:blip>
            <a:stretch>
              <a:fillRect l="-5012" r="-7347" b="-1291"/>
            </a:stretch>
          </a:blipFill>
        </p:spPr>
        <p:txBody>
          <a:bodyPr/>
          <a:lstStyle/>
          <a:p>
            <a:endParaRPr lang="fr-F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0D89FB-D774-360D-422C-0BB9C881E11F}"/>
              </a:ext>
            </a:extLst>
          </p:cNvPr>
          <p:cNvSpPr>
            <a:spLocks noGrp="1"/>
          </p:cNvSpPr>
          <p:nvPr>
            <p:ph type="ctrTitle"/>
          </p:nvPr>
        </p:nvSpPr>
        <p:spPr>
          <a:xfrm>
            <a:off x="609600" y="0"/>
            <a:ext cx="17678400" cy="1725613"/>
          </a:xfrm>
        </p:spPr>
        <p:txBody>
          <a:bodyPr>
            <a:normAutofit/>
          </a:bodyPr>
          <a:lstStyle/>
          <a:p>
            <a:r>
              <a:rPr lang="fr-FR"/>
              <a:t>Point de départ – le Musée national des beaux-arts du Québec</a:t>
            </a:r>
          </a:p>
        </p:txBody>
      </p:sp>
      <p:sp>
        <p:nvSpPr>
          <p:cNvPr id="3" name="Sous-titre 2">
            <a:extLst>
              <a:ext uri="{FF2B5EF4-FFF2-40B4-BE49-F238E27FC236}">
                <a16:creationId xmlns:a16="http://schemas.microsoft.com/office/drawing/2014/main" id="{CCA5F9C1-F54B-1579-27AE-301464E9304C}"/>
              </a:ext>
            </a:extLst>
          </p:cNvPr>
          <p:cNvSpPr>
            <a:spLocks noGrp="1"/>
          </p:cNvSpPr>
          <p:nvPr>
            <p:ph type="subTitle" idx="1"/>
          </p:nvPr>
        </p:nvSpPr>
        <p:spPr>
          <a:xfrm>
            <a:off x="304800" y="1725613"/>
            <a:ext cx="17678400" cy="8115300"/>
          </a:xfrm>
        </p:spPr>
        <p:txBody>
          <a:bodyPr>
            <a:noAutofit/>
          </a:bodyPr>
          <a:lstStyle/>
          <a:p>
            <a:pPr algn="l"/>
            <a:endParaRPr lang="fr-CA" b="1">
              <a:solidFill>
                <a:schemeClr val="accent5">
                  <a:lumMod val="50000"/>
                </a:schemeClr>
              </a:solidFill>
            </a:endParaRPr>
          </a:p>
          <a:p>
            <a:pPr algn="l"/>
            <a:r>
              <a:rPr lang="fr-CA" sz="2800" b="1">
                <a:solidFill>
                  <a:schemeClr val="accent5">
                    <a:lumMod val="50000"/>
                  </a:schemeClr>
                </a:solidFill>
              </a:rPr>
              <a:t>Répondre au besoin de l’équipe du MNBAQ : donner des recommandations au MNBAQ en vue du renouvellement de son plan d’action sur l’accessibilité universelle</a:t>
            </a:r>
          </a:p>
          <a:p>
            <a:pPr algn="l"/>
            <a:endParaRPr lang="fr-CA"/>
          </a:p>
          <a:p>
            <a:pPr algn="l"/>
            <a:r>
              <a:rPr lang="fr-CA" sz="2800" b="1">
                <a:solidFill>
                  <a:schemeClr val="accent5">
                    <a:lumMod val="50000"/>
                  </a:schemeClr>
                </a:solidFill>
              </a:rPr>
              <a:t>Penser l’expérience de visite selon la chaine de l’accessibilité culturelle </a:t>
            </a:r>
            <a:r>
              <a:rPr lang="fr-CA">
                <a:solidFill>
                  <a:schemeClr val="accent5">
                    <a:lumMod val="50000"/>
                  </a:schemeClr>
                </a:solidFill>
              </a:rPr>
              <a:t>: </a:t>
            </a:r>
            <a:r>
              <a:rPr lang="fr-CA"/>
              <a:t>avant, pendant et après la visite</a:t>
            </a:r>
          </a:p>
          <a:p>
            <a:pPr algn="l"/>
            <a:endParaRPr lang="fr-CA" sz="2000"/>
          </a:p>
          <a:p>
            <a:pPr algn="l"/>
            <a:r>
              <a:rPr lang="fr-CA" sz="2800" b="1">
                <a:solidFill>
                  <a:schemeClr val="accent5">
                    <a:lumMod val="50000"/>
                  </a:schemeClr>
                </a:solidFill>
              </a:rPr>
              <a:t>Partir du vécu des groupes d’acteurs impliqués par l’accessibilité universelle</a:t>
            </a:r>
          </a:p>
          <a:p>
            <a:pPr marL="914400" lvl="1" indent="-457200" algn="l">
              <a:buFont typeface="Arial" panose="020B0604020202020204" pitchFamily="34" charset="0"/>
              <a:buChar char="•"/>
            </a:pPr>
            <a:r>
              <a:rPr lang="fr-CA" b="1"/>
              <a:t>Juillet-Août 2021</a:t>
            </a:r>
            <a:r>
              <a:rPr lang="fr-CA"/>
              <a:t> : Visiteurs vivant avec des incapacités / </a:t>
            </a:r>
            <a:r>
              <a:rPr lang="fr-CA" sz="2400"/>
              <a:t>13 personnes vivant avec des incapacités : mixte (4), moteur (5), visuelle (2) et auditive (2)</a:t>
            </a:r>
          </a:p>
          <a:p>
            <a:pPr marL="914400" lvl="1" indent="-457200" algn="l">
              <a:buFont typeface="Arial" panose="020B0604020202020204" pitchFamily="34" charset="0"/>
              <a:buChar char="•"/>
            </a:pPr>
            <a:r>
              <a:rPr lang="fr-CA" b="1"/>
              <a:t>Septembre et Novembre 2021</a:t>
            </a:r>
            <a:r>
              <a:rPr lang="fr-CA"/>
              <a:t>: Experts / </a:t>
            </a:r>
            <a:r>
              <a:rPr lang="fr-CA" sz="2400"/>
              <a:t>1 en littératie (textes d’exposition et contenu du site web), 1 ergothérapie (bâtiment et espaces) et 1 du milieu communautaire</a:t>
            </a:r>
          </a:p>
          <a:p>
            <a:pPr marL="914400" lvl="1" indent="-457200" algn="l">
              <a:buFont typeface="Arial" panose="020B0604020202020204" pitchFamily="34" charset="0"/>
              <a:buChar char="•"/>
            </a:pPr>
            <a:r>
              <a:rPr lang="fr-CA" b="1"/>
              <a:t>Décembre 2021 - Janvier 2022 </a:t>
            </a:r>
            <a:r>
              <a:rPr lang="fr-CA"/>
              <a:t>: Employés / </a:t>
            </a:r>
            <a:r>
              <a:rPr lang="fr-CA" sz="2400"/>
              <a:t>12 employés de la conservation (n =2), de la médiation (n=4), du service à la clientèle (n=2), de la sécurité (n=1), des ressources humaines (n=1), des ressources matérielles (n=1) et de la librairie (n=1) </a:t>
            </a:r>
          </a:p>
        </p:txBody>
      </p:sp>
    </p:spTree>
    <p:extLst>
      <p:ext uri="{BB962C8B-B14F-4D97-AF65-F5344CB8AC3E}">
        <p14:creationId xmlns:p14="http://schemas.microsoft.com/office/powerpoint/2010/main" val="1442970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F28C4DD-1D17-9F46-3775-A9F62CD3F4AE}"/>
              </a:ext>
            </a:extLst>
          </p:cNvPr>
          <p:cNvPicPr>
            <a:picLocks noChangeAspect="1"/>
          </p:cNvPicPr>
          <p:nvPr/>
        </p:nvPicPr>
        <p:blipFill>
          <a:blip r:embed="rId2"/>
          <a:stretch>
            <a:fillRect/>
          </a:stretch>
        </p:blipFill>
        <p:spPr>
          <a:xfrm>
            <a:off x="0" y="0"/>
            <a:ext cx="18288000" cy="10274300"/>
          </a:xfrm>
          <a:prstGeom prst="rect">
            <a:avLst/>
          </a:prstGeom>
        </p:spPr>
      </p:pic>
    </p:spTree>
    <p:extLst>
      <p:ext uri="{BB962C8B-B14F-4D97-AF65-F5344CB8AC3E}">
        <p14:creationId xmlns:p14="http://schemas.microsoft.com/office/powerpoint/2010/main" val="2242926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0D89FB-D774-360D-422C-0BB9C881E11F}"/>
              </a:ext>
            </a:extLst>
          </p:cNvPr>
          <p:cNvSpPr>
            <a:spLocks noGrp="1"/>
          </p:cNvSpPr>
          <p:nvPr>
            <p:ph type="ctrTitle"/>
          </p:nvPr>
        </p:nvSpPr>
        <p:spPr>
          <a:xfrm>
            <a:off x="533400" y="495300"/>
            <a:ext cx="15163800" cy="1470025"/>
          </a:xfrm>
        </p:spPr>
        <p:txBody>
          <a:bodyPr>
            <a:normAutofit/>
          </a:bodyPr>
          <a:lstStyle/>
          <a:p>
            <a:r>
              <a:rPr lang="fr-FR"/>
              <a:t>Un tour de la littérature scientifique et professionnelle</a:t>
            </a:r>
          </a:p>
        </p:txBody>
      </p:sp>
      <p:sp>
        <p:nvSpPr>
          <p:cNvPr id="3" name="Sous-titre 2">
            <a:extLst>
              <a:ext uri="{FF2B5EF4-FFF2-40B4-BE49-F238E27FC236}">
                <a16:creationId xmlns:a16="http://schemas.microsoft.com/office/drawing/2014/main" id="{CCA5F9C1-F54B-1579-27AE-301464E9304C}"/>
              </a:ext>
            </a:extLst>
          </p:cNvPr>
          <p:cNvSpPr>
            <a:spLocks noGrp="1"/>
          </p:cNvSpPr>
          <p:nvPr>
            <p:ph type="subTitle" idx="1"/>
          </p:nvPr>
        </p:nvSpPr>
        <p:spPr>
          <a:xfrm>
            <a:off x="533400" y="2171700"/>
            <a:ext cx="17373600" cy="7848600"/>
          </a:xfrm>
        </p:spPr>
        <p:txBody>
          <a:bodyPr>
            <a:normAutofit/>
          </a:bodyPr>
          <a:lstStyle/>
          <a:p>
            <a:pPr algn="l"/>
            <a:r>
              <a:rPr lang="fr-CA" sz="2000" b="1" i="1">
                <a:solidFill>
                  <a:schemeClr val="tx1"/>
                </a:solidFill>
                <a:latin typeface="Garamond" panose="02020404030301010803" pitchFamily="18" charset="0"/>
              </a:rPr>
              <a:t>Les pratiques muséales </a:t>
            </a:r>
          </a:p>
          <a:p>
            <a:pPr marL="914400" lvl="1" indent="-457200" algn="l">
              <a:buFont typeface="Arial" panose="020B0604020202020204" pitchFamily="34" charset="0"/>
              <a:buChar char="•"/>
            </a:pPr>
            <a:r>
              <a:rPr lang="fr-CA" sz="1800">
                <a:solidFill>
                  <a:schemeClr val="tx1"/>
                </a:solidFill>
                <a:latin typeface="Garamond" panose="02020404030301010803" pitchFamily="18" charset="0"/>
              </a:rPr>
              <a:t>les musées d’art (63%) et de sciences (16%) semblent s’être plus penchés sur les questions d’inclusion et d'accessibilité que les autres types de musée</a:t>
            </a:r>
          </a:p>
          <a:p>
            <a:pPr marL="914400" lvl="1" indent="-457200" algn="l">
              <a:buFont typeface="Arial" panose="020B0604020202020204" pitchFamily="34" charset="0"/>
              <a:buChar char="•"/>
            </a:pPr>
            <a:r>
              <a:rPr lang="fr-CA" sz="1800">
                <a:solidFill>
                  <a:schemeClr val="tx1"/>
                </a:solidFill>
                <a:latin typeface="Garamond" panose="02020404030301010803" pitchFamily="18" charset="0"/>
              </a:rPr>
              <a:t>Peu d’articles qui portent sur les familles et les proches ainsi que les politiques.</a:t>
            </a:r>
          </a:p>
          <a:p>
            <a:pPr marL="914400" lvl="1" indent="-457200" algn="l">
              <a:buFont typeface="Arial" panose="020B0604020202020204" pitchFamily="34" charset="0"/>
              <a:buChar char="•"/>
            </a:pPr>
            <a:r>
              <a:rPr lang="fr-CA" sz="1800">
                <a:solidFill>
                  <a:schemeClr val="tx1"/>
                </a:solidFill>
                <a:latin typeface="Garamond" panose="02020404030301010803" pitchFamily="18" charset="0"/>
              </a:rPr>
              <a:t>Les incapacités les plus visées par les actions muséales sont : les incapacités visuelles (39%), suivies des personnes avec des troubles du spectre de l’autisme (19%), incapacités auditives (9%), troubles du comportement et /ou incapacités cognitives (8%), les personnes âgées (5%), personnes âgées avec incapacité  sensorielle (2%), incapacité intellectuelle (2%) et incapacité motrice (2%)</a:t>
            </a:r>
          </a:p>
          <a:p>
            <a:pPr marL="914400" lvl="1" indent="-457200" algn="l">
              <a:buFont typeface="Arial" panose="020B0604020202020204" pitchFamily="34" charset="0"/>
              <a:buChar char="•"/>
            </a:pPr>
            <a:r>
              <a:rPr lang="fr-CA" sz="1800">
                <a:solidFill>
                  <a:schemeClr val="tx1"/>
                </a:solidFill>
                <a:latin typeface="Garamond" panose="02020404030301010803" pitchFamily="18" charset="0"/>
              </a:rPr>
              <a:t>Les interventions les plus implantées dans les musées sont les interventions technologiques (44%). Les autres interventions sont les programmes (27%), accessibilité de l’environnement bâti (9%), politiques /stratégies d’inclusion (9%), la communication (6%) et l’éducation (5%).</a:t>
            </a:r>
          </a:p>
          <a:p>
            <a:pPr marL="1371600" lvl="2" indent="-457200" algn="l">
              <a:buFont typeface="Arial" panose="020B0604020202020204" pitchFamily="34" charset="0"/>
              <a:buChar char="•"/>
            </a:pPr>
            <a:r>
              <a:rPr lang="fr-CA" sz="1050">
                <a:solidFill>
                  <a:schemeClr val="tx1"/>
                </a:solidFill>
                <a:latin typeface="Garamond" panose="02020404030301010803" pitchFamily="18" charset="0"/>
              </a:rPr>
              <a:t>dans les musées d’art, les interventions technologiques ciblent davantage les incapacités visuelles, les personnes âgées, les personnes vivant avec des troubles du spectre de l’autisme et incapacités auditives</a:t>
            </a:r>
          </a:p>
          <a:p>
            <a:pPr marL="1371600" lvl="2" indent="-457200" algn="l">
              <a:buFont typeface="Arial" panose="020B0604020202020204" pitchFamily="34" charset="0"/>
              <a:buChar char="•"/>
            </a:pPr>
            <a:r>
              <a:rPr lang="fr-CA" sz="1050">
                <a:solidFill>
                  <a:schemeClr val="tx1"/>
                </a:solidFill>
                <a:latin typeface="Garamond" panose="02020404030301010803" pitchFamily="18" charset="0"/>
              </a:rPr>
              <a:t>dans les musées des sciences, les interventions technologiques semblent cibler l’incapacité visuelle et l’incapacité auditive </a:t>
            </a:r>
          </a:p>
          <a:p>
            <a:pPr marL="1371600" lvl="2" indent="-457200" algn="l">
              <a:buFont typeface="Arial" panose="020B0604020202020204" pitchFamily="34" charset="0"/>
              <a:buChar char="•"/>
            </a:pPr>
            <a:r>
              <a:rPr lang="fr-CA" sz="1050">
                <a:solidFill>
                  <a:schemeClr val="tx1"/>
                </a:solidFill>
                <a:latin typeface="Garamond" panose="02020404030301010803" pitchFamily="18" charset="0"/>
              </a:rPr>
              <a:t>dans les musées d’histoire ciblent les personnes vivant avec des troubles du spectre de l’autisme en particulier, mais aussi les différents types d’incapacités</a:t>
            </a:r>
          </a:p>
          <a:p>
            <a:pPr marL="914400" lvl="1" indent="-457200" algn="l">
              <a:buFont typeface="Arial" panose="020B0604020202020204" pitchFamily="34" charset="0"/>
              <a:buChar char="•"/>
            </a:pPr>
            <a:r>
              <a:rPr lang="fr-CA" sz="1800">
                <a:solidFill>
                  <a:schemeClr val="tx1"/>
                </a:solidFill>
                <a:latin typeface="Garamond" panose="02020404030301010803" pitchFamily="18" charset="0"/>
              </a:rPr>
              <a:t>Quant aux programmes implémentés par les musées, les incapacités les plus ciblées sont les troubles du spectre de l’autisme (41%), personnes avec des troubles comportementaux et cognitifs (24%), la déficience visuelle (18%), suivi des personnes âgées (11%). Cependant, certains programmes ont ciblé différents types d’incapacités (6%).</a:t>
            </a:r>
          </a:p>
          <a:p>
            <a:pPr marL="914400" lvl="1" indent="-457200" algn="l">
              <a:buFont typeface="Arial" panose="020B0604020202020204" pitchFamily="34" charset="0"/>
              <a:buChar char="•"/>
            </a:pPr>
            <a:r>
              <a:rPr lang="fr-CA" sz="1800">
                <a:solidFill>
                  <a:schemeClr val="tx1"/>
                </a:solidFill>
                <a:latin typeface="Garamond" panose="02020404030301010803" pitchFamily="18" charset="0"/>
              </a:rPr>
              <a:t>L’intervention ciblant l’accessibilité de l’environnement bâti (9%), concernait les rampes d’accès, les toilettes accessibles, les ascenseurs et l’orientation spatiale et signalétique (</a:t>
            </a:r>
            <a:r>
              <a:rPr lang="fr-CA" sz="1800" err="1">
                <a:solidFill>
                  <a:schemeClr val="tx1"/>
                </a:solidFill>
                <a:latin typeface="Garamond" panose="02020404030301010803" pitchFamily="18" charset="0"/>
              </a:rPr>
              <a:t>Tymkiw</a:t>
            </a:r>
            <a:r>
              <a:rPr lang="fr-CA" sz="1800">
                <a:solidFill>
                  <a:schemeClr val="tx1"/>
                </a:solidFill>
                <a:latin typeface="Garamond" panose="02020404030301010803" pitchFamily="18" charset="0"/>
              </a:rPr>
              <a:t>, 2020).</a:t>
            </a:r>
          </a:p>
          <a:p>
            <a:pPr marL="914400" lvl="1" indent="-457200" algn="l">
              <a:buFont typeface="Arial" panose="020B0604020202020204" pitchFamily="34" charset="0"/>
              <a:buChar char="•"/>
            </a:pPr>
            <a:endParaRPr lang="fr-CA" b="1" i="1" u="none" strike="noStrike">
              <a:solidFill>
                <a:schemeClr val="tx1"/>
              </a:solidFill>
              <a:effectLst/>
              <a:latin typeface="Garamond" panose="02020404030301010803" pitchFamily="18" charset="0"/>
              <a:ea typeface="Garamond" panose="02020404030301010803" pitchFamily="18" charset="0"/>
              <a:cs typeface="Garamond" panose="02020404030301010803" pitchFamily="18" charset="0"/>
            </a:endParaRPr>
          </a:p>
          <a:p>
            <a:pPr algn="l"/>
            <a:r>
              <a:rPr lang="fr-CA" sz="2000" b="1" i="1" u="none" strike="noStrike">
                <a:solidFill>
                  <a:schemeClr val="tx1"/>
                </a:solidFill>
                <a:effectLst/>
                <a:latin typeface="Garamond" panose="02020404030301010803" pitchFamily="18" charset="0"/>
                <a:ea typeface="Garamond" panose="02020404030301010803" pitchFamily="18" charset="0"/>
                <a:cs typeface="Garamond" panose="02020404030301010803" pitchFamily="18" charset="0"/>
              </a:rPr>
              <a:t>L’expérience de visite muséale et les besoins des PAI </a:t>
            </a:r>
          </a:p>
          <a:p>
            <a:pPr marL="914400" lvl="1" indent="-457200" algn="l">
              <a:buFont typeface="Arial" panose="020B0604020202020204" pitchFamily="34" charset="0"/>
              <a:buChar char="•"/>
            </a:pPr>
            <a:r>
              <a:rPr lang="fr-CA" sz="1800">
                <a:solidFill>
                  <a:schemeClr val="tx1"/>
                </a:solidFill>
                <a:latin typeface="Garamond" panose="02020404030301010803" pitchFamily="18" charset="0"/>
                <a:ea typeface="Garamond" panose="02020404030301010803" pitchFamily="18" charset="0"/>
                <a:cs typeface="Garamond" panose="02020404030301010803" pitchFamily="18" charset="0"/>
              </a:rPr>
              <a:t>L</a:t>
            </a:r>
            <a:r>
              <a:rPr lang="fr-CA" sz="1800">
                <a:solidFill>
                  <a:schemeClr val="tx1"/>
                </a:solidFill>
                <a:effectLst/>
                <a:latin typeface="Garamond" panose="02020404030301010803" pitchFamily="18" charset="0"/>
                <a:ea typeface="Garamond" panose="02020404030301010803" pitchFamily="18" charset="0"/>
                <a:cs typeface="Garamond" panose="02020404030301010803" pitchFamily="18" charset="0"/>
              </a:rPr>
              <a:t>es interventions et actions implantées par les musées ont un impact sur les PAI, sur le musée et sur la société.</a:t>
            </a:r>
          </a:p>
          <a:p>
            <a:pPr marL="914400" lvl="1" indent="-457200" algn="l">
              <a:buFont typeface="Arial" panose="020B0604020202020204" pitchFamily="34" charset="0"/>
              <a:buChar char="•"/>
            </a:pPr>
            <a:r>
              <a:rPr lang="fr-CA" sz="1800">
                <a:solidFill>
                  <a:schemeClr val="tx1"/>
                </a:solidFill>
                <a:effectLst/>
                <a:latin typeface="Garamond" panose="02020404030301010803" pitchFamily="18" charset="0"/>
                <a:ea typeface="Garamond" panose="02020404030301010803" pitchFamily="18" charset="0"/>
                <a:cs typeface="Garamond" panose="02020404030301010803" pitchFamily="18" charset="0"/>
              </a:rPr>
              <a:t>Les interventions ont moins d’impact sur les familles et les proches et les politiques. (ou : les impacts sur les familles, les familles ou sur les politiques ont été moins documentés.</a:t>
            </a:r>
          </a:p>
          <a:p>
            <a:pPr marL="914400" lvl="1" indent="-457200" algn="l">
              <a:buFont typeface="Arial" panose="020B0604020202020204" pitchFamily="34" charset="0"/>
              <a:buChar char="•"/>
            </a:pPr>
            <a:r>
              <a:rPr lang="fr-CA" sz="1800">
                <a:solidFill>
                  <a:schemeClr val="tx1"/>
                </a:solidFill>
                <a:latin typeface="Garamond" panose="02020404030301010803" pitchFamily="18" charset="0"/>
                <a:ea typeface="Garamond" panose="02020404030301010803" pitchFamily="18" charset="0"/>
                <a:cs typeface="Garamond" panose="02020404030301010803" pitchFamily="18" charset="0"/>
              </a:rPr>
              <a:t>L</a:t>
            </a:r>
            <a:r>
              <a:rPr lang="fr-CA" sz="1800">
                <a:solidFill>
                  <a:schemeClr val="tx1"/>
                </a:solidFill>
                <a:effectLst/>
                <a:latin typeface="Garamond" panose="02020404030301010803" pitchFamily="18" charset="0"/>
                <a:ea typeface="Garamond" panose="02020404030301010803" pitchFamily="18" charset="0"/>
                <a:cs typeface="Garamond" panose="02020404030301010803" pitchFamily="18" charset="0"/>
              </a:rPr>
              <a:t>'apprentissage dans un musée </a:t>
            </a:r>
            <a:r>
              <a:rPr lang="fr-CA" sz="1800">
                <a:solidFill>
                  <a:schemeClr val="tx1"/>
                </a:solidFill>
                <a:latin typeface="Garamond" panose="02020404030301010803" pitchFamily="18" charset="0"/>
                <a:ea typeface="Garamond" panose="02020404030301010803" pitchFamily="18" charset="0"/>
                <a:cs typeface="Garamond" panose="02020404030301010803" pitchFamily="18" charset="0"/>
              </a:rPr>
              <a:t>se fait</a:t>
            </a:r>
            <a:r>
              <a:rPr lang="fr-CA" sz="1800">
                <a:solidFill>
                  <a:schemeClr val="tx1"/>
                </a:solidFill>
                <a:effectLst/>
                <a:latin typeface="Garamond" panose="02020404030301010803" pitchFamily="18" charset="0"/>
                <a:ea typeface="Garamond" panose="02020404030301010803" pitchFamily="18" charset="0"/>
                <a:cs typeface="Garamond" panose="02020404030301010803" pitchFamily="18" charset="0"/>
              </a:rPr>
              <a:t> sans pression car les enfants ne se sentent pas obligés de répondre aux attentes d'une classe structurée. </a:t>
            </a:r>
            <a:r>
              <a:rPr lang="fr-CA" sz="1800">
                <a:solidFill>
                  <a:schemeClr val="tx1"/>
                </a:solidFill>
                <a:latin typeface="Garamond" panose="02020404030301010803" pitchFamily="18" charset="0"/>
                <a:ea typeface="Garamond" panose="02020404030301010803" pitchFamily="18" charset="0"/>
                <a:cs typeface="Garamond" panose="02020404030301010803" pitchFamily="18" charset="0"/>
              </a:rPr>
              <a:t>L</a:t>
            </a:r>
            <a:r>
              <a:rPr lang="fr-CA" sz="1800">
                <a:solidFill>
                  <a:schemeClr val="tx1"/>
                </a:solidFill>
                <a:effectLst/>
                <a:latin typeface="Garamond" panose="02020404030301010803" pitchFamily="18" charset="0"/>
                <a:ea typeface="Garamond" panose="02020404030301010803" pitchFamily="18" charset="0"/>
                <a:cs typeface="Garamond" panose="02020404030301010803" pitchFamily="18" charset="0"/>
              </a:rPr>
              <a:t>es programmes, qui ont ciblé les personnes TSA, (</a:t>
            </a:r>
            <a:r>
              <a:rPr lang="fr-CA" sz="1800" err="1">
                <a:solidFill>
                  <a:schemeClr val="tx1"/>
                </a:solidFill>
                <a:effectLst/>
                <a:latin typeface="Garamond" panose="02020404030301010803" pitchFamily="18" charset="0"/>
                <a:ea typeface="Garamond" panose="02020404030301010803" pitchFamily="18" charset="0"/>
                <a:cs typeface="Garamond" panose="02020404030301010803" pitchFamily="18" charset="0"/>
              </a:rPr>
              <a:t>Hoskin</a:t>
            </a:r>
            <a:r>
              <a:rPr lang="fr-CA" sz="1800">
                <a:solidFill>
                  <a:schemeClr val="tx1"/>
                </a:solidFill>
                <a:effectLst/>
                <a:latin typeface="Garamond" panose="02020404030301010803" pitchFamily="18" charset="0"/>
                <a:ea typeface="Garamond" panose="02020404030301010803" pitchFamily="18" charset="0"/>
                <a:cs typeface="Garamond" panose="02020404030301010803" pitchFamily="18" charset="0"/>
              </a:rPr>
              <a:t>, 2020) ont démontré que : </a:t>
            </a:r>
          </a:p>
          <a:p>
            <a:pPr marL="1428750" lvl="2" indent="-514350" algn="just">
              <a:buAutoNum type="arabicParenR"/>
            </a:pPr>
            <a:r>
              <a:rPr lang="fr-CA" sz="1800">
                <a:solidFill>
                  <a:schemeClr val="tx1"/>
                </a:solidFill>
                <a:effectLst/>
                <a:latin typeface="Garamond" panose="02020404030301010803" pitchFamily="18" charset="0"/>
                <a:ea typeface="Garamond" panose="02020404030301010803" pitchFamily="18" charset="0"/>
                <a:cs typeface="Garamond" panose="02020404030301010803" pitchFamily="18" charset="0"/>
              </a:rPr>
              <a:t>l'expérience de l'apprentissage informel au musée est substantiellement différente de l'apprentissage dans une salle de classe traditionnelle, </a:t>
            </a:r>
          </a:p>
          <a:p>
            <a:pPr marL="1428750" lvl="2" indent="-514350" algn="just">
              <a:buAutoNum type="arabicParenR"/>
            </a:pPr>
            <a:r>
              <a:rPr lang="fr-CA" sz="1800">
                <a:solidFill>
                  <a:schemeClr val="tx1"/>
                </a:solidFill>
                <a:effectLst/>
                <a:latin typeface="Garamond" panose="02020404030301010803" pitchFamily="18" charset="0"/>
                <a:ea typeface="Garamond" panose="02020404030301010803" pitchFamily="18" charset="0"/>
                <a:cs typeface="Garamond" panose="02020404030301010803" pitchFamily="18" charset="0"/>
              </a:rPr>
              <a:t>la taille réduite des groupes de visite ou de l’activité avait un effet positif sur l’expériences des personnes TSA, en particulier les enfants et jeunes. Les parents ont mis en évidence, durant les entrevues, des différences telles que la taille réduite des groupes et l'atmosphère plus détendue du musée qui encouragent les enfants à s'exprimer plus librement en raison de la nature non menaçante de l'environnement du musée. </a:t>
            </a:r>
          </a:p>
        </p:txBody>
      </p:sp>
    </p:spTree>
    <p:extLst>
      <p:ext uri="{BB962C8B-B14F-4D97-AF65-F5344CB8AC3E}">
        <p14:creationId xmlns:p14="http://schemas.microsoft.com/office/powerpoint/2010/main" val="467739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F3F6E8-267A-FD14-F6B5-E97D27C7F674}"/>
              </a:ext>
            </a:extLst>
          </p:cNvPr>
          <p:cNvSpPr>
            <a:spLocks noGrp="1"/>
          </p:cNvSpPr>
          <p:nvPr>
            <p:ph type="title"/>
          </p:nvPr>
        </p:nvSpPr>
        <p:spPr>
          <a:xfrm>
            <a:off x="457200" y="274638"/>
            <a:ext cx="17221200" cy="1143000"/>
          </a:xfrm>
        </p:spPr>
        <p:txBody>
          <a:bodyPr>
            <a:normAutofit/>
          </a:bodyPr>
          <a:lstStyle/>
          <a:p>
            <a:r>
              <a:rPr lang="fr-FR"/>
              <a:t>La formation de 192 musées par </a:t>
            </a:r>
            <a:r>
              <a:rPr lang="fr-FR" err="1"/>
              <a:t>Kéroul</a:t>
            </a:r>
            <a:r>
              <a:rPr lang="fr-FR"/>
              <a:t> entre 2013 et 2024</a:t>
            </a:r>
          </a:p>
        </p:txBody>
      </p:sp>
      <p:graphicFrame>
        <p:nvGraphicFramePr>
          <p:cNvPr id="4" name="Graphique 3">
            <a:extLst>
              <a:ext uri="{FF2B5EF4-FFF2-40B4-BE49-F238E27FC236}">
                <a16:creationId xmlns:a16="http://schemas.microsoft.com/office/drawing/2014/main" id="{A3B5E77D-27A8-63B8-49D3-C60517030BDA}"/>
              </a:ext>
            </a:extLst>
          </p:cNvPr>
          <p:cNvGraphicFramePr/>
          <p:nvPr>
            <p:extLst>
              <p:ext uri="{D42A27DB-BD31-4B8C-83A1-F6EECF244321}">
                <p14:modId xmlns:p14="http://schemas.microsoft.com/office/powerpoint/2010/main" val="893826767"/>
              </p:ext>
            </p:extLst>
          </p:nvPr>
        </p:nvGraphicFramePr>
        <p:xfrm>
          <a:off x="457200" y="2256155"/>
          <a:ext cx="6407150" cy="4052570"/>
        </p:xfrm>
        <a:graphic>
          <a:graphicData uri="http://schemas.openxmlformats.org/drawingml/2006/chart">
            <c:chart xmlns:c="http://schemas.openxmlformats.org/drawingml/2006/chart" xmlns:r="http://schemas.openxmlformats.org/officeDocument/2006/relationships" r:id="rId2"/>
          </a:graphicData>
        </a:graphic>
      </p:graphicFrame>
      <p:sp>
        <p:nvSpPr>
          <p:cNvPr id="6" name="ZoneTexte 5">
            <a:extLst>
              <a:ext uri="{FF2B5EF4-FFF2-40B4-BE49-F238E27FC236}">
                <a16:creationId xmlns:a16="http://schemas.microsoft.com/office/drawing/2014/main" id="{4BC13F40-5678-D03D-584B-630E8D9B0E9B}"/>
              </a:ext>
            </a:extLst>
          </p:cNvPr>
          <p:cNvSpPr txBox="1"/>
          <p:nvPr/>
        </p:nvSpPr>
        <p:spPr>
          <a:xfrm>
            <a:off x="990600" y="6782118"/>
            <a:ext cx="8382000" cy="3139321"/>
          </a:xfrm>
          <a:prstGeom prst="rect">
            <a:avLst/>
          </a:prstGeom>
          <a:noFill/>
        </p:spPr>
        <p:txBody>
          <a:bodyPr wrap="square">
            <a:spAutoFit/>
          </a:bodyPr>
          <a:lstStyle/>
          <a:p>
            <a:r>
              <a:rPr lang="fr-CA" sz="1800">
                <a:effectLst/>
                <a:latin typeface="Garamond" panose="02020404030301010803" pitchFamily="18" charset="0"/>
                <a:ea typeface="Garamond" panose="02020404030301010803" pitchFamily="18" charset="0"/>
                <a:cs typeface="Garamond" panose="02020404030301010803" pitchFamily="18" charset="0"/>
              </a:rPr>
              <a:t>Les organismes offrant les formations sont majoritairement: </a:t>
            </a:r>
            <a:r>
              <a:rPr lang="fr-CA" sz="1800" err="1">
                <a:effectLst/>
                <a:latin typeface="Garamond" panose="02020404030301010803" pitchFamily="18" charset="0"/>
                <a:ea typeface="Garamond" panose="02020404030301010803" pitchFamily="18" charset="0"/>
                <a:cs typeface="Garamond" panose="02020404030301010803" pitchFamily="18" charset="0"/>
              </a:rPr>
              <a:t>Kéroul</a:t>
            </a:r>
            <a:r>
              <a:rPr lang="fr-CA" sz="1800">
                <a:effectLst/>
                <a:latin typeface="Garamond" panose="02020404030301010803" pitchFamily="18" charset="0"/>
                <a:ea typeface="Garamond" panose="02020404030301010803" pitchFamily="18" charset="0"/>
                <a:cs typeface="Garamond" panose="02020404030301010803" pitchFamily="18" charset="0"/>
              </a:rPr>
              <a:t>, SMQ et </a:t>
            </a:r>
            <a:r>
              <a:rPr lang="fr-CA" sz="1800" err="1">
                <a:effectLst/>
                <a:latin typeface="Garamond" panose="02020404030301010803" pitchFamily="18" charset="0"/>
                <a:ea typeface="Garamond" panose="02020404030301010803" pitchFamily="18" charset="0"/>
                <a:cs typeface="Garamond" panose="02020404030301010803" pitchFamily="18" charset="0"/>
              </a:rPr>
              <a:t>AlterGo</a:t>
            </a:r>
            <a:r>
              <a:rPr lang="fr-CA" sz="1800">
                <a:effectLst/>
                <a:latin typeface="Garamond" panose="02020404030301010803" pitchFamily="18" charset="0"/>
                <a:ea typeface="Garamond" panose="02020404030301010803" pitchFamily="18" charset="0"/>
                <a:cs typeface="Garamond" panose="02020404030301010803" pitchFamily="18" charset="0"/>
              </a:rPr>
              <a:t>. </a:t>
            </a:r>
          </a:p>
          <a:p>
            <a:endParaRPr lang="fr-CA">
              <a:latin typeface="Garamond" panose="02020404030301010803" pitchFamily="18" charset="0"/>
              <a:ea typeface="Garamond" panose="02020404030301010803" pitchFamily="18" charset="0"/>
              <a:cs typeface="Garamond" panose="02020404030301010803" pitchFamily="18" charset="0"/>
            </a:endParaRPr>
          </a:p>
          <a:p>
            <a:r>
              <a:rPr lang="fr-CA" sz="1800">
                <a:effectLst/>
                <a:latin typeface="Garamond" panose="02020404030301010803" pitchFamily="18" charset="0"/>
                <a:ea typeface="Garamond" panose="02020404030301010803" pitchFamily="18" charset="0"/>
                <a:cs typeface="Garamond" panose="02020404030301010803" pitchFamily="18" charset="0"/>
              </a:rPr>
              <a:t>Quand les formations ne sont pas structurées à l’interne pour les nouveaux employés ou les employés saisonniers, d’autres organismes offrent des formations spécifiques tels que le Centre Phi, </a:t>
            </a:r>
            <a:r>
              <a:rPr lang="fr-CA" sz="1800" err="1">
                <a:effectLst/>
                <a:latin typeface="Garamond" panose="02020404030301010803" pitchFamily="18" charset="0"/>
                <a:ea typeface="Garamond" panose="02020404030301010803" pitchFamily="18" charset="0"/>
                <a:cs typeface="Garamond" panose="02020404030301010803" pitchFamily="18" charset="0"/>
              </a:rPr>
              <a:t>Tangled</a:t>
            </a:r>
            <a:r>
              <a:rPr lang="fr-CA" sz="1800">
                <a:effectLst/>
                <a:latin typeface="Garamond" panose="02020404030301010803" pitchFamily="18" charset="0"/>
                <a:ea typeface="Garamond" panose="02020404030301010803" pitchFamily="18" charset="0"/>
                <a:cs typeface="Garamond" panose="02020404030301010803" pitchFamily="18" charset="0"/>
              </a:rPr>
              <a:t> Art + </a:t>
            </a:r>
            <a:r>
              <a:rPr lang="fr-CA" sz="1800" err="1">
                <a:effectLst/>
                <a:latin typeface="Garamond" panose="02020404030301010803" pitchFamily="18" charset="0"/>
                <a:ea typeface="Garamond" panose="02020404030301010803" pitchFamily="18" charset="0"/>
                <a:cs typeface="Garamond" panose="02020404030301010803" pitchFamily="18" charset="0"/>
              </a:rPr>
              <a:t>Disability</a:t>
            </a:r>
            <a:r>
              <a:rPr lang="fr-CA" sz="1800">
                <a:effectLst/>
                <a:latin typeface="Garamond" panose="02020404030301010803" pitchFamily="18" charset="0"/>
                <a:ea typeface="Garamond" panose="02020404030301010803" pitchFamily="18" charset="0"/>
                <a:cs typeface="Garamond" panose="02020404030301010803" pitchFamily="18" charset="0"/>
              </a:rPr>
              <a:t>, OMEC, Culture Capitale-Nationale et Chaudière-Appalaches, l’Institut Universitaire de Gériatrie de Montréal, une congrégation religieuse, </a:t>
            </a:r>
            <a:r>
              <a:rPr lang="fr-CA" sz="1800" err="1">
                <a:effectLst/>
                <a:latin typeface="Garamond" panose="02020404030301010803" pitchFamily="18" charset="0"/>
                <a:ea typeface="Garamond" panose="02020404030301010803" pitchFamily="18" charset="0"/>
                <a:cs typeface="Garamond" panose="02020404030301010803" pitchFamily="18" charset="0"/>
              </a:rPr>
              <a:t>Umano</a:t>
            </a:r>
            <a:r>
              <a:rPr lang="fr-CA" sz="1800">
                <a:effectLst/>
                <a:latin typeface="Garamond" panose="02020404030301010803" pitchFamily="18" charset="0"/>
                <a:ea typeface="Garamond" panose="02020404030301010803" pitchFamily="18" charset="0"/>
                <a:cs typeface="Garamond" panose="02020404030301010803" pitchFamily="18" charset="0"/>
              </a:rPr>
              <a:t>, </a:t>
            </a:r>
            <a:r>
              <a:rPr lang="fr-CA" sz="1800" err="1">
                <a:effectLst/>
                <a:latin typeface="Garamond" panose="02020404030301010803" pitchFamily="18" charset="0"/>
                <a:ea typeface="Garamond" panose="02020404030301010803" pitchFamily="18" charset="0"/>
                <a:cs typeface="Garamond" panose="02020404030301010803" pitchFamily="18" charset="0"/>
              </a:rPr>
              <a:t>Adaptavie</a:t>
            </a:r>
            <a:r>
              <a:rPr lang="fr-CA" sz="1800">
                <a:effectLst/>
                <a:latin typeface="Garamond" panose="02020404030301010803" pitchFamily="18" charset="0"/>
                <a:ea typeface="Garamond" panose="02020404030301010803" pitchFamily="18" charset="0"/>
                <a:cs typeface="Garamond" panose="02020404030301010803" pitchFamily="18" charset="0"/>
              </a:rPr>
              <a:t>, Société Logique, l’association de parents d'enfants handicapés du Témiscamingue ou la Ville de Montréal.</a:t>
            </a:r>
            <a:r>
              <a:rPr lang="fr-CA">
                <a:effectLst/>
              </a:rPr>
              <a:t> </a:t>
            </a:r>
          </a:p>
          <a:p>
            <a:endParaRPr lang="fr-CA"/>
          </a:p>
          <a:p>
            <a:r>
              <a:rPr lang="fr-CA"/>
              <a:t>À savoir : vos alliés territoriaux pour avoir des formations : les conseils de la culture de votre région</a:t>
            </a:r>
            <a:endParaRPr lang="fr-FR"/>
          </a:p>
        </p:txBody>
      </p:sp>
      <p:sp>
        <p:nvSpPr>
          <p:cNvPr id="8" name="ZoneTexte 7">
            <a:extLst>
              <a:ext uri="{FF2B5EF4-FFF2-40B4-BE49-F238E27FC236}">
                <a16:creationId xmlns:a16="http://schemas.microsoft.com/office/drawing/2014/main" id="{76561D4F-1E08-2E43-386D-11DE98A1E56A}"/>
              </a:ext>
            </a:extLst>
          </p:cNvPr>
          <p:cNvSpPr txBox="1"/>
          <p:nvPr/>
        </p:nvSpPr>
        <p:spPr>
          <a:xfrm>
            <a:off x="9042400" y="2581552"/>
            <a:ext cx="9144000" cy="923330"/>
          </a:xfrm>
          <a:prstGeom prst="rect">
            <a:avLst/>
          </a:prstGeom>
          <a:noFill/>
        </p:spPr>
        <p:txBody>
          <a:bodyPr wrap="square">
            <a:spAutoFit/>
          </a:bodyPr>
          <a:lstStyle/>
          <a:p>
            <a:pPr algn="just"/>
            <a:r>
              <a:rPr lang="fr-CA" sz="1800">
                <a:effectLst/>
                <a:latin typeface="Garamond" panose="02020404030301010803" pitchFamily="18" charset="0"/>
                <a:ea typeface="Garamond" panose="02020404030301010803" pitchFamily="18" charset="0"/>
                <a:cs typeface="Garamond" panose="02020404030301010803" pitchFamily="18" charset="0"/>
              </a:rPr>
              <a:t>Les sujets abordés dans les ateliers ou les activités de formation sont l’accueil des publics, la carte d’entrée des accompagnateurs, les formes d’animations selon le type de déficience, l’accessibilité universelle des événements culturels, l'acquisition de matériels adaptés ou encore le design universel.</a:t>
            </a:r>
          </a:p>
        </p:txBody>
      </p:sp>
      <mc:AlternateContent xmlns:mc="http://schemas.openxmlformats.org/markup-compatibility/2006">
        <mc:Choice xmlns:cx2="http://schemas.microsoft.com/office/drawing/2015/10/21/chartex" Requires="cx2">
          <p:graphicFrame>
            <p:nvGraphicFramePr>
              <p:cNvPr id="10" name="Graphique 9">
                <a:extLst>
                  <a:ext uri="{FF2B5EF4-FFF2-40B4-BE49-F238E27FC236}">
                    <a16:creationId xmlns:a16="http://schemas.microsoft.com/office/drawing/2014/main" id="{2EC214AF-F429-B80A-E60E-E5601AFC0AF5}"/>
                  </a:ext>
                </a:extLst>
              </p:cNvPr>
              <p:cNvGraphicFramePr/>
              <p:nvPr>
                <p:extLst>
                  <p:ext uri="{D42A27DB-BD31-4B8C-83A1-F6EECF244321}">
                    <p14:modId xmlns:p14="http://schemas.microsoft.com/office/powerpoint/2010/main" val="1716726531"/>
                  </p:ext>
                </p:extLst>
              </p:nvPr>
            </p:nvGraphicFramePr>
            <p:xfrm>
              <a:off x="9601200" y="3978275"/>
              <a:ext cx="8585200" cy="5584825"/>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10" name="Graphique 9">
                <a:extLst>
                  <a:ext uri="{FF2B5EF4-FFF2-40B4-BE49-F238E27FC236}">
                    <a16:creationId xmlns:a16="http://schemas.microsoft.com/office/drawing/2014/main" id="{2EC214AF-F429-B80A-E60E-E5601AFC0AF5}"/>
                  </a:ext>
                </a:extLst>
              </p:cNvPr>
              <p:cNvPicPr>
                <a:picLocks noGrp="1" noRot="1" noChangeAspect="1" noMove="1" noResize="1" noEditPoints="1" noAdjustHandles="1" noChangeArrowheads="1" noChangeShapeType="1"/>
              </p:cNvPicPr>
              <p:nvPr/>
            </p:nvPicPr>
            <p:blipFill>
              <a:blip r:embed="rId4"/>
              <a:stretch>
                <a:fillRect/>
              </a:stretch>
            </p:blipFill>
            <p:spPr>
              <a:xfrm>
                <a:off x="9601200" y="3978275"/>
                <a:ext cx="8585200" cy="5584825"/>
              </a:xfrm>
              <a:prstGeom prst="rect">
                <a:avLst/>
              </a:prstGeom>
            </p:spPr>
          </p:pic>
        </mc:Fallback>
      </mc:AlternateContent>
    </p:spTree>
    <p:extLst>
      <p:ext uri="{BB962C8B-B14F-4D97-AF65-F5344CB8AC3E}">
        <p14:creationId xmlns:p14="http://schemas.microsoft.com/office/powerpoint/2010/main" val="881909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812B63-9397-60D1-6B2B-242A5F2EEAC5}"/>
              </a:ext>
            </a:extLst>
          </p:cNvPr>
          <p:cNvSpPr>
            <a:spLocks noGrp="1"/>
          </p:cNvSpPr>
          <p:nvPr>
            <p:ph type="title"/>
          </p:nvPr>
        </p:nvSpPr>
        <p:spPr>
          <a:xfrm>
            <a:off x="457200" y="274638"/>
            <a:ext cx="16687800" cy="1143000"/>
          </a:xfrm>
        </p:spPr>
        <p:txBody>
          <a:bodyPr>
            <a:normAutofit fontScale="90000"/>
          </a:bodyPr>
          <a:lstStyle/>
          <a:p>
            <a:r>
              <a:rPr lang="fr-FR"/>
              <a:t>Questionnaire auprès des participants : données générales sur l’échantillon</a:t>
            </a:r>
          </a:p>
        </p:txBody>
      </p:sp>
      <p:sp>
        <p:nvSpPr>
          <p:cNvPr id="5" name="ZoneTexte 4">
            <a:extLst>
              <a:ext uri="{FF2B5EF4-FFF2-40B4-BE49-F238E27FC236}">
                <a16:creationId xmlns:a16="http://schemas.microsoft.com/office/drawing/2014/main" id="{1605C57A-6AC3-1E64-0AF5-AA47B1A74E24}"/>
              </a:ext>
            </a:extLst>
          </p:cNvPr>
          <p:cNvSpPr txBox="1"/>
          <p:nvPr/>
        </p:nvSpPr>
        <p:spPr>
          <a:xfrm>
            <a:off x="914400" y="1790701"/>
            <a:ext cx="16230600" cy="8710077"/>
          </a:xfrm>
          <a:prstGeom prst="rect">
            <a:avLst/>
          </a:prstGeom>
          <a:noFill/>
        </p:spPr>
        <p:txBody>
          <a:bodyPr wrap="square">
            <a:spAutoFit/>
          </a:bodyPr>
          <a:lstStyle/>
          <a:p>
            <a:pPr marL="285750" indent="-285750">
              <a:buFont typeface="Arial" panose="020B0604020202020204" pitchFamily="34" charset="0"/>
              <a:buChar char="•"/>
            </a:pPr>
            <a:r>
              <a:rPr lang="fr-CA" sz="2800">
                <a:effectLst/>
                <a:latin typeface="Garamond" panose="02020404030301010803" pitchFamily="18" charset="0"/>
                <a:ea typeface="Garamond" panose="02020404030301010803" pitchFamily="18" charset="0"/>
                <a:cs typeface="Garamond" panose="02020404030301010803" pitchFamily="18" charset="0"/>
              </a:rPr>
              <a:t>Un sondage web a été mené auprès de 79 répondants sur une liste comprenant 253 contacts valides au Québec</a:t>
            </a:r>
            <a:r>
              <a:rPr lang="fr-CA" sz="2800">
                <a:latin typeface="Garamond" panose="02020404030301010803" pitchFamily="18" charset="0"/>
                <a:ea typeface="Garamond" panose="02020404030301010803" pitchFamily="18" charset="0"/>
                <a:cs typeface="Garamond" panose="02020404030301010803" pitchFamily="18" charset="0"/>
              </a:rPr>
              <a:t>.</a:t>
            </a:r>
          </a:p>
          <a:p>
            <a:pPr marL="285750" indent="-285750">
              <a:buFont typeface="Arial" panose="020B0604020202020204" pitchFamily="34" charset="0"/>
              <a:buChar char="•"/>
            </a:pPr>
            <a:endParaRPr lang="fr-CA" sz="2800">
              <a:effectLst/>
            </a:endParaRPr>
          </a:p>
          <a:p>
            <a:pPr marL="285750" indent="-285750">
              <a:buFont typeface="Arial" panose="020B0604020202020204" pitchFamily="34" charset="0"/>
              <a:buChar char="•"/>
            </a:pPr>
            <a:r>
              <a:rPr lang="fr-CA" sz="2800">
                <a:effectLst/>
                <a:latin typeface="Garamond" panose="02020404030301010803" pitchFamily="18" charset="0"/>
                <a:ea typeface="Garamond" panose="02020404030301010803" pitchFamily="18" charset="0"/>
                <a:cs typeface="Garamond" panose="02020404030301010803" pitchFamily="18" charset="0"/>
              </a:rPr>
              <a:t>Pour favoriser le taux de réponse, trois rappels ont été effectués. Il en résulte un taux de réponse de 31%. La marge d’erreur maximale de cet échantillon est de +/- 9,1%, 19 fois sur 20. </a:t>
            </a:r>
          </a:p>
          <a:p>
            <a:pPr marL="285750" indent="-285750">
              <a:buFont typeface="Arial" panose="020B0604020202020204" pitchFamily="34" charset="0"/>
              <a:buChar char="•"/>
            </a:pPr>
            <a:endParaRPr lang="fr-CA" sz="2800">
              <a:effectLst/>
              <a:latin typeface="Garamond" panose="02020404030301010803" pitchFamily="18" charset="0"/>
              <a:ea typeface="Garamond" panose="02020404030301010803" pitchFamily="18" charset="0"/>
              <a:cs typeface="Garamond" panose="02020404030301010803" pitchFamily="18" charset="0"/>
            </a:endParaRPr>
          </a:p>
          <a:p>
            <a:pPr marL="285750" indent="-285750">
              <a:buFont typeface="Arial" panose="020B0604020202020204" pitchFamily="34" charset="0"/>
              <a:buChar char="•"/>
            </a:pPr>
            <a:r>
              <a:rPr lang="fr-CA" sz="2800">
                <a:latin typeface="Garamond" panose="02020404030301010803" pitchFamily="18" charset="0"/>
                <a:ea typeface="Garamond" panose="02020404030301010803" pitchFamily="18" charset="0"/>
                <a:cs typeface="Garamond" panose="02020404030301010803" pitchFamily="18" charset="0"/>
              </a:rPr>
              <a:t>7</a:t>
            </a:r>
            <a:r>
              <a:rPr lang="fr-CA" sz="2800">
                <a:effectLst/>
                <a:latin typeface="Garamond" panose="02020404030301010803" pitchFamily="18" charset="0"/>
                <a:ea typeface="Garamond" panose="02020404030301010803" pitchFamily="18" charset="0"/>
                <a:cs typeface="Garamond" panose="02020404030301010803" pitchFamily="18" charset="0"/>
              </a:rPr>
              <a:t>3% des musées interrogés sont agrémentés par le ministère de la culture et des communications. Parmi ces 73% de musées, 85% ont la certification </a:t>
            </a:r>
            <a:r>
              <a:rPr lang="fr-CA" sz="2800" err="1">
                <a:effectLst/>
                <a:latin typeface="Garamond" panose="02020404030301010803" pitchFamily="18" charset="0"/>
                <a:ea typeface="Garamond" panose="02020404030301010803" pitchFamily="18" charset="0"/>
                <a:cs typeface="Garamond" panose="02020404030301010803" pitchFamily="18" charset="0"/>
              </a:rPr>
              <a:t>Kéroul</a:t>
            </a:r>
            <a:r>
              <a:rPr lang="fr-CA" sz="2800">
                <a:effectLst/>
                <a:latin typeface="Garamond" panose="02020404030301010803" pitchFamily="18" charset="0"/>
                <a:ea typeface="Garamond" panose="02020404030301010803" pitchFamily="18" charset="0"/>
                <a:cs typeface="Garamond" panose="02020404030301010803" pitchFamily="18" charset="0"/>
              </a:rPr>
              <a:t>. Parmi les 27% des musées non agréés, 15% sont certifiés </a:t>
            </a:r>
            <a:r>
              <a:rPr lang="fr-CA" sz="2800" err="1">
                <a:effectLst/>
                <a:latin typeface="Garamond" panose="02020404030301010803" pitchFamily="18" charset="0"/>
                <a:ea typeface="Garamond" panose="02020404030301010803" pitchFamily="18" charset="0"/>
                <a:cs typeface="Garamond" panose="02020404030301010803" pitchFamily="18" charset="0"/>
              </a:rPr>
              <a:t>Kéroul</a:t>
            </a:r>
            <a:r>
              <a:rPr lang="fr-CA" sz="2800">
                <a:effectLst/>
                <a:latin typeface="Garamond" panose="02020404030301010803" pitchFamily="18" charset="0"/>
                <a:ea typeface="Garamond" panose="02020404030301010803" pitchFamily="18" charset="0"/>
                <a:cs typeface="Garamond" panose="02020404030301010803" pitchFamily="18" charset="0"/>
              </a:rPr>
              <a:t>.</a:t>
            </a:r>
          </a:p>
          <a:p>
            <a:pPr marL="285750" indent="-285750">
              <a:buFont typeface="Arial" panose="020B0604020202020204" pitchFamily="34" charset="0"/>
              <a:buChar char="•"/>
            </a:pPr>
            <a:endParaRPr lang="fr-CA" sz="2800">
              <a:effectLst/>
              <a:latin typeface="Garamond" panose="02020404030301010803" pitchFamily="18" charset="0"/>
              <a:ea typeface="Garamond" panose="02020404030301010803" pitchFamily="18" charset="0"/>
              <a:cs typeface="Garamond" panose="02020404030301010803" pitchFamily="18" charset="0"/>
            </a:endParaRPr>
          </a:p>
          <a:p>
            <a:pPr marL="285750" indent="-285750">
              <a:buFont typeface="Arial" panose="020B0604020202020204" pitchFamily="34" charset="0"/>
              <a:buChar char="•"/>
            </a:pPr>
            <a:r>
              <a:rPr lang="fr-CA" sz="2800">
                <a:effectLst/>
                <a:latin typeface="Garamond" panose="02020404030301010803" pitchFamily="18" charset="0"/>
                <a:ea typeface="Garamond" panose="02020404030301010803" pitchFamily="18" charset="0"/>
                <a:cs typeface="Garamond" panose="02020404030301010803" pitchFamily="18" charset="0"/>
              </a:rPr>
              <a:t>les personnes morales OBNL représentent 71% contre 13% de musées municipaux, 8% de fédéraux et 5% de provincial. Les musées universitaires, appartenant à une communauté religieuse ou autre, représentent 1% chacun.</a:t>
            </a:r>
          </a:p>
          <a:p>
            <a:pPr marL="285750" indent="-285750">
              <a:buFont typeface="Arial" panose="020B0604020202020204" pitchFamily="34" charset="0"/>
              <a:buChar char="•"/>
            </a:pPr>
            <a:r>
              <a:rPr lang="fr-CA" sz="2800">
                <a:effectLst/>
                <a:latin typeface="Garamond" panose="02020404030301010803" pitchFamily="18" charset="0"/>
                <a:ea typeface="Garamond" panose="02020404030301010803" pitchFamily="18" charset="0"/>
                <a:cs typeface="Garamond" panose="02020404030301010803" pitchFamily="18" charset="0"/>
              </a:rPr>
              <a:t> </a:t>
            </a:r>
            <a:endParaRPr lang="fr-CA" sz="2800">
              <a:latin typeface="Garamond" panose="02020404030301010803" pitchFamily="18" charset="0"/>
              <a:ea typeface="Garamond" panose="02020404030301010803" pitchFamily="18" charset="0"/>
              <a:cs typeface="Garamond" panose="02020404030301010803" pitchFamily="18" charset="0"/>
            </a:endParaRPr>
          </a:p>
          <a:p>
            <a:pPr marL="285750" indent="-285750">
              <a:buFont typeface="Arial" panose="020B0604020202020204" pitchFamily="34" charset="0"/>
              <a:buChar char="•"/>
            </a:pPr>
            <a:r>
              <a:rPr lang="fr-CA" sz="2800">
                <a:effectLst/>
                <a:latin typeface="Garamond" panose="02020404030301010803" pitchFamily="18" charset="0"/>
                <a:ea typeface="Garamond" panose="02020404030301010803" pitchFamily="18" charset="0"/>
                <a:cs typeface="Garamond" panose="02020404030301010803" pitchFamily="18" charset="0"/>
              </a:rPr>
              <a:t>Dans notre échantillon (n=79 musées), le type d’institution le plus représenté sont les musées d’archéologie, d’histoire ou de société (46%). Ensuite, il y a 13% de centres d’exposition, 11% de lieux d’interprétation et 10% de musées de sciences et technologie. 19% sont dans une catégorie « autre » (écomusée, etc.). </a:t>
            </a:r>
          </a:p>
          <a:p>
            <a:pPr marL="285750" indent="-285750">
              <a:buFont typeface="Arial" panose="020B0604020202020204" pitchFamily="34" charset="0"/>
              <a:buChar char="•"/>
            </a:pPr>
            <a:endParaRPr lang="fr-CA" sz="2800">
              <a:effectLst/>
              <a:latin typeface="Garamond" panose="02020404030301010803" pitchFamily="18" charset="0"/>
              <a:ea typeface="Garamond" panose="02020404030301010803" pitchFamily="18" charset="0"/>
              <a:cs typeface="Garamond" panose="02020404030301010803" pitchFamily="18" charset="0"/>
            </a:endParaRPr>
          </a:p>
          <a:p>
            <a:pPr marL="285750" indent="-285750">
              <a:buFont typeface="Arial" panose="020B0604020202020204" pitchFamily="34" charset="0"/>
              <a:buChar char="•"/>
            </a:pPr>
            <a:r>
              <a:rPr lang="fr-CA" sz="2800">
                <a:effectLst/>
                <a:latin typeface="Garamond" panose="02020404030301010803" pitchFamily="18" charset="0"/>
                <a:ea typeface="Garamond" panose="02020404030301010803" pitchFamily="18" charset="0"/>
                <a:cs typeface="Garamond" panose="02020404030301010803" pitchFamily="18" charset="0"/>
              </a:rPr>
              <a:t>Majoritairement, les répondants travaillent dans des musées de moins de 5 employés (53%). Les musées entre 6 et 10 employés représentent 22% des répondants et 16% pour les plus de 15 employés. Par conséquent, le budget de ces musées se situent à 53% à moins de 500 000$, puis 33% entre 500 000$ et 5 000 000$. </a:t>
            </a:r>
          </a:p>
          <a:p>
            <a:pPr marL="285750" indent="-285750">
              <a:buFont typeface="Arial" panose="020B0604020202020204" pitchFamily="34" charset="0"/>
              <a:buChar char="•"/>
            </a:pPr>
            <a:endParaRPr lang="fr-CA" sz="2800">
              <a:effectLst/>
              <a:latin typeface="Garamond" panose="02020404030301010803" pitchFamily="18" charset="0"/>
              <a:ea typeface="Garamond" panose="02020404030301010803" pitchFamily="18" charset="0"/>
              <a:cs typeface="Garamond" panose="02020404030301010803" pitchFamily="18" charset="0"/>
            </a:endParaRPr>
          </a:p>
          <a:p>
            <a:pPr marL="285750" indent="-285750">
              <a:buFont typeface="Arial" panose="020B0604020202020204" pitchFamily="34" charset="0"/>
              <a:buChar char="•"/>
            </a:pPr>
            <a:endParaRPr lang="fr-FR" sz="2800"/>
          </a:p>
        </p:txBody>
      </p:sp>
    </p:spTree>
    <p:extLst>
      <p:ext uri="{BB962C8B-B14F-4D97-AF65-F5344CB8AC3E}">
        <p14:creationId xmlns:p14="http://schemas.microsoft.com/office/powerpoint/2010/main" val="30661515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2f2991d-18d0-4876-95ac-0088f463d163">
      <Terms xmlns="http://schemas.microsoft.com/office/infopath/2007/PartnerControls"/>
    </lcf76f155ced4ddcb4097134ff3c332f>
    <TaxCatchAll xmlns="6fb3149e-f070-4cbe-88a4-0d4db1c4892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E004FD4EE569B4583F337A43022F9BA" ma:contentTypeVersion="15" ma:contentTypeDescription="Crée un document." ma:contentTypeScope="" ma:versionID="3fa9d9c3f30ce4045a1b3a9c223b638b">
  <xsd:schema xmlns:xsd="http://www.w3.org/2001/XMLSchema" xmlns:xs="http://www.w3.org/2001/XMLSchema" xmlns:p="http://schemas.microsoft.com/office/2006/metadata/properties" xmlns:ns2="82f2991d-18d0-4876-95ac-0088f463d163" xmlns:ns3="6fb3149e-f070-4cbe-88a4-0d4db1c48922" targetNamespace="http://schemas.microsoft.com/office/2006/metadata/properties" ma:root="true" ma:fieldsID="7c2d6bc5c6afa3b484a1b93a4ccfc3b6" ns2:_="" ns3:_="">
    <xsd:import namespace="82f2991d-18d0-4876-95ac-0088f463d163"/>
    <xsd:import namespace="6fb3149e-f070-4cbe-88a4-0d4db1c4892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f2991d-18d0-4876-95ac-0088f463d1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9eaa8290-3616-4126-84aa-16f277ca9cc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b3149e-f070-4cbe-88a4-0d4db1c4892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2b9d0a4-3879-487d-a852-3124300ee12f}" ma:internalName="TaxCatchAll" ma:showField="CatchAllData" ma:web="6fb3149e-f070-4cbe-88a4-0d4db1c4892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F2D3E9-BFFB-48D3-A0F0-B4BA6B96D16E}">
  <ds:schemaRefs>
    <ds:schemaRef ds:uri="http://purl.org/dc/dcmitype/"/>
    <ds:schemaRef ds:uri="http://schemas.microsoft.com/office/2006/metadata/properties"/>
    <ds:schemaRef ds:uri="http://schemas.microsoft.com/office/2006/documentManagement/types"/>
    <ds:schemaRef ds:uri="http://www.w3.org/XML/1998/namespace"/>
    <ds:schemaRef ds:uri="6fb3149e-f070-4cbe-88a4-0d4db1c48922"/>
    <ds:schemaRef ds:uri="http://purl.org/dc/terms/"/>
    <ds:schemaRef ds:uri="http://purl.org/dc/elements/1.1/"/>
    <ds:schemaRef ds:uri="82f2991d-18d0-4876-95ac-0088f463d163"/>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AAE882B0-CBDA-4CE6-9F93-9C55FA76FBB1}">
  <ds:schemaRefs>
    <ds:schemaRef ds:uri="http://schemas.microsoft.com/sharepoint/v3/contenttype/forms"/>
  </ds:schemaRefs>
</ds:datastoreItem>
</file>

<file path=customXml/itemProps3.xml><?xml version="1.0" encoding="utf-8"?>
<ds:datastoreItem xmlns:ds="http://schemas.openxmlformats.org/officeDocument/2006/customXml" ds:itemID="{3957A2B9-1B2C-4070-BF7D-A3695458AAFD}">
  <ds:schemaRefs>
    <ds:schemaRef ds:uri="6fb3149e-f070-4cbe-88a4-0d4db1c48922"/>
    <ds:schemaRef ds:uri="82f2991d-18d0-4876-95ac-0088f463d16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5783</Words>
  <Application>Microsoft Macintosh PowerPoint</Application>
  <PresentationFormat>Personnalisé</PresentationFormat>
  <Paragraphs>360</Paragraphs>
  <Slides>35</Slides>
  <Notes>3</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35</vt:i4>
      </vt:variant>
    </vt:vector>
  </HeadingPairs>
  <TitlesOfParts>
    <vt:vector size="48" baseType="lpstr">
      <vt:lpstr>Garamond</vt:lpstr>
      <vt:lpstr>Arimo</vt:lpstr>
      <vt:lpstr>Symbol</vt:lpstr>
      <vt:lpstr>Poppins Bold</vt:lpstr>
      <vt:lpstr>Calibri</vt:lpstr>
      <vt:lpstr>Open Sans Bold</vt:lpstr>
      <vt:lpstr>Aptos</vt:lpstr>
      <vt:lpstr>Times New Roman</vt:lpstr>
      <vt:lpstr>Poppins</vt:lpstr>
      <vt:lpstr>Arial</vt:lpstr>
      <vt:lpstr>Courier New</vt:lpstr>
      <vt:lpstr>Arimo Bold</vt:lpstr>
      <vt:lpstr>Office Theme</vt:lpstr>
      <vt:lpstr>Présentation PowerPoint</vt:lpstr>
      <vt:lpstr>Présentation PowerPoint</vt:lpstr>
      <vt:lpstr>Présentation PowerPoint</vt:lpstr>
      <vt:lpstr>Présentation PowerPoint</vt:lpstr>
      <vt:lpstr>Point de départ – le Musée national des beaux-arts du Québec</vt:lpstr>
      <vt:lpstr>Présentation PowerPoint</vt:lpstr>
      <vt:lpstr>Un tour de la littérature scientifique et professionnelle</vt:lpstr>
      <vt:lpstr>La formation de 192 musées par Kéroul entre 2013 et 2024</vt:lpstr>
      <vt:lpstr>Questionnaire auprès des participants : données générales sur l’échantillon</vt:lpstr>
      <vt:lpstr>Le positionnement des musées du Québec en matière d’accessibilité universelle</vt:lpstr>
      <vt:lpstr>Les sources de financement</vt:lpstr>
      <vt:lpstr>Des pratiques accessibles dans les musées du Québec 1/3</vt:lpstr>
      <vt:lpstr>Des pratiques accessibles dans les musées du Québec 2/3</vt:lpstr>
      <vt:lpstr>Des pratiques accessibles dans les musées du Québec 3/3</vt:lpstr>
      <vt:lpstr>Exemples de projets mis en place pour les différentes fonctions muséales </vt:lpstr>
      <vt:lpstr>L’aménagement de l’espace à l’extérieur</vt:lpstr>
      <vt:lpstr>L’aménagement de l’espace à l’intérieur</vt:lpstr>
      <vt:lpstr>L’aménagement de l’accueil</vt:lpstr>
      <vt:lpstr>L’accès au contenu culturel</vt:lpstr>
      <vt:lpstr>L’accès au contenu culturel</vt:lpstr>
      <vt:lpstr>La communication des actions</vt:lpstr>
      <vt:lpstr>Retour de parole des participants 1/3</vt:lpstr>
      <vt:lpstr>Retour de parole des participants 2/3</vt:lpstr>
      <vt:lpstr>Retour de parole des participants 3/3</vt:lpstr>
      <vt:lpstr>Faits saillants</vt:lpstr>
      <vt:lpstr>En conclusion - les effets de la démarche participative de la recherche-action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historique_initiative.pptx</dc:title>
  <cp:lastModifiedBy>Jessica Veillet</cp:lastModifiedBy>
  <cp:revision>1</cp:revision>
  <dcterms:created xsi:type="dcterms:W3CDTF">2006-08-16T00:00:00Z</dcterms:created>
  <dcterms:modified xsi:type="dcterms:W3CDTF">2024-06-21T14:29:09Z</dcterms:modified>
  <dc:identifier>DAF1Y6y5TL4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0x010100FE004FD4EE569B4583F337A43022F9BA</vt:lpwstr>
  </property>
  <property fmtid="{D5CDD505-2E9C-101B-9397-08002B2CF9AE}" pid="3" name="MediaServiceImageTags">
    <vt:lpwstr/>
  </property>
</Properties>
</file>