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5"/>
  </p:notesMasterIdLst>
  <p:sldIdLst>
    <p:sldId id="314" r:id="rId2"/>
    <p:sldId id="315" r:id="rId3"/>
    <p:sldId id="316" r:id="rId4"/>
    <p:sldId id="327" r:id="rId5"/>
    <p:sldId id="317" r:id="rId6"/>
    <p:sldId id="330" r:id="rId7"/>
    <p:sldId id="265" r:id="rId8"/>
    <p:sldId id="263" r:id="rId9"/>
    <p:sldId id="264" r:id="rId10"/>
    <p:sldId id="331" r:id="rId11"/>
    <p:sldId id="329" r:id="rId12"/>
    <p:sldId id="326" r:id="rId13"/>
    <p:sldId id="32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1924" autoAdjust="0"/>
  </p:normalViewPr>
  <p:slideViewPr>
    <p:cSldViewPr snapToGrid="0">
      <p:cViewPr varScale="1">
        <p:scale>
          <a:sx n="58" d="100"/>
          <a:sy n="58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475F-F9FF-4982-A437-3BF119AF0541}" type="datetimeFigureOut">
              <a:rPr lang="fr-FR" smtClean="0"/>
              <a:t>16/10/2020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62C7-37A5-47C3-B971-F72A568A04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0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quels éléments de l'environnement : éléments sociaux, physiques, linguistiques, communicationnels et technologiques et supports techniques peuvent constituer le développement de l'accessibilité universelle à un espace théâtral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FDEBE-78D0-4E92-B2D7-FE5772BBCAF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417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FDEBE-78D0-4E92-B2D7-FE5772BBCAF2}" type="slidenum">
              <a:rPr lang="fr-CA" smtClean="0"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2341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FDEBE-78D0-4E92-B2D7-FE5772BBCAF2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036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FDEBE-78D0-4E92-B2D7-FE5772BBCAF2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27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FDEBE-78D0-4E92-B2D7-FE5772BBCAF2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631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FDEBE-78D0-4E92-B2D7-FE5772BBCAF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41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Avec le but de rendre tous matériaux linguistiques accessibles, le pamphlet d’information sur la pièce de théâtre a été modifié selon des normes psycholinguistiques et adhérant à des critères d’ accessibilité linguistique.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2C7-37A5-47C3-B971-F72A568A04AB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38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Avec le but de rendre tous matériaux linguistiques accessibles, le pamphlet d’information sur la pièce de théâtre a été modifié selon des normes psycholinguistiques et adhérant à des critères d’ accessibilité linguistique.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des icônes simples ont été proposés pour accompagner les affiches textuelles présentes dans les lieux. </a:t>
            </a:r>
          </a:p>
          <a:p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2C7-37A5-47C3-B971-F72A568A04AB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0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</a:rPr>
              <a:t>Places </a:t>
            </a:r>
            <a:r>
              <a:rPr lang="en-CA" dirty="0" err="1">
                <a:solidFill>
                  <a:srgbClr val="FF0000"/>
                </a:solidFill>
              </a:rPr>
              <a:t>accessibles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l</a:t>
            </a:r>
            <a:r>
              <a:rPr lang="en-CA" dirty="0" err="1"/>
              <a:t>imitées</a:t>
            </a:r>
            <a:r>
              <a:rPr lang="en-CA" dirty="0"/>
              <a:t> pour </a:t>
            </a:r>
            <a:r>
              <a:rPr lang="en-CA" dirty="0" err="1"/>
              <a:t>personnes</a:t>
            </a:r>
            <a:r>
              <a:rPr lang="en-CA" dirty="0"/>
              <a:t> avec </a:t>
            </a:r>
            <a:r>
              <a:rPr lang="en-CA" dirty="0" err="1"/>
              <a:t>déficience</a:t>
            </a:r>
            <a:r>
              <a:rPr lang="en-CA" dirty="0"/>
              <a:t> </a:t>
            </a:r>
            <a:r>
              <a:rPr lang="en-CA" dirty="0" err="1"/>
              <a:t>physd</a:t>
            </a:r>
            <a:r>
              <a:rPr lang="en-CA" dirty="0"/>
              <a:t> seating for people with mobility disabilities (e.g., those that require wheelchairs to enter the space)</a:t>
            </a:r>
          </a:p>
          <a:p>
            <a:r>
              <a:rPr lang="fr-CA" sz="1600" b="1" dirty="0">
                <a:solidFill>
                  <a:srgbClr val="002060"/>
                </a:solidFill>
              </a:rPr>
              <a:t>Sièges </a:t>
            </a:r>
          </a:p>
          <a:p>
            <a:pPr marL="628650" lvl="2" indent="-265113"/>
            <a:r>
              <a:rPr lang="en-CA" sz="1250" dirty="0">
                <a:solidFill>
                  <a:srgbClr val="002060"/>
                </a:solidFill>
              </a:rPr>
              <a:t>Places </a:t>
            </a:r>
            <a:r>
              <a:rPr lang="en-CA" sz="1250" dirty="0" err="1">
                <a:solidFill>
                  <a:srgbClr val="002060"/>
                </a:solidFill>
              </a:rPr>
              <a:t>accessibles</a:t>
            </a:r>
            <a:r>
              <a:rPr lang="en-CA" sz="1250" dirty="0">
                <a:solidFill>
                  <a:srgbClr val="002060"/>
                </a:solidFill>
              </a:rPr>
              <a:t> </a:t>
            </a:r>
            <a:r>
              <a:rPr lang="en-CA" sz="1250" dirty="0" err="1">
                <a:solidFill>
                  <a:srgbClr val="002060"/>
                </a:solidFill>
              </a:rPr>
              <a:t>limitées</a:t>
            </a:r>
            <a:endParaRPr lang="en-CA" sz="1250" dirty="0">
              <a:solidFill>
                <a:srgbClr val="002060"/>
              </a:solidFill>
            </a:endParaRP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Accès aux sièges (salle et balcons) possible que d'un seul côté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Espace exigu entre les rangées des sièges/ espace scène proche des sièges</a:t>
            </a:r>
          </a:p>
          <a:p>
            <a:pPr marL="457200" lvl="1" indent="0">
              <a:buNone/>
            </a:pPr>
            <a:r>
              <a:rPr lang="fr-CA" sz="1400" b="1" dirty="0">
                <a:solidFill>
                  <a:srgbClr val="002060"/>
                </a:solidFill>
              </a:rPr>
              <a:t>Suggestions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Réaménager les sièges /normes de conception universelle et d'ergonomie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prévoir des sièges accessibles en fauteuil roulant ou des sièges pour les personnes ayant un handicap moteur ou visuel accompagnées de leur chien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Prévoir plus d'espace pour circulation entre sièges- scène = artistes pas trop près du public</a:t>
            </a:r>
          </a:p>
          <a:p>
            <a:r>
              <a:rPr lang="fr-CA" sz="1600" b="1" dirty="0">
                <a:solidFill>
                  <a:srgbClr val="002060"/>
                </a:solidFill>
              </a:rPr>
              <a:t>Aspect d’accessibilité</a:t>
            </a:r>
            <a:endParaRPr lang="fr-CA" sz="1600" dirty="0">
              <a:solidFill>
                <a:srgbClr val="002060"/>
              </a:solidFill>
            </a:endParaRP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Accès vers le théâtre facilité avant la représentation par le personnel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Un seul accès latéral au RDC pour personnes avec déficience physique (marchette, fauteuil roulant) 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Accès du public au théâtre par des escaliers (16 marches), escalier difficile d’accès pour de  nombreuses personnes</a:t>
            </a:r>
          </a:p>
          <a:p>
            <a:pPr marL="628650" lvl="2" indent="-265113"/>
            <a:r>
              <a:rPr lang="fr-CA" sz="1400" dirty="0">
                <a:solidFill>
                  <a:srgbClr val="002060"/>
                </a:solidFill>
              </a:rPr>
              <a:t>Suggestions: Adaptation de l’escalier /un indicateur tactile en haut des marches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2C7-37A5-47C3-B971-F72A568A04AB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59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</a:rPr>
              <a:t>Places </a:t>
            </a:r>
            <a:r>
              <a:rPr lang="en-CA" dirty="0" err="1">
                <a:solidFill>
                  <a:srgbClr val="FF0000"/>
                </a:solidFill>
              </a:rPr>
              <a:t>accessibles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l</a:t>
            </a:r>
            <a:r>
              <a:rPr lang="en-CA" dirty="0" err="1"/>
              <a:t>imitées</a:t>
            </a:r>
            <a:r>
              <a:rPr lang="en-CA" dirty="0"/>
              <a:t> pour </a:t>
            </a:r>
            <a:r>
              <a:rPr lang="en-CA" dirty="0" err="1"/>
              <a:t>personnes</a:t>
            </a:r>
            <a:r>
              <a:rPr lang="en-CA" dirty="0"/>
              <a:t> avec </a:t>
            </a:r>
            <a:r>
              <a:rPr lang="en-CA" dirty="0" err="1"/>
              <a:t>déficience</a:t>
            </a:r>
            <a:r>
              <a:rPr lang="en-CA" dirty="0"/>
              <a:t> </a:t>
            </a:r>
            <a:r>
              <a:rPr lang="en-CA" dirty="0" err="1"/>
              <a:t>physd</a:t>
            </a:r>
            <a:r>
              <a:rPr lang="en-CA" dirty="0"/>
              <a:t> seating for people with mobility disabilities (e.g., those that require wheelchairs to enter the space)</a:t>
            </a:r>
          </a:p>
          <a:p>
            <a:r>
              <a:rPr lang="fr-CA" sz="1600" b="1" dirty="0">
                <a:solidFill>
                  <a:srgbClr val="002060"/>
                </a:solidFill>
              </a:rPr>
              <a:t>Sièges </a:t>
            </a:r>
          </a:p>
          <a:p>
            <a:pPr marL="628650" lvl="2" indent="-265113"/>
            <a:r>
              <a:rPr lang="en-CA" sz="1250" dirty="0">
                <a:solidFill>
                  <a:srgbClr val="002060"/>
                </a:solidFill>
              </a:rPr>
              <a:t>Places </a:t>
            </a:r>
            <a:r>
              <a:rPr lang="en-CA" sz="1250" dirty="0" err="1">
                <a:solidFill>
                  <a:srgbClr val="002060"/>
                </a:solidFill>
              </a:rPr>
              <a:t>accessibles</a:t>
            </a:r>
            <a:r>
              <a:rPr lang="en-CA" sz="1250" dirty="0">
                <a:solidFill>
                  <a:srgbClr val="002060"/>
                </a:solidFill>
              </a:rPr>
              <a:t> </a:t>
            </a:r>
            <a:r>
              <a:rPr lang="en-CA" sz="1250" dirty="0" err="1">
                <a:solidFill>
                  <a:srgbClr val="002060"/>
                </a:solidFill>
              </a:rPr>
              <a:t>limitées</a:t>
            </a:r>
            <a:endParaRPr lang="en-CA" sz="1250" dirty="0">
              <a:solidFill>
                <a:srgbClr val="002060"/>
              </a:solidFill>
            </a:endParaRP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Accès aux sièges (salle et balcons) possible que d'un seul côté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Espace exigu entre les rangées des sièges/ espace scène proche des sièges</a:t>
            </a:r>
          </a:p>
          <a:p>
            <a:pPr marL="457200" lvl="1" indent="0">
              <a:buNone/>
            </a:pPr>
            <a:r>
              <a:rPr lang="fr-CA" sz="1400" b="1" dirty="0">
                <a:solidFill>
                  <a:srgbClr val="002060"/>
                </a:solidFill>
              </a:rPr>
              <a:t>Suggestions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Réaménager les sièges /normes de conception universelle et d'ergonomie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prévoir des sièges accessibles en fauteuil roulant ou des sièges pour les personnes ayant un handicap moteur ou visuel accompagnées de leur chien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Prévoir plus d'espace pour circulation entre sièges- scène = artistes pas trop près du public</a:t>
            </a:r>
          </a:p>
          <a:p>
            <a:r>
              <a:rPr lang="fr-CA" sz="1600" b="1" dirty="0">
                <a:solidFill>
                  <a:srgbClr val="002060"/>
                </a:solidFill>
              </a:rPr>
              <a:t>Aspect d’accessibilité</a:t>
            </a:r>
            <a:endParaRPr lang="fr-CA" sz="1600" dirty="0">
              <a:solidFill>
                <a:srgbClr val="002060"/>
              </a:solidFill>
            </a:endParaRP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Accès vers le théâtre facilité avant la représentation par le personnel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Un seul accès latéral au RDC pour personnes avec déficience physique (marchette, fauteuil roulant) </a:t>
            </a:r>
          </a:p>
          <a:p>
            <a:pPr marL="628650" lvl="2" indent="-265113"/>
            <a:r>
              <a:rPr lang="fr-CA" sz="1250" dirty="0">
                <a:solidFill>
                  <a:srgbClr val="002060"/>
                </a:solidFill>
              </a:rPr>
              <a:t>Accès du public au théâtre par des escaliers (16 marches), escalier difficile d’accès pour de  nombreuses personnes</a:t>
            </a:r>
          </a:p>
          <a:p>
            <a:pPr marL="628650" lvl="2" indent="-265113"/>
            <a:r>
              <a:rPr lang="fr-CA" sz="1400" dirty="0">
                <a:solidFill>
                  <a:srgbClr val="002060"/>
                </a:solidFill>
              </a:rPr>
              <a:t>Suggestions: Adaptation de l’escalier /un indicateur tactile en haut des marches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562C7-37A5-47C3-B971-F72A568A04AB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46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FDEBE-78D0-4E92-B2D7-FE5772BBCAF2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17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2214-1842-44E3-841C-6FBA96567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F26480-9153-4563-84EC-394CC43E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A72C7E-9DB0-4367-8ED4-7ECF5600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1BEFF0-6D75-411D-A593-A7FF370A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E4CA8-B335-4589-9007-ED75909D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44AFF-CBB3-4066-84AA-C64BBCF3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8D9AB8-2216-42EB-8555-262E502E9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4B808C-D23F-4A16-AB6A-B83F3A69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0727CC-F2FA-4625-92E3-2DF6C031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B53A9A-C406-4267-A7EA-887EFA43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1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469B7C-A45F-435F-8123-4B5519BD5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820541-FC43-4DF8-819F-9ADC29D3D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E5BE76-481F-4A1D-BCD6-BFEE2CC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DEB303-4F03-4E96-B565-1F39FF80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DDD45-AD7C-4D99-B38B-C1032B34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1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818631" y="2306139"/>
            <a:ext cx="11040000" cy="900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>
                <a:solidFill>
                  <a:srgbClr val="14283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272960" y="3857961"/>
            <a:ext cx="8640000" cy="12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300"/>
              </a:spcBef>
              <a:buNone/>
              <a:defRPr sz="3200" b="1">
                <a:solidFill>
                  <a:srgbClr val="14283C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357947" y="6021431"/>
            <a:ext cx="11476107" cy="744467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marL="0" algn="l" defTabSz="914400" rtl="0" eaLnBrk="1" latinLnBrk="0" hangingPunct="1">
              <a:defRPr lang="fr-CA" sz="1400" b="0" kern="1200" dirty="0" smtClean="0">
                <a:solidFill>
                  <a:srgbClr val="14283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9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8F4CF0D-A0CA-43EE-850C-CDCBE7259518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560000" cy="720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defRPr sz="3800" b="1" cap="none" baseline="0">
                <a:solidFill>
                  <a:srgbClr val="14283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720000" y="1559860"/>
            <a:ext cx="10560000" cy="456014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buClr>
                <a:srgbClr val="467AB8"/>
              </a:buClr>
              <a:buSzPct val="100000"/>
              <a:buFont typeface="Wingdings" pitchFamily="2" charset="2"/>
              <a:buChar char="§"/>
              <a:defRPr sz="3200">
                <a:latin typeface="Arial" pitchFamily="34" charset="0"/>
                <a:cs typeface="Arial" pitchFamily="34" charset="0"/>
              </a:defRPr>
            </a:lvl1pPr>
            <a:lvl2pPr marL="803275" indent="-346075">
              <a:lnSpc>
                <a:spcPct val="125000"/>
              </a:lnSpc>
              <a:buClr>
                <a:srgbClr val="467AB8"/>
              </a:buClr>
              <a:buSzPct val="55000"/>
              <a:buFont typeface="Arial" pitchFamily="34" charset="0"/>
              <a:buChar char="►"/>
              <a:defRPr sz="2800"/>
            </a:lvl2pPr>
            <a:lvl3pPr marL="1143000" indent="-228600">
              <a:lnSpc>
                <a:spcPct val="125000"/>
              </a:lnSpc>
              <a:buClr>
                <a:srgbClr val="467AB8"/>
              </a:buClr>
              <a:buSzPct val="100000"/>
              <a:buFont typeface="Arial" pitchFamily="34" charset="0"/>
              <a:buChar char="•"/>
              <a:defRPr sz="2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5611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20000" y="1639330"/>
            <a:ext cx="3360000" cy="46628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560000" cy="720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defRPr sz="3800" b="1" cap="none" baseline="0">
                <a:solidFill>
                  <a:srgbClr val="14283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169664" y="1639330"/>
            <a:ext cx="7110336" cy="4662858"/>
          </a:xfrm>
          <a:prstGeom prst="rect">
            <a:avLst/>
          </a:prstGeom>
          <a:ln w="19050">
            <a:solidFill>
              <a:srgbClr val="467AB8"/>
            </a:solidFill>
          </a:ln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Wingdings" pitchFamily="2" charset="2"/>
              <a:buChar char="§"/>
              <a:defRPr sz="3200">
                <a:latin typeface="Arial" pitchFamily="34" charset="0"/>
                <a:cs typeface="Arial" pitchFamily="34" charset="0"/>
              </a:defRPr>
            </a:lvl1pPr>
            <a:lvl2pPr marL="803275" indent="-346075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50000"/>
              <a:buFont typeface="Arial" pitchFamily="34" charset="0"/>
              <a:buChar char="►"/>
              <a:defRPr sz="2800"/>
            </a:lvl2pPr>
            <a:lvl3pPr marL="1143000" indent="-228600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Arial" pitchFamily="34" charset="0"/>
              <a:buChar char="•"/>
              <a:defRPr sz="2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313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13851-C2A1-4CD0-A9A0-197BF114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11CCB-1D90-41FF-8B1C-BFD0F0AC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B5D6B4-429B-49EE-8EE2-ADE6FF8F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A09E52-69A1-43D0-9E60-1F4422B0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C0BEA-8D85-409D-90DD-03B1C61D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4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B39A4-DB3F-4601-B6EE-D6C0F70F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131D32-D866-48E0-8109-EA1B9BE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82F74D-2929-4F3E-8673-935E7AB1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767EF6-28F4-435E-A487-695A4B86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9E808-166C-4AB1-ACCD-F061E045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0CA33-8A41-4282-95D8-914FEA35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2B24F-0A4E-403C-AD20-253FDDD20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D8756E-E529-44A7-9468-41E8E406F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C10156-407F-465D-A119-3BF62525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D3DB21-2C1A-4D66-BF42-8A6C7DFA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DC58DF-8097-4BF1-90E9-8BA3C5CF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1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AEF47-69BE-4C10-89CD-2A1712A3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55D80B-541C-410D-96CB-D5A51BC8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97BDFE-27A3-40B0-BDC9-5078E93D2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73B097-DB71-44B3-9817-DA750184A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F1DE52-B9F5-4505-A66B-B05C38641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3A716C-61AE-45CF-BE1D-69CD0038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5D12B0-917C-4E03-824F-4F01F15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A71CF1-EABD-4793-B68D-A76FD783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F8F67-9D7C-44AE-8356-3D608416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12FAF1-1960-401F-8041-7E393877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3B9EB9-7786-4569-B102-4DE2E5D1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FB656E-C6F2-4204-A075-E10B5F9C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3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729498-D650-4AFB-9A5F-DE436725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A4B444-ABC9-4292-8723-4D5B81CC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5C1618-039B-4322-A11E-28B539E5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D7273-A065-4198-A28A-A39E4F15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ECDE6-D0D5-4B11-ADB2-200A9A1A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FCE405-4E41-4465-9DD8-12C8A0A3E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05AF22-FC45-4D19-B570-6369093C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E6965F-7B17-48C1-B9BE-C4FFF1D4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48D4B9-A891-41F9-8041-3EEF8C5A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17003-AC0F-4003-9726-66D710A8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60B7C5-655C-4B7D-B290-BE4836637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6D8A1C-0924-4BE2-BC26-A455F7511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6E62D2-C46A-4600-B1C6-7F478F0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B0AC5E-337F-434F-8D88-3BF4DBFA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9462D4-049A-4900-BECF-B3A20AB4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1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F94932-D48B-46D0-8E05-EFC461EA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F99BD-1561-4648-8A6A-A95E2DCB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7C168-84AC-40FA-8AEF-DF7F2755D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7AF84-6BF8-4A1B-B030-C6CA86934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94094B-7922-48E9-907D-984123061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634344" y="4070485"/>
            <a:ext cx="7666765" cy="1070395"/>
          </a:xfrm>
        </p:spPr>
        <p:txBody>
          <a:bodyPr/>
          <a:lstStyle/>
          <a:p>
            <a:r>
              <a:rPr lang="fr-CA" sz="2800" dirty="0">
                <a:latin typeface="+mn-lt"/>
              </a:rPr>
              <a:t>Forum d’échange  – Société Inclusive </a:t>
            </a:r>
          </a:p>
          <a:p>
            <a:r>
              <a:rPr lang="fr-CA" sz="2800" b="0" dirty="0">
                <a:latin typeface="+mn-lt"/>
              </a:rPr>
              <a:t>Le 22 octobre, 2020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4A3DD0FF-72A1-4185-B856-652A959E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3163" y="5750445"/>
            <a:ext cx="1124699" cy="9951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A2EE33-8694-4B0E-9CCC-896E4E04EF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9" t="3209" r="2053" b="1967"/>
          <a:stretch/>
        </p:blipFill>
        <p:spPr>
          <a:xfrm>
            <a:off x="1330961" y="6030020"/>
            <a:ext cx="1499191" cy="6539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6F4EE5-B8FA-42F4-A37F-B8063990C3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48" r="9478" b="-8106"/>
          <a:stretch/>
        </p:blipFill>
        <p:spPr>
          <a:xfrm>
            <a:off x="6467107" y="6088249"/>
            <a:ext cx="1258026" cy="5604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46CB943-13B5-4B8B-8EFF-BBB177269B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33" t="7706" r="3030" b="3734"/>
          <a:stretch/>
        </p:blipFill>
        <p:spPr>
          <a:xfrm>
            <a:off x="2906882" y="6053221"/>
            <a:ext cx="1077428" cy="6923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0539F4-44C2-43FF-84EA-8E48714133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6" b="32083"/>
          <a:stretch/>
        </p:blipFill>
        <p:spPr>
          <a:xfrm>
            <a:off x="7690634" y="6119179"/>
            <a:ext cx="1258026" cy="5395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9D90A04-E961-4567-BEB6-BFB8FF988D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33" y="6155407"/>
            <a:ext cx="1747726" cy="5033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2914FE1-4F46-48A5-ADBB-B630CA3E43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60" y="6144597"/>
            <a:ext cx="903973" cy="4477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555392-40D7-497E-A4BE-67E3BBE471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15" y="6094555"/>
            <a:ext cx="1160443" cy="547823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F9AC918-42F3-42E1-B306-24245CDB2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38" y="2945221"/>
            <a:ext cx="81325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fr-F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Zakia Hammouni, Walter Wittich, Eva Kehayia, Ingrid Verduyckt, Natalina Martiniello, Emilie Hervieux, Tiiu Poldma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06E7183-1FD4-4607-A041-3367047A1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887896"/>
            <a:ext cx="8934719" cy="1919152"/>
          </a:xfrm>
        </p:spPr>
        <p:txBody>
          <a:bodyPr>
            <a:normAutofit/>
          </a:bodyPr>
          <a:lstStyle/>
          <a:p>
            <a:pPr algn="ctr"/>
            <a:r>
              <a:rPr lang="fr-CA" sz="3200" i="1" dirty="0" err="1">
                <a:solidFill>
                  <a:srgbClr val="0070C0"/>
                </a:solidFill>
                <a:latin typeface="+mn-lt"/>
              </a:rPr>
              <a:t>Co-création</a:t>
            </a:r>
            <a:r>
              <a:rPr lang="fr-CA" sz="3200" i="1" dirty="0">
                <a:solidFill>
                  <a:srgbClr val="0070C0"/>
                </a:solidFill>
                <a:latin typeface="+mn-lt"/>
              </a:rPr>
              <a:t> d’une expérience de loisirs dans un espace théâtral inclusif et accessible</a:t>
            </a:r>
            <a:r>
              <a:rPr lang="en-US" sz="3200" i="1" dirty="0">
                <a:solidFill>
                  <a:srgbClr val="0070C0"/>
                </a:solidFill>
                <a:latin typeface="+mn-lt"/>
              </a:rPr>
              <a:t>:  Le </a:t>
            </a:r>
            <a:r>
              <a:rPr lang="en-US" sz="3200" i="1" dirty="0" err="1">
                <a:solidFill>
                  <a:srgbClr val="0070C0"/>
                </a:solidFill>
                <a:latin typeface="+mn-lt"/>
              </a:rPr>
              <a:t>cas</a:t>
            </a:r>
            <a:r>
              <a:rPr lang="en-US" sz="3200" i="1" dirty="0">
                <a:solidFill>
                  <a:srgbClr val="0070C0"/>
                </a:solidFill>
                <a:latin typeface="+mn-lt"/>
              </a:rPr>
              <a:t> du Centre Segal </a:t>
            </a:r>
            <a:r>
              <a:rPr lang="fr-CA" sz="3200" i="1" dirty="0">
                <a:solidFill>
                  <a:srgbClr val="0070C0"/>
                </a:solidFill>
                <a:latin typeface="+mn-lt"/>
              </a:rPr>
              <a:t>des arts de la scène</a:t>
            </a:r>
            <a:endParaRPr lang="fr-FR" sz="32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59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0AF9-4EB2-8F48-9A8E-FFC4D00E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1" y="401220"/>
            <a:ext cx="11309685" cy="74178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CA" sz="4000" b="1" dirty="0">
                <a:solidFill>
                  <a:schemeClr val="bg1"/>
                </a:solidFill>
              </a:rPr>
              <a:t>Résultats –  ACCÈS ENVIRONNEMENTAL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94D-C9B7-D749-80BC-3CC19D8A9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040" y="1143000"/>
            <a:ext cx="7798672" cy="5418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b="1" dirty="0">
                <a:solidFill>
                  <a:srgbClr val="002060"/>
                </a:solidFill>
              </a:rPr>
              <a:t>Sièges</a:t>
            </a:r>
            <a:r>
              <a:rPr lang="fr-CA" sz="2400" b="1" dirty="0">
                <a:solidFill>
                  <a:srgbClr val="002060"/>
                </a:solidFill>
              </a:rPr>
              <a:t> </a:t>
            </a:r>
          </a:p>
          <a:p>
            <a:pPr marL="628650" lvl="2" indent="-265113"/>
            <a:r>
              <a:rPr lang="en-CA" sz="1800" dirty="0">
                <a:solidFill>
                  <a:srgbClr val="002060"/>
                </a:solidFill>
              </a:rPr>
              <a:t>Places </a:t>
            </a:r>
            <a:r>
              <a:rPr lang="en-CA" sz="1800" dirty="0" err="1">
                <a:solidFill>
                  <a:srgbClr val="002060"/>
                </a:solidFill>
              </a:rPr>
              <a:t>accessibles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dirty="0" err="1">
                <a:solidFill>
                  <a:srgbClr val="002060"/>
                </a:solidFill>
              </a:rPr>
              <a:t>limitées</a:t>
            </a:r>
            <a:r>
              <a:rPr lang="en-CA" sz="1800" dirty="0">
                <a:solidFill>
                  <a:srgbClr val="002060"/>
                </a:solidFill>
              </a:rPr>
              <a:t>  / </a:t>
            </a:r>
            <a:r>
              <a:rPr lang="fr-CA" sz="1800" dirty="0">
                <a:solidFill>
                  <a:srgbClr val="002060"/>
                </a:solidFill>
              </a:rPr>
              <a:t>Accès aux sièges (salle et balcons) possible que d'un seul côté</a:t>
            </a:r>
          </a:p>
          <a:p>
            <a:pPr marL="628650" lvl="2" indent="-265113"/>
            <a:r>
              <a:rPr lang="fr-CA" sz="1800" dirty="0">
                <a:solidFill>
                  <a:srgbClr val="002060"/>
                </a:solidFill>
              </a:rPr>
              <a:t>Espace exigu entre les rangées des sièges/ espace scène proche des sièges</a:t>
            </a:r>
          </a:p>
          <a:p>
            <a:pPr marL="457200" lvl="1" indent="0">
              <a:buNone/>
            </a:pPr>
            <a:r>
              <a:rPr lang="fr-CA" sz="1800" b="1" dirty="0">
                <a:solidFill>
                  <a:srgbClr val="002060"/>
                </a:solidFill>
              </a:rPr>
              <a:t>Suggestions</a:t>
            </a:r>
          </a:p>
          <a:p>
            <a:pPr marL="628650" lvl="2" indent="-265113"/>
            <a:r>
              <a:rPr lang="fr-CA" sz="1800" dirty="0">
                <a:solidFill>
                  <a:srgbClr val="002060"/>
                </a:solidFill>
              </a:rPr>
              <a:t>Réaménager les sièges /normes de conception universelle et d'ergonomie</a:t>
            </a:r>
          </a:p>
          <a:p>
            <a:pPr marL="628650" lvl="2" indent="-265113"/>
            <a:r>
              <a:rPr lang="fr-CA" sz="1800" dirty="0">
                <a:solidFill>
                  <a:srgbClr val="002060"/>
                </a:solidFill>
              </a:rPr>
              <a:t>prévoir des sièges accessibles en fauteuil roulant ou des sièges pour les personnes ayant un handicap moteur ou visuel accompagnées de leur chien</a:t>
            </a:r>
          </a:p>
          <a:p>
            <a:pPr marL="628650" lvl="2" indent="-265113"/>
            <a:r>
              <a:rPr lang="fr-CA" sz="1800" dirty="0">
                <a:solidFill>
                  <a:srgbClr val="002060"/>
                </a:solidFill>
              </a:rPr>
              <a:t>Prévoir plus d'espace pour circulation entre sièges- scène = artistes pas trop près du public</a:t>
            </a:r>
          </a:p>
          <a:p>
            <a:pPr marL="0" indent="0">
              <a:buNone/>
            </a:pPr>
            <a:r>
              <a:rPr lang="fr-CA" b="1" dirty="0">
                <a:solidFill>
                  <a:srgbClr val="002060"/>
                </a:solidFill>
              </a:rPr>
              <a:t>Aspect d’accessibilité</a:t>
            </a:r>
            <a:endParaRPr lang="fr-CA" dirty="0">
              <a:solidFill>
                <a:srgbClr val="002060"/>
              </a:solidFill>
            </a:endParaRPr>
          </a:p>
          <a:p>
            <a:pPr marL="628650" lvl="2" indent="-265113"/>
            <a:r>
              <a:rPr lang="fr-CA" sz="1800" dirty="0">
                <a:solidFill>
                  <a:srgbClr val="002060"/>
                </a:solidFill>
              </a:rPr>
              <a:t>Accès vers le théâtre facilité avant la représentation par le personnel</a:t>
            </a:r>
          </a:p>
          <a:p>
            <a:pPr marL="628650" lvl="2" indent="-265113"/>
            <a:r>
              <a:rPr lang="fr-CA" sz="1800" dirty="0">
                <a:solidFill>
                  <a:srgbClr val="002060"/>
                </a:solidFill>
              </a:rPr>
              <a:t>Un seul accès latéral au RDC pour personnes avec déficience physique</a:t>
            </a:r>
          </a:p>
          <a:p>
            <a:pPr marL="628650" lvl="2" indent="-265113"/>
            <a:r>
              <a:rPr lang="fr-CA" sz="1800" dirty="0">
                <a:solidFill>
                  <a:srgbClr val="002060"/>
                </a:solidFill>
              </a:rPr>
              <a:t>Escalier difficile d’accès au public</a:t>
            </a:r>
          </a:p>
          <a:p>
            <a:pPr marL="363537" lvl="2" indent="0">
              <a:buNone/>
            </a:pPr>
            <a:r>
              <a:rPr lang="fr-CA" sz="1800" b="1" dirty="0">
                <a:solidFill>
                  <a:srgbClr val="002060"/>
                </a:solidFill>
              </a:rPr>
              <a:t>Suggestions</a:t>
            </a:r>
            <a:endParaRPr lang="fr-CA" sz="1800" dirty="0">
              <a:solidFill>
                <a:srgbClr val="002060"/>
              </a:solidFill>
            </a:endParaRPr>
          </a:p>
          <a:p>
            <a:pPr marL="628650" lvl="2" indent="-265113"/>
            <a:r>
              <a:rPr lang="fr-CA" sz="1800" dirty="0">
                <a:solidFill>
                  <a:srgbClr val="002060"/>
                </a:solidFill>
              </a:rPr>
              <a:t>Adaptation de l’escalier /un indicateur tactile en haut des marches</a:t>
            </a:r>
          </a:p>
          <a:p>
            <a:pPr lvl="1"/>
            <a:endParaRPr lang="fr-CA" sz="1800" dirty="0">
              <a:solidFill>
                <a:srgbClr val="002060"/>
              </a:solidFill>
            </a:endParaRPr>
          </a:p>
        </p:txBody>
      </p:sp>
      <p:pic>
        <p:nvPicPr>
          <p:cNvPr id="5" name="Image 4" descr="Photograph of a set of stairs. The edges of the stairs are not marked with high contrast paint or rubber, making it difficult for those with visual impairments to see the edges.">
            <a:extLst>
              <a:ext uri="{FF2B5EF4-FFF2-40B4-BE49-F238E27FC236}">
                <a16:creationId xmlns:a16="http://schemas.microsoft.com/office/drawing/2014/main" id="{32D80F45-24E7-40D5-86BA-54F1F4CA531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r="-3" b="-3"/>
          <a:stretch/>
        </p:blipFill>
        <p:spPr bwMode="auto">
          <a:xfrm>
            <a:off x="10206789" y="4083829"/>
            <a:ext cx="1499937" cy="2482392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FEF999-CB02-42EC-A71B-1AFDB2D173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41" y="1278819"/>
            <a:ext cx="3422685" cy="191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ce réservé du contenu 6" descr="Photograph of numerous elderly individuals making their way through the Segal Centre lobby to the theatre where a relaxed performance is about to begin">
            <a:extLst>
              <a:ext uri="{FF2B5EF4-FFF2-40B4-BE49-F238E27FC236}">
                <a16:creationId xmlns:a16="http://schemas.microsoft.com/office/drawing/2014/main" id="{D50400E4-3A9B-4781-89C1-6726362B899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5"/>
          <a:srcRect l="1" t="371" r="13884" b="5594"/>
          <a:stretch/>
        </p:blipFill>
        <p:spPr bwMode="auto">
          <a:xfrm rot="5400000">
            <a:off x="7960054" y="4447238"/>
            <a:ext cx="2482391" cy="1746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672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366092" y="1219200"/>
            <a:ext cx="9261268" cy="543020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80975" lvl="3" indent="0">
              <a:buClr>
                <a:srgbClr val="0070C0"/>
              </a:buClr>
              <a:buSzPct val="100000"/>
              <a:buNone/>
            </a:pPr>
            <a:r>
              <a:rPr lang="fr-CA" sz="2500" b="1" dirty="0">
                <a:solidFill>
                  <a:srgbClr val="002060"/>
                </a:solidFill>
              </a:rPr>
              <a:t>Constats</a:t>
            </a:r>
          </a:p>
          <a:p>
            <a:pPr marL="446088" lvl="3" indent="-265113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500" dirty="0">
                <a:solidFill>
                  <a:srgbClr val="002060"/>
                </a:solidFill>
              </a:rPr>
              <a:t>Tranche d'âge dominante du public assistant aux représentations +/- identique depuis le début du projet</a:t>
            </a:r>
          </a:p>
          <a:p>
            <a:pPr marL="180975" lvl="3" indent="0">
              <a:buClr>
                <a:srgbClr val="0070C0"/>
              </a:buClr>
              <a:buSzPct val="100000"/>
              <a:buNone/>
            </a:pPr>
            <a:endParaRPr lang="fr-CA" sz="2500" dirty="0">
              <a:solidFill>
                <a:srgbClr val="002060"/>
              </a:solidFill>
            </a:endParaRPr>
          </a:p>
          <a:p>
            <a:pPr marL="446088" lvl="3" indent="-265113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500" dirty="0">
                <a:solidFill>
                  <a:srgbClr val="002060"/>
                </a:solidFill>
              </a:rPr>
              <a:t>Impact positif sur les membres du public qui avaient besoin du support d'adaptation</a:t>
            </a:r>
          </a:p>
          <a:p>
            <a:pPr marL="180975" lvl="3" indent="0">
              <a:buClr>
                <a:srgbClr val="0070C0"/>
              </a:buClr>
              <a:buSzPct val="100000"/>
              <a:buNone/>
            </a:pPr>
            <a:endParaRPr lang="fr-CA" sz="2500" dirty="0">
              <a:solidFill>
                <a:srgbClr val="002060"/>
              </a:solidFill>
            </a:endParaRPr>
          </a:p>
          <a:p>
            <a:pPr marL="180975" lvl="3" indent="0">
              <a:buClr>
                <a:srgbClr val="0070C0"/>
              </a:buClr>
              <a:buSzPct val="100000"/>
              <a:buNone/>
            </a:pPr>
            <a:r>
              <a:rPr lang="fr-CA" sz="2500" b="1" dirty="0">
                <a:solidFill>
                  <a:srgbClr val="002060"/>
                </a:solidFill>
              </a:rPr>
              <a:t>Impacts</a:t>
            </a:r>
          </a:p>
          <a:p>
            <a:pPr marL="446088" lvl="3" indent="-265113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500" dirty="0">
                <a:solidFill>
                  <a:srgbClr val="002060"/>
                </a:solidFill>
              </a:rPr>
              <a:t>Accueil chaleureux pour les personnes vivant avec une déficience/ Meilleure implication du personnel pour soutenir ces personnes</a:t>
            </a:r>
          </a:p>
          <a:p>
            <a:pPr marL="180975" lvl="3" indent="0">
              <a:buClr>
                <a:srgbClr val="0070C0"/>
              </a:buClr>
              <a:buSzPct val="100000"/>
              <a:buNone/>
            </a:pPr>
            <a:endParaRPr lang="fr-CA" sz="2500" dirty="0">
              <a:solidFill>
                <a:srgbClr val="002060"/>
              </a:solidFill>
            </a:endParaRPr>
          </a:p>
          <a:p>
            <a:pPr marL="446088" lvl="3" indent="-265113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500" dirty="0">
                <a:solidFill>
                  <a:srgbClr val="002060"/>
                </a:solidFill>
              </a:rPr>
              <a:t>Participation plus importante des personnes vivant avec une déficience visuelle</a:t>
            </a:r>
          </a:p>
          <a:p>
            <a:pPr marL="446088" lvl="3" indent="-265113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CA" sz="2500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0545-5A3A-4313-8FF4-D0F3BA88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34" y="323162"/>
            <a:ext cx="10884231" cy="74178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Les constats /impacts</a:t>
            </a:r>
            <a:endParaRPr lang="fr-CA" sz="2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43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123720" y="1311965"/>
            <a:ext cx="10410940" cy="5185566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446088" lvl="3" indent="-265113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46088" lvl="3" indent="-265113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Une expérience collaborative pour créer une appréciation du spectacle par tous, avec les supports développés ensemble.</a:t>
            </a:r>
          </a:p>
          <a:p>
            <a:pPr marL="446088" lvl="3" indent="-265113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CA" sz="2400" dirty="0">
              <a:solidFill>
                <a:srgbClr val="002060"/>
              </a:solidFill>
            </a:endParaRPr>
          </a:p>
          <a:p>
            <a:pPr marL="446088" lvl="3" indent="-265113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 Le projet est toujours en cours:</a:t>
            </a:r>
          </a:p>
          <a:p>
            <a:pPr marL="788988" lvl="4" indent="-265113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 il y a eu un enthousiasme pour développer d'autres outils </a:t>
            </a:r>
          </a:p>
          <a:p>
            <a:pPr marL="788988" lvl="4" indent="-265113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et élargir le public pour lequel la représentation décontractée pourrait être ciblée. </a:t>
            </a:r>
          </a:p>
          <a:p>
            <a:pPr marL="788988" lvl="4" indent="-265113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endParaRPr lang="fr-CA" sz="2400" dirty="0">
              <a:solidFill>
                <a:srgbClr val="002060"/>
              </a:solidFill>
            </a:endParaRPr>
          </a:p>
          <a:p>
            <a:pPr marL="446088" lvl="4" indent="-268288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À la fin du projet : </a:t>
            </a:r>
          </a:p>
          <a:p>
            <a:pPr marL="788988" lvl="5" indent="-268288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Présentation du rapport final au Centre</a:t>
            </a:r>
          </a:p>
          <a:p>
            <a:pPr marL="788988" lvl="5" indent="-268288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Fournir des idées de meilleures pratiques à la direction du théâtre /améliorer l'accessibilité selon la capacité existante du Centre Segal</a:t>
            </a:r>
          </a:p>
          <a:p>
            <a:pPr marL="520700" lvl="5" indent="0" algn="just">
              <a:buClr>
                <a:srgbClr val="0070C0"/>
              </a:buClr>
              <a:buSzPct val="100000"/>
              <a:buNone/>
            </a:pPr>
            <a:endParaRPr lang="fr-CA" sz="2400" dirty="0">
              <a:solidFill>
                <a:srgbClr val="002060"/>
              </a:solidFill>
            </a:endParaRPr>
          </a:p>
          <a:p>
            <a:pPr marL="446088" lvl="5" indent="-357188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Transfert des connaissances en cours : </a:t>
            </a:r>
          </a:p>
          <a:p>
            <a:pPr marL="903288" lvl="6" indent="-357188" algn="just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Conférences, articles scientifiques et vulgarisées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52039E-FD02-424B-9D61-59DD0FF6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70" y="526117"/>
            <a:ext cx="10818130" cy="74178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Conclusion / prochaines étapes</a:t>
            </a:r>
            <a:endParaRPr lang="fr-CA" sz="2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94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DA3B26A-A23E-4202-9010-CE22BB6AD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524000" y="3890"/>
            <a:ext cx="9143980" cy="685799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CE71C1C-78BB-43D0-95A2-EC1CF758F4FC}"/>
              </a:ext>
            </a:extLst>
          </p:cNvPr>
          <p:cNvSpPr txBox="1">
            <a:spLocks/>
          </p:cNvSpPr>
          <p:nvPr/>
        </p:nvSpPr>
        <p:spPr>
          <a:xfrm>
            <a:off x="972026" y="5713213"/>
            <a:ext cx="8408194" cy="898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cap="none" baseline="0">
                <a:solidFill>
                  <a:srgbClr val="14283C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+mj-lt"/>
                <a:cs typeface="+mj-cs"/>
              </a:rPr>
              <a:t>Merci</a:t>
            </a:r>
            <a:r>
              <a:rPr lang="en-US" sz="5200" dirty="0">
                <a:solidFill>
                  <a:schemeClr val="bg1"/>
                </a:solidFill>
                <a:latin typeface="+mj-lt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643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85581" y="4114924"/>
            <a:ext cx="9882129" cy="2563076"/>
          </a:xfrm>
        </p:spPr>
        <p:txBody>
          <a:bodyPr>
            <a:normAutofit fontScale="62500" lnSpcReduction="20000"/>
          </a:bodyPr>
          <a:lstStyle/>
          <a:p>
            <a:pPr marL="177800" lvl="1" indent="0" algn="just">
              <a:buNone/>
            </a:pPr>
            <a:r>
              <a:rPr lang="fr-CA" sz="4500" b="1" dirty="0">
                <a:solidFill>
                  <a:srgbClr val="0070C0"/>
                </a:solidFill>
              </a:rPr>
              <a:t>1 </a:t>
            </a:r>
            <a:r>
              <a:rPr lang="fr-CA" sz="2400" dirty="0"/>
              <a:t>- </a:t>
            </a:r>
            <a:r>
              <a:rPr lang="fr-CA" sz="3200" dirty="0">
                <a:solidFill>
                  <a:srgbClr val="002060"/>
                </a:solidFill>
              </a:rPr>
              <a:t>Examinez comment tous les partis prenantes apprécient les représentations théâtrales en direct </a:t>
            </a:r>
          </a:p>
          <a:p>
            <a:pPr marL="177800" lvl="1" indent="0" algn="just">
              <a:buNone/>
            </a:pPr>
            <a:r>
              <a:rPr lang="fr-CA" sz="4500" b="1" dirty="0">
                <a:solidFill>
                  <a:srgbClr val="0070C0"/>
                </a:solidFill>
              </a:rPr>
              <a:t>2</a:t>
            </a:r>
            <a:r>
              <a:rPr lang="fr-CA" sz="4500" dirty="0">
                <a:solidFill>
                  <a:srgbClr val="0070C0"/>
                </a:solidFill>
              </a:rPr>
              <a:t>-</a:t>
            </a:r>
            <a:r>
              <a:rPr lang="fr-CA" sz="3200" dirty="0"/>
              <a:t> </a:t>
            </a:r>
            <a:r>
              <a:rPr lang="fr-CA" sz="3200" dirty="0">
                <a:solidFill>
                  <a:srgbClr val="002060"/>
                </a:solidFill>
              </a:rPr>
              <a:t>Examiner les défis liés à l'accès et à la fréquentation des représentations théâtrales 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marL="177800" lvl="1" indent="0" algn="just">
              <a:buNone/>
            </a:pPr>
            <a:r>
              <a:rPr lang="fr-CA" sz="5100" b="1" dirty="0">
                <a:solidFill>
                  <a:srgbClr val="0070C0"/>
                </a:solidFill>
              </a:rPr>
              <a:t>3</a:t>
            </a:r>
            <a:r>
              <a:rPr lang="fr-CA" dirty="0">
                <a:solidFill>
                  <a:srgbClr val="0070C0"/>
                </a:solidFill>
                <a:latin typeface="+mn-lt"/>
              </a:rPr>
              <a:t>- </a:t>
            </a:r>
            <a:r>
              <a:rPr lang="fr-CA" sz="3200" dirty="0">
                <a:solidFill>
                  <a:srgbClr val="002060"/>
                </a:solidFill>
                <a:latin typeface="+mn-lt"/>
              </a:rPr>
              <a:t>Mise en situation dans</a:t>
            </a:r>
            <a:r>
              <a:rPr lang="fr-CA" sz="3200" dirty="0">
                <a:solidFill>
                  <a:srgbClr val="002060"/>
                </a:solidFill>
              </a:rPr>
              <a:t> une " représentation décontractée " au Centre Segal des arts de la scène à Montréal</a:t>
            </a:r>
          </a:p>
        </p:txBody>
      </p:sp>
      <p:pic>
        <p:nvPicPr>
          <p:cNvPr id="5" name="Image 4" descr="Une image contenant ciel, extérieur, terrain, bâtiment&#10;&#10;Description générée automatiquement">
            <a:extLst>
              <a:ext uri="{FF2B5EF4-FFF2-40B4-BE49-F238E27FC236}">
                <a16:creationId xmlns:a16="http://schemas.microsoft.com/office/drawing/2014/main" id="{5EDA6E7A-D040-4033-A033-04070087FE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6"/>
          <a:stretch/>
        </p:blipFill>
        <p:spPr>
          <a:xfrm>
            <a:off x="2018467" y="1077446"/>
            <a:ext cx="3975409" cy="2563076"/>
          </a:xfrm>
          <a:prstGeom prst="rect">
            <a:avLst/>
          </a:prstGeom>
        </p:spPr>
      </p:pic>
      <p:pic>
        <p:nvPicPr>
          <p:cNvPr id="6" name="Graphic 19">
            <a:extLst>
              <a:ext uri="{FF2B5EF4-FFF2-40B4-BE49-F238E27FC236}">
                <a16:creationId xmlns:a16="http://schemas.microsoft.com/office/drawing/2014/main" id="{43CE34E5-AE1D-42FF-9AA2-14E067A94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374402"/>
            <a:ext cx="1671440" cy="167144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B6F6D65-C789-2547-A5A4-B18A738C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17201"/>
            <a:ext cx="9451200" cy="720000"/>
          </a:xfrm>
        </p:spPr>
        <p:txBody>
          <a:bodyPr/>
          <a:lstStyle/>
          <a:p>
            <a:r>
              <a:rPr lang="fr-CA" dirty="0">
                <a:solidFill>
                  <a:srgbClr val="0070C0"/>
                </a:solidFill>
                <a:latin typeface="+mn-lt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96276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306962" y="2222453"/>
            <a:ext cx="6381357" cy="2181651"/>
          </a:xfrm>
        </p:spPr>
        <p:txBody>
          <a:bodyPr>
            <a:noAutofit/>
          </a:bodyPr>
          <a:lstStyle/>
          <a:p>
            <a:pPr marL="542925" lvl="4" indent="-27781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solidFill>
                  <a:srgbClr val="002060"/>
                </a:solidFill>
              </a:rPr>
              <a:t>Formation </a:t>
            </a:r>
            <a:r>
              <a:rPr lang="en-CA" sz="2200" dirty="0" err="1">
                <a:solidFill>
                  <a:srgbClr val="002060"/>
                </a:solidFill>
              </a:rPr>
              <a:t>préalable</a:t>
            </a:r>
            <a:r>
              <a:rPr lang="en-CA" sz="2200" dirty="0">
                <a:solidFill>
                  <a:srgbClr val="002060"/>
                </a:solidFill>
              </a:rPr>
              <a:t> du personnel du Centre Segal des arts de la scène et </a:t>
            </a:r>
            <a:r>
              <a:rPr lang="en-CA" sz="2200" dirty="0" err="1">
                <a:solidFill>
                  <a:srgbClr val="002060"/>
                </a:solidFill>
              </a:rPr>
              <a:t>visite</a:t>
            </a:r>
            <a:r>
              <a:rPr lang="en-CA" sz="2200" dirty="0">
                <a:solidFill>
                  <a:srgbClr val="002060"/>
                </a:solidFill>
              </a:rPr>
              <a:t> </a:t>
            </a:r>
            <a:r>
              <a:rPr lang="en-CA" sz="2200" dirty="0" err="1">
                <a:solidFill>
                  <a:srgbClr val="002060"/>
                </a:solidFill>
              </a:rPr>
              <a:t>préliminaire</a:t>
            </a:r>
            <a:r>
              <a:rPr lang="en-CA" sz="2200" dirty="0">
                <a:solidFill>
                  <a:srgbClr val="002060"/>
                </a:solidFill>
              </a:rPr>
              <a:t> de </a:t>
            </a:r>
            <a:r>
              <a:rPr lang="en-CA" sz="2200" dirty="0" err="1">
                <a:solidFill>
                  <a:srgbClr val="002060"/>
                </a:solidFill>
              </a:rPr>
              <a:t>l’environnement</a:t>
            </a:r>
            <a:r>
              <a:rPr lang="en-CA" sz="2200" dirty="0">
                <a:solidFill>
                  <a:srgbClr val="002060"/>
                </a:solidFill>
              </a:rPr>
              <a:t> physique</a:t>
            </a:r>
          </a:p>
          <a:p>
            <a:pPr marL="542925" lvl="4" indent="-277813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A" sz="2200" dirty="0">
              <a:solidFill>
                <a:srgbClr val="002060"/>
              </a:solidFill>
            </a:endParaRPr>
          </a:p>
          <a:p>
            <a:pPr marL="542925" lvl="4" indent="-27781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rgbClr val="002060"/>
                </a:solidFill>
              </a:rPr>
              <a:t>Rencontre et consultation des différents partenaires</a:t>
            </a:r>
          </a:p>
          <a:p>
            <a:pPr marL="265112" lvl="4" indent="0">
              <a:buClr>
                <a:srgbClr val="0070C0"/>
              </a:buClr>
              <a:buNone/>
            </a:pPr>
            <a:endParaRPr lang="fr-CA" sz="2400" dirty="0"/>
          </a:p>
          <a:p>
            <a:pPr marL="0" lvl="2" indent="0">
              <a:buNone/>
            </a:pPr>
            <a:endParaRPr lang="fr-CA" dirty="0"/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3BC49B5-AE60-4FD7-A813-1FD359F11235}"/>
              </a:ext>
            </a:extLst>
          </p:cNvPr>
          <p:cNvSpPr txBox="1">
            <a:spLocks/>
          </p:cNvSpPr>
          <p:nvPr/>
        </p:nvSpPr>
        <p:spPr>
          <a:xfrm>
            <a:off x="4306959" y="4493942"/>
            <a:ext cx="6381356" cy="2181651"/>
          </a:xfrm>
          <a:prstGeom prst="rect">
            <a:avLst/>
          </a:prstGeom>
          <a:ln w="19050">
            <a:solidFill>
              <a:srgbClr val="467AB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3275" indent="-346075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50000"/>
              <a:buFont typeface="Arial" pitchFamily="34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lvl="4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CA" sz="2400" dirty="0" err="1">
                <a:solidFill>
                  <a:srgbClr val="002060"/>
                </a:solidFill>
              </a:rPr>
              <a:t>Parcours</a:t>
            </a:r>
            <a:r>
              <a:rPr lang="en-CA" sz="2400" dirty="0">
                <a:solidFill>
                  <a:srgbClr val="002060"/>
                </a:solidFill>
              </a:rPr>
              <a:t> </a:t>
            </a:r>
            <a:r>
              <a:rPr lang="en-CA" sz="2400" dirty="0" err="1">
                <a:solidFill>
                  <a:srgbClr val="002060"/>
                </a:solidFill>
              </a:rPr>
              <a:t>commenté</a:t>
            </a:r>
            <a:endParaRPr lang="en-CA" sz="2400" dirty="0">
              <a:solidFill>
                <a:srgbClr val="002060"/>
              </a:solidFill>
            </a:endParaRPr>
          </a:p>
          <a:p>
            <a:pPr marL="712788" lvl="4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CA" sz="2400" dirty="0" err="1">
                <a:solidFill>
                  <a:srgbClr val="002060"/>
                </a:solidFill>
              </a:rPr>
              <a:t>Facilitateurs</a:t>
            </a:r>
            <a:r>
              <a:rPr lang="en-CA" sz="2400" dirty="0">
                <a:solidFill>
                  <a:srgbClr val="002060"/>
                </a:solidFill>
              </a:rPr>
              <a:t>/ </a:t>
            </a:r>
            <a:r>
              <a:rPr lang="en-CA" sz="2400" dirty="0" err="1">
                <a:solidFill>
                  <a:srgbClr val="002060"/>
                </a:solidFill>
              </a:rPr>
              <a:t>défis</a:t>
            </a:r>
            <a:r>
              <a:rPr lang="en-CA" sz="2400" dirty="0">
                <a:solidFill>
                  <a:srgbClr val="002060"/>
                </a:solidFill>
              </a:rPr>
              <a:t> et </a:t>
            </a:r>
            <a:r>
              <a:rPr lang="en-CA" sz="2400" dirty="0" err="1">
                <a:solidFill>
                  <a:srgbClr val="002060"/>
                </a:solidFill>
              </a:rPr>
              <a:t>barrières</a:t>
            </a:r>
            <a:r>
              <a:rPr lang="en-CA" sz="2400" dirty="0">
                <a:solidFill>
                  <a:srgbClr val="002060"/>
                </a:solidFill>
              </a:rPr>
              <a:t>, </a:t>
            </a:r>
            <a:r>
              <a:rPr lang="en-CA" sz="2400" dirty="0" err="1">
                <a:solidFill>
                  <a:srgbClr val="002060"/>
                </a:solidFill>
              </a:rPr>
              <a:t>caractéristiques</a:t>
            </a:r>
            <a:r>
              <a:rPr lang="en-CA" sz="2400" dirty="0">
                <a:solidFill>
                  <a:srgbClr val="002060"/>
                </a:solidFill>
              </a:rPr>
              <a:t> </a:t>
            </a:r>
            <a:r>
              <a:rPr lang="en-CA" sz="2400" dirty="0" err="1">
                <a:solidFill>
                  <a:srgbClr val="002060"/>
                </a:solidFill>
              </a:rPr>
              <a:t>spatiales</a:t>
            </a:r>
            <a:r>
              <a:rPr lang="en-CA" sz="2400" dirty="0">
                <a:solidFill>
                  <a:srgbClr val="002060"/>
                </a:solidFill>
              </a:rPr>
              <a:t>, </a:t>
            </a:r>
            <a:r>
              <a:rPr lang="en-CA" sz="2400" dirty="0" err="1">
                <a:solidFill>
                  <a:srgbClr val="002060"/>
                </a:solidFill>
              </a:rPr>
              <a:t>langage</a:t>
            </a:r>
            <a:r>
              <a:rPr lang="en-CA" sz="2400" dirty="0"/>
              <a:t>.</a:t>
            </a:r>
          </a:p>
          <a:p>
            <a:pPr marL="361950" lvl="4" indent="0">
              <a:buClr>
                <a:srgbClr val="0070C0"/>
              </a:buClr>
              <a:buNone/>
            </a:pPr>
            <a:endParaRPr lang="fr-CA" sz="2400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D0CE0B75-49B2-4B50-899F-C2BC405B4DC0}"/>
              </a:ext>
            </a:extLst>
          </p:cNvPr>
          <p:cNvSpPr txBox="1">
            <a:spLocks/>
          </p:cNvSpPr>
          <p:nvPr/>
        </p:nvSpPr>
        <p:spPr>
          <a:xfrm>
            <a:off x="1127758" y="900000"/>
            <a:ext cx="9131311" cy="95886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3275" indent="-346075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50000"/>
              <a:buFont typeface="Arial" pitchFamily="34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4" indent="0" algn="just">
              <a:buClr>
                <a:srgbClr val="0070C0"/>
              </a:buClr>
              <a:buNone/>
            </a:pPr>
            <a:r>
              <a:rPr lang="en-CA" sz="1800" dirty="0">
                <a:solidFill>
                  <a:srgbClr val="002060"/>
                </a:solidFill>
              </a:rPr>
              <a:t>Groupe de </a:t>
            </a:r>
            <a:r>
              <a:rPr lang="en-CA" sz="1800" dirty="0" err="1">
                <a:solidFill>
                  <a:srgbClr val="002060"/>
                </a:solidFill>
              </a:rPr>
              <a:t>chercheures</a:t>
            </a:r>
            <a:r>
              <a:rPr lang="en-CA" sz="1800" dirty="0">
                <a:solidFill>
                  <a:srgbClr val="002060"/>
                </a:solidFill>
              </a:rPr>
              <a:t> et </a:t>
            </a:r>
            <a:r>
              <a:rPr lang="en-CA" sz="1800" dirty="0" err="1">
                <a:solidFill>
                  <a:srgbClr val="002060"/>
                </a:solidFill>
              </a:rPr>
              <a:t>chercheurs</a:t>
            </a:r>
            <a:r>
              <a:rPr lang="en-CA" sz="1800" dirty="0">
                <a:solidFill>
                  <a:srgbClr val="002060"/>
                </a:solidFill>
              </a:rPr>
              <a:t> des </a:t>
            </a:r>
            <a:r>
              <a:rPr lang="en-CA" sz="1800" dirty="0" err="1">
                <a:solidFill>
                  <a:srgbClr val="002060"/>
                </a:solidFill>
              </a:rPr>
              <a:t>diverses</a:t>
            </a:r>
            <a:r>
              <a:rPr lang="en-CA" sz="1800" dirty="0">
                <a:solidFill>
                  <a:srgbClr val="002060"/>
                </a:solidFill>
              </a:rPr>
              <a:t> disciplines + </a:t>
            </a:r>
          </a:p>
          <a:p>
            <a:pPr marL="88900" lvl="4" indent="0" algn="just">
              <a:buClr>
                <a:srgbClr val="0070C0"/>
              </a:buClr>
              <a:buNone/>
            </a:pPr>
            <a:r>
              <a:rPr lang="en-CA" sz="1800" dirty="0">
                <a:solidFill>
                  <a:srgbClr val="002060"/>
                </a:solidFill>
              </a:rPr>
              <a:t>Collaboration = Personnel du Centre Segal des arts de la scène </a:t>
            </a:r>
            <a:r>
              <a:rPr lang="en-CA" sz="1800" b="1" dirty="0">
                <a:solidFill>
                  <a:srgbClr val="002060"/>
                </a:solidFill>
              </a:rPr>
              <a:t>+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dirty="0" err="1">
                <a:solidFill>
                  <a:srgbClr val="002060"/>
                </a:solidFill>
              </a:rPr>
              <a:t>partenaires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dirty="0" err="1">
                <a:solidFill>
                  <a:srgbClr val="002060"/>
                </a:solidFill>
              </a:rPr>
              <a:t>communautaires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dirty="0" err="1">
                <a:solidFill>
                  <a:srgbClr val="002060"/>
                </a:solidFill>
              </a:rPr>
              <a:t>locaux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b="1" dirty="0">
                <a:solidFill>
                  <a:srgbClr val="002060"/>
                </a:solidFill>
              </a:rPr>
              <a:t>+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dirty="0" err="1">
                <a:solidFill>
                  <a:srgbClr val="002060"/>
                </a:solidFill>
              </a:rPr>
              <a:t>groupes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dirty="0" err="1">
                <a:solidFill>
                  <a:srgbClr val="002060"/>
                </a:solidFill>
              </a:rPr>
              <a:t>culturels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b="1" dirty="0">
                <a:solidFill>
                  <a:srgbClr val="002060"/>
                </a:solidFill>
              </a:rPr>
              <a:t>+</a:t>
            </a:r>
            <a:r>
              <a:rPr lang="en-CA" sz="1800" dirty="0">
                <a:solidFill>
                  <a:srgbClr val="002060"/>
                </a:solidFill>
              </a:rPr>
              <a:t> centres de recherche </a:t>
            </a:r>
            <a:r>
              <a:rPr lang="en-CA" sz="1800" dirty="0" err="1">
                <a:solidFill>
                  <a:srgbClr val="002060"/>
                </a:solidFill>
              </a:rPr>
              <a:t>en</a:t>
            </a:r>
            <a:r>
              <a:rPr lang="en-CA" sz="1800" dirty="0">
                <a:solidFill>
                  <a:srgbClr val="002060"/>
                </a:solidFill>
              </a:rPr>
              <a:t> </a:t>
            </a:r>
            <a:r>
              <a:rPr lang="en-CA" sz="1800" dirty="0" err="1">
                <a:solidFill>
                  <a:srgbClr val="002060"/>
                </a:solidFill>
              </a:rPr>
              <a:t>réadaptation</a:t>
            </a:r>
            <a:endParaRPr lang="fr-CA" sz="1800" dirty="0">
              <a:solidFill>
                <a:srgbClr val="002060"/>
              </a:solidFill>
            </a:endParaRPr>
          </a:p>
          <a:p>
            <a:pPr marL="0" lvl="2" indent="0" algn="just">
              <a:buNone/>
            </a:pPr>
            <a:endParaRPr lang="fr-CA" sz="3200" dirty="0">
              <a:solidFill>
                <a:srgbClr val="002060"/>
              </a:solidFill>
            </a:endParaRPr>
          </a:p>
          <a:p>
            <a:pPr marL="0" lvl="2" indent="0" algn="just">
              <a:buNone/>
            </a:pPr>
            <a:r>
              <a:rPr lang="fr-CA" sz="3200" dirty="0">
                <a:solidFill>
                  <a:srgbClr val="002060"/>
                </a:solidFill>
              </a:rPr>
              <a:t>PHASE 1</a:t>
            </a:r>
          </a:p>
          <a:p>
            <a:pPr marL="0" lvl="2" indent="0" algn="just">
              <a:buNone/>
            </a:pPr>
            <a:endParaRPr lang="fr-CA" sz="1800" dirty="0">
              <a:solidFill>
                <a:srgbClr val="002060"/>
              </a:solidFill>
            </a:endParaRPr>
          </a:p>
          <a:p>
            <a:pPr marL="0" lvl="2" indent="0" algn="just">
              <a:buNone/>
            </a:pPr>
            <a:endParaRPr lang="fr-CA" sz="1800" dirty="0">
              <a:solidFill>
                <a:srgbClr val="002060"/>
              </a:solidFill>
            </a:endParaRPr>
          </a:p>
          <a:p>
            <a:pPr marL="0" lvl="2" indent="0" algn="just">
              <a:buNone/>
            </a:pPr>
            <a:endParaRPr lang="fr-CA" sz="1800" dirty="0">
              <a:solidFill>
                <a:srgbClr val="002060"/>
              </a:solidFill>
            </a:endParaRPr>
          </a:p>
          <a:p>
            <a:pPr marL="0" lvl="2" indent="0" algn="just">
              <a:buNone/>
            </a:pPr>
            <a:r>
              <a:rPr lang="fr-CA" sz="3200" dirty="0">
                <a:solidFill>
                  <a:srgbClr val="002060"/>
                </a:solidFill>
              </a:rPr>
              <a:t>PHASE 2</a:t>
            </a:r>
          </a:p>
          <a:p>
            <a:pPr marL="0" lvl="2" indent="0" algn="just">
              <a:buNone/>
            </a:pPr>
            <a:endParaRPr lang="fr-CA" sz="3200" dirty="0">
              <a:solidFill>
                <a:srgbClr val="00206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0DB210-A88A-E34A-B6E8-B39F1608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58" y="353324"/>
            <a:ext cx="9994539" cy="720000"/>
          </a:xfrm>
        </p:spPr>
        <p:txBody>
          <a:bodyPr/>
          <a:lstStyle/>
          <a:p>
            <a:r>
              <a:rPr lang="fr-CA" dirty="0">
                <a:solidFill>
                  <a:srgbClr val="0070C0"/>
                </a:solidFill>
                <a:latin typeface="+mn-lt"/>
              </a:rPr>
              <a:t>Approche méthodologique</a:t>
            </a:r>
          </a:p>
        </p:txBody>
      </p:sp>
    </p:spTree>
    <p:extLst>
      <p:ext uri="{BB962C8B-B14F-4D97-AF65-F5344CB8AC3E}">
        <p14:creationId xmlns:p14="http://schemas.microsoft.com/office/powerpoint/2010/main" val="273392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D86D5841-92AC-405C-A5C5-895D96261A9F}"/>
              </a:ext>
            </a:extLst>
          </p:cNvPr>
          <p:cNvSpPr txBox="1">
            <a:spLocks/>
          </p:cNvSpPr>
          <p:nvPr/>
        </p:nvSpPr>
        <p:spPr>
          <a:xfrm>
            <a:off x="6302326" y="4031027"/>
            <a:ext cx="4797083" cy="2424109"/>
          </a:xfrm>
          <a:prstGeom prst="rect">
            <a:avLst/>
          </a:prstGeom>
          <a:ln w="19050">
            <a:solidFill>
              <a:srgbClr val="467AB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3275" indent="-346075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50000"/>
              <a:buFont typeface="Arial" pitchFamily="34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lvl="3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rgbClr val="002060"/>
                </a:solidFill>
              </a:rPr>
              <a:t>Participation et </a:t>
            </a:r>
            <a:r>
              <a:rPr lang="en-CA" sz="2400" dirty="0" err="1">
                <a:solidFill>
                  <a:srgbClr val="002060"/>
                </a:solidFill>
              </a:rPr>
              <a:t>évaluation</a:t>
            </a:r>
            <a:r>
              <a:rPr lang="en-CA" sz="2400" dirty="0">
                <a:solidFill>
                  <a:srgbClr val="002060"/>
                </a:solidFill>
              </a:rPr>
              <a:t> de la </a:t>
            </a:r>
            <a:r>
              <a:rPr lang="en-CA" sz="2400" dirty="0" err="1">
                <a:solidFill>
                  <a:srgbClr val="002060"/>
                </a:solidFill>
              </a:rPr>
              <a:t>représentation</a:t>
            </a:r>
            <a:r>
              <a:rPr lang="en-CA" sz="2400" dirty="0">
                <a:solidFill>
                  <a:srgbClr val="002060"/>
                </a:solidFill>
              </a:rPr>
              <a:t> </a:t>
            </a:r>
            <a:r>
              <a:rPr lang="en-CA" sz="2400" dirty="0" err="1">
                <a:solidFill>
                  <a:srgbClr val="002060"/>
                </a:solidFill>
              </a:rPr>
              <a:t>décontractée</a:t>
            </a:r>
            <a:r>
              <a:rPr lang="en-CA" sz="2400" dirty="0">
                <a:solidFill>
                  <a:srgbClr val="002060"/>
                </a:solidFill>
              </a:rPr>
              <a:t>:</a:t>
            </a:r>
          </a:p>
          <a:p>
            <a:pPr marL="981075" lvl="3" inden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rgbClr val="002060"/>
                </a:solidFill>
              </a:rPr>
              <a:t>“salle </a:t>
            </a:r>
            <a:r>
              <a:rPr lang="en-CA" sz="2400" dirty="0" err="1">
                <a:solidFill>
                  <a:srgbClr val="002060"/>
                </a:solidFill>
              </a:rPr>
              <a:t>calme</a:t>
            </a:r>
            <a:r>
              <a:rPr lang="en-CA" sz="2400" b="1" dirty="0">
                <a:solidFill>
                  <a:srgbClr val="002060"/>
                </a:solidFill>
              </a:rPr>
              <a:t>”</a:t>
            </a:r>
          </a:p>
          <a:p>
            <a:pPr marL="981075" lvl="3" inden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rgbClr val="002060"/>
                </a:solidFill>
              </a:rPr>
              <a:t> </a:t>
            </a:r>
            <a:r>
              <a:rPr lang="en-CA" sz="2400" dirty="0">
                <a:solidFill>
                  <a:srgbClr val="002060"/>
                </a:solidFill>
              </a:rPr>
              <a:t>Supports </a:t>
            </a:r>
            <a:r>
              <a:rPr lang="en-CA" sz="2400" dirty="0" err="1">
                <a:solidFill>
                  <a:srgbClr val="002060"/>
                </a:solidFill>
              </a:rPr>
              <a:t>technologiques</a:t>
            </a:r>
            <a:endParaRPr lang="en-CA" sz="2400" dirty="0">
              <a:solidFill>
                <a:srgbClr val="002060"/>
              </a:solidFill>
            </a:endParaRPr>
          </a:p>
          <a:p>
            <a:pPr marL="981075" lvl="3" inden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rgbClr val="002060"/>
                </a:solidFill>
              </a:rPr>
              <a:t> Audio-description</a:t>
            </a:r>
          </a:p>
          <a:p>
            <a:pPr marL="712788" lvl="3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A" sz="2400" dirty="0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0EFCA277-470A-4ACC-8F4E-F81C2EDDE5A6}"/>
              </a:ext>
            </a:extLst>
          </p:cNvPr>
          <p:cNvSpPr txBox="1">
            <a:spLocks/>
          </p:cNvSpPr>
          <p:nvPr/>
        </p:nvSpPr>
        <p:spPr>
          <a:xfrm>
            <a:off x="6302326" y="1466005"/>
            <a:ext cx="4797083" cy="1910242"/>
          </a:xfrm>
          <a:prstGeom prst="rect">
            <a:avLst/>
          </a:prstGeom>
          <a:ln w="19050">
            <a:solidFill>
              <a:srgbClr val="467AB8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3275" indent="-346075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50000"/>
              <a:buFont typeface="Arial" pitchFamily="34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rgbClr val="467AB8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lvl="4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</a:rPr>
              <a:t>Participation à une répétition (</a:t>
            </a:r>
            <a:r>
              <a:rPr lang="fr-FR" sz="2400" dirty="0" err="1">
                <a:solidFill>
                  <a:srgbClr val="002060"/>
                </a:solidFill>
              </a:rPr>
              <a:t>rehearsal</a:t>
            </a:r>
            <a:r>
              <a:rPr lang="fr-FR" sz="2400" dirty="0">
                <a:solidFill>
                  <a:srgbClr val="002060"/>
                </a:solidFill>
              </a:rPr>
              <a:t>)</a:t>
            </a:r>
          </a:p>
          <a:p>
            <a:pPr marL="712788" lvl="4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CA" sz="2400" dirty="0">
              <a:solidFill>
                <a:srgbClr val="002060"/>
              </a:solidFill>
            </a:endParaRPr>
          </a:p>
          <a:p>
            <a:pPr marL="712788" lvl="4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2060"/>
                </a:solidFill>
              </a:rPr>
              <a:t>Préparation de documentation adaptée pour la représentation décontractée</a:t>
            </a:r>
          </a:p>
          <a:p>
            <a:pPr marL="712788" lvl="4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A" sz="2400" dirty="0"/>
          </a:p>
          <a:p>
            <a:pPr marL="712788" lvl="4" indent="-350838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A" sz="2400" dirty="0"/>
          </a:p>
        </p:txBody>
      </p:sp>
      <p:pic>
        <p:nvPicPr>
          <p:cNvPr id="12" name="Image 11" descr="Photographs of the &quot;quiet room&quot; made available during the relaxed performance (with some chairs and mats on the floor)">
            <a:extLst>
              <a:ext uri="{FF2B5EF4-FFF2-40B4-BE49-F238E27FC236}">
                <a16:creationId xmlns:a16="http://schemas.microsoft.com/office/drawing/2014/main" id="{22AE1C36-471C-4132-83D2-09D9460F0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50" y="3881038"/>
            <a:ext cx="3632115" cy="2724086"/>
          </a:xfrm>
          <a:prstGeom prst="rect">
            <a:avLst/>
          </a:prstGeom>
        </p:spPr>
      </p:pic>
      <p:pic>
        <p:nvPicPr>
          <p:cNvPr id="9" name="Image 8" descr="Une image contenant intérieur, plancher, table, personne&#10;&#10;Description générée automatiquement">
            <a:extLst>
              <a:ext uri="{FF2B5EF4-FFF2-40B4-BE49-F238E27FC236}">
                <a16:creationId xmlns:a16="http://schemas.microsoft.com/office/drawing/2014/main" id="{9318DB83-B432-449D-8230-4071410BC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50" y="931630"/>
            <a:ext cx="3632115" cy="27240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4802A7-4F9C-6246-9A10-F61BEAC8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894" y="348728"/>
            <a:ext cx="5232448" cy="63601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70C0"/>
                </a:solidFill>
                <a:latin typeface="+mn-lt"/>
              </a:rPr>
              <a:t>Approche méthodologique</a:t>
            </a:r>
            <a:endParaRPr lang="fr-CA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981FF-7178-694F-9AFD-F047C300C56B}"/>
              </a:ext>
            </a:extLst>
          </p:cNvPr>
          <p:cNvSpPr txBox="1"/>
          <p:nvPr/>
        </p:nvSpPr>
        <p:spPr>
          <a:xfrm>
            <a:off x="6302326" y="3446252"/>
            <a:ext cx="320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accent1">
                    <a:lumMod val="75000"/>
                  </a:schemeClr>
                </a:solidFill>
              </a:rPr>
              <a:t>PHASE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B41AF-D7B8-3844-B383-81D474F50CD7}"/>
              </a:ext>
            </a:extLst>
          </p:cNvPr>
          <p:cNvSpPr txBox="1"/>
          <p:nvPr/>
        </p:nvSpPr>
        <p:spPr>
          <a:xfrm>
            <a:off x="6302326" y="829995"/>
            <a:ext cx="282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accent1">
                    <a:lumMod val="75000"/>
                  </a:schemeClr>
                </a:solidFill>
              </a:rPr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137336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261317" y="1300839"/>
            <a:ext cx="6012272" cy="513971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CA" sz="2400" dirty="0">
                <a:solidFill>
                  <a:srgbClr val="1F3F5F"/>
                </a:solidFill>
                <a:latin typeface="+mn-lt"/>
              </a:rPr>
              <a:t>Étude/collaboration dans </a:t>
            </a:r>
            <a:r>
              <a:rPr lang="en-CA" sz="2400" dirty="0" err="1">
                <a:solidFill>
                  <a:srgbClr val="1F3F5F"/>
                </a:solidFill>
                <a:latin typeface="+mn-lt"/>
              </a:rPr>
              <a:t>une</a:t>
            </a:r>
            <a:r>
              <a:rPr lang="en-CA" sz="2400" dirty="0">
                <a:solidFill>
                  <a:srgbClr val="1F3F5F"/>
                </a:solidFill>
                <a:latin typeface="+mn-lt"/>
              </a:rPr>
              <a:t> situation </a:t>
            </a:r>
            <a:r>
              <a:rPr lang="en-CA" sz="2400" dirty="0" err="1">
                <a:solidFill>
                  <a:srgbClr val="1F3F5F"/>
                </a:solidFill>
                <a:latin typeface="+mn-lt"/>
              </a:rPr>
              <a:t>d’expérience</a:t>
            </a:r>
            <a:r>
              <a:rPr lang="en-CA" sz="2400" dirty="0">
                <a:solidFill>
                  <a:srgbClr val="1F3F5F"/>
                </a:solidFill>
                <a:latin typeface="+mn-lt"/>
              </a:rPr>
              <a:t> </a:t>
            </a:r>
            <a:r>
              <a:rPr lang="en-CA" sz="2400" dirty="0" err="1">
                <a:solidFill>
                  <a:srgbClr val="1F3F5F"/>
                </a:solidFill>
                <a:latin typeface="+mn-lt"/>
              </a:rPr>
              <a:t>vécue</a:t>
            </a:r>
            <a:r>
              <a:rPr lang="en-CA" sz="2400" dirty="0">
                <a:solidFill>
                  <a:srgbClr val="1F3F5F"/>
                </a:solidFill>
                <a:latin typeface="+mn-lt"/>
              </a:rPr>
              <a:t> ; </a:t>
            </a:r>
            <a:r>
              <a:rPr lang="en-CA" sz="2400" dirty="0" err="1">
                <a:solidFill>
                  <a:srgbClr val="1F3F5F"/>
                </a:solidFill>
                <a:latin typeface="+mn-lt"/>
              </a:rPr>
              <a:t>préparation</a:t>
            </a:r>
            <a:r>
              <a:rPr lang="en-CA" sz="2400" dirty="0">
                <a:solidFill>
                  <a:srgbClr val="1F3F5F"/>
                </a:solidFill>
                <a:latin typeface="+mn-lt"/>
              </a:rPr>
              <a:t> et mise </a:t>
            </a:r>
            <a:r>
              <a:rPr lang="en-CA" sz="2400" dirty="0" err="1">
                <a:solidFill>
                  <a:srgbClr val="1F3F5F"/>
                </a:solidFill>
                <a:latin typeface="+mn-lt"/>
              </a:rPr>
              <a:t>en</a:t>
            </a:r>
            <a:r>
              <a:rPr lang="en-CA" sz="2400" dirty="0">
                <a:solidFill>
                  <a:srgbClr val="1F3F5F"/>
                </a:solidFill>
                <a:latin typeface="+mn-lt"/>
              </a:rPr>
              <a:t> scène du spectacle</a:t>
            </a:r>
          </a:p>
          <a:p>
            <a:r>
              <a:rPr lang="en-CA" sz="2400" dirty="0" err="1">
                <a:solidFill>
                  <a:srgbClr val="1F3F5F"/>
                </a:solidFill>
                <a:latin typeface="+mn-lt"/>
              </a:rPr>
              <a:t>Changements</a:t>
            </a:r>
            <a:r>
              <a:rPr lang="en-CA" sz="2400" dirty="0">
                <a:solidFill>
                  <a:srgbClr val="1F3F5F"/>
                </a:solidFill>
                <a:latin typeface="+mn-lt"/>
              </a:rPr>
              <a:t> </a:t>
            </a:r>
            <a:r>
              <a:rPr lang="en-CA" sz="2400" dirty="0" err="1">
                <a:solidFill>
                  <a:srgbClr val="1F3F5F"/>
                </a:solidFill>
                <a:latin typeface="+mn-lt"/>
              </a:rPr>
              <a:t>incluent</a:t>
            </a:r>
            <a:r>
              <a:rPr lang="en-US" sz="2400" dirty="0">
                <a:solidFill>
                  <a:srgbClr val="1F3F5F"/>
                </a:solidFill>
                <a:latin typeface="+mn-lt"/>
              </a:rPr>
              <a:t> des adaptations pour la </a:t>
            </a:r>
            <a:r>
              <a:rPr lang="en-US" sz="2400" dirty="0" err="1">
                <a:solidFill>
                  <a:srgbClr val="1F3F5F"/>
                </a:solidFill>
                <a:latin typeface="+mn-lt"/>
              </a:rPr>
              <a:t>représentation</a:t>
            </a:r>
            <a:r>
              <a:rPr lang="en-US" sz="2400" dirty="0">
                <a:solidFill>
                  <a:srgbClr val="1F3F5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1F3F5F"/>
                </a:solidFill>
                <a:latin typeface="+mn-lt"/>
              </a:rPr>
              <a:t>décontractée</a:t>
            </a:r>
            <a:r>
              <a:rPr lang="en-US" sz="2400" dirty="0">
                <a:solidFill>
                  <a:srgbClr val="1F3F5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1F3F5F"/>
                </a:solidFill>
                <a:latin typeface="+mn-lt"/>
              </a:rPr>
              <a:t>incluent</a:t>
            </a:r>
            <a:r>
              <a:rPr lang="en-US" sz="2400" dirty="0">
                <a:solidFill>
                  <a:srgbClr val="1F3F5F"/>
                </a:solidFill>
                <a:latin typeface="+mn-lt"/>
              </a:rPr>
              <a:t>: </a:t>
            </a:r>
          </a:p>
          <a:p>
            <a:pPr lvl="1"/>
            <a:r>
              <a:rPr lang="en-US" sz="2400" dirty="0" err="1">
                <a:solidFill>
                  <a:srgbClr val="1F3F5F"/>
                </a:solidFill>
              </a:rPr>
              <a:t>i</a:t>
            </a:r>
            <a:r>
              <a:rPr lang="en-US" sz="2400" dirty="0">
                <a:solidFill>
                  <a:srgbClr val="1F3F5F"/>
                </a:solidFill>
              </a:rPr>
              <a:t>) </a:t>
            </a:r>
            <a:r>
              <a:rPr lang="fr-CA" sz="2400" dirty="0">
                <a:solidFill>
                  <a:srgbClr val="1F3F5F"/>
                </a:solidFill>
              </a:rPr>
              <a:t>physiques de l’environnement de théâtre et entours;</a:t>
            </a:r>
          </a:p>
          <a:p>
            <a:pPr lvl="1"/>
            <a:r>
              <a:rPr lang="fr-CA" sz="2400" dirty="0">
                <a:solidFill>
                  <a:srgbClr val="1F3F5F"/>
                </a:solidFill>
              </a:rPr>
              <a:t> ii) sécurité dans théâtre lui-même ; </a:t>
            </a:r>
          </a:p>
          <a:p>
            <a:pPr lvl="1"/>
            <a:r>
              <a:rPr lang="fr-CA" sz="2400" dirty="0">
                <a:solidFill>
                  <a:srgbClr val="1F3F5F"/>
                </a:solidFill>
              </a:rPr>
              <a:t> iii) supports linguistiques et technologiques, d'accessibilité</a:t>
            </a:r>
            <a:endParaRPr lang="en-US" sz="2400" dirty="0">
              <a:solidFill>
                <a:srgbClr val="1F3F5F"/>
              </a:solidFill>
              <a:highlight>
                <a:srgbClr val="FFFF00"/>
              </a:highlight>
            </a:endParaRPr>
          </a:p>
        </p:txBody>
      </p:sp>
      <p:pic>
        <p:nvPicPr>
          <p:cNvPr id="7" name="Image 6" descr="Photograph of the braille program prepared for the performance">
            <a:extLst>
              <a:ext uri="{FF2B5EF4-FFF2-40B4-BE49-F238E27FC236}">
                <a16:creationId xmlns:a16="http://schemas.microsoft.com/office/drawing/2014/main" id="{9C467401-4E51-40C9-8456-9CF809AE3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69" b="2671"/>
          <a:stretch/>
        </p:blipFill>
        <p:spPr>
          <a:xfrm rot="5400000">
            <a:off x="2961990" y="3314031"/>
            <a:ext cx="1955827" cy="2376107"/>
          </a:xfrm>
          <a:prstGeom prst="rect">
            <a:avLst/>
          </a:prstGeom>
        </p:spPr>
      </p:pic>
      <p:pic>
        <p:nvPicPr>
          <p:cNvPr id="10" name="Image 9" descr="Photo of the theatre space in which the performances took place">
            <a:extLst>
              <a:ext uri="{FF2B5EF4-FFF2-40B4-BE49-F238E27FC236}">
                <a16:creationId xmlns:a16="http://schemas.microsoft.com/office/drawing/2014/main" id="{413C0BEC-F34E-472F-B9DB-C82AC68BE2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 b="14535"/>
          <a:stretch/>
        </p:blipFill>
        <p:spPr>
          <a:xfrm>
            <a:off x="455229" y="1300838"/>
            <a:ext cx="4672728" cy="18503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F48B95-4BE6-4BC7-90C8-037D2A0C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377" y="374631"/>
            <a:ext cx="9937212" cy="73104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Résultats – ACCÈS VISUEL </a:t>
            </a:r>
            <a:br>
              <a:rPr lang="fr-CA" dirty="0">
                <a:solidFill>
                  <a:schemeClr val="bg1"/>
                </a:solidFill>
              </a:rPr>
            </a:b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0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02C6-71A6-934E-A989-40669A21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34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Résultats – ACCÈS VISUEL </a:t>
            </a:r>
            <a:br>
              <a:rPr lang="fr-CA" dirty="0">
                <a:solidFill>
                  <a:schemeClr val="bg1"/>
                </a:solidFill>
              </a:rPr>
            </a:br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D645A-0283-0449-BA0B-E85F6332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376" y="2243737"/>
            <a:ext cx="5181600" cy="3818965"/>
          </a:xfrm>
        </p:spPr>
        <p:txBody>
          <a:bodyPr>
            <a:normAutofit fontScale="92500" lnSpcReduction="10000"/>
          </a:bodyPr>
          <a:lstStyle/>
          <a:p>
            <a:r>
              <a:rPr lang="fr-CA" dirty="0">
                <a:solidFill>
                  <a:srgbClr val="002060"/>
                </a:solidFill>
              </a:rPr>
              <a:t>Carte tactile</a:t>
            </a:r>
          </a:p>
          <a:p>
            <a:pPr lvl="1"/>
            <a:r>
              <a:rPr lang="en-CA" dirty="0">
                <a:solidFill>
                  <a:srgbClr val="002060"/>
                </a:solidFill>
              </a:rPr>
              <a:t>Le braille et les </a:t>
            </a:r>
            <a:r>
              <a:rPr lang="en-CA" dirty="0" err="1">
                <a:solidFill>
                  <a:srgbClr val="002060"/>
                </a:solidFill>
              </a:rPr>
              <a:t>informations</a:t>
            </a:r>
            <a:r>
              <a:rPr lang="en-CA" dirty="0">
                <a:solidFill>
                  <a:srgbClr val="002060"/>
                </a:solidFill>
              </a:rPr>
              <a:t> </a:t>
            </a:r>
            <a:r>
              <a:rPr lang="en-CA" dirty="0" err="1">
                <a:solidFill>
                  <a:srgbClr val="002060"/>
                </a:solidFill>
              </a:rPr>
              <a:t>tactiles</a:t>
            </a:r>
            <a:r>
              <a:rPr lang="en-CA" dirty="0">
                <a:solidFill>
                  <a:srgbClr val="002060"/>
                </a:solidFill>
              </a:rPr>
              <a:t> </a:t>
            </a:r>
            <a:r>
              <a:rPr lang="en-CA" dirty="0" err="1">
                <a:solidFill>
                  <a:srgbClr val="002060"/>
                </a:solidFill>
              </a:rPr>
              <a:t>facilitent</a:t>
            </a:r>
            <a:r>
              <a:rPr lang="en-CA" dirty="0">
                <a:solidFill>
                  <a:srgbClr val="002060"/>
                </a:solidFill>
              </a:rPr>
              <a:t> </a:t>
            </a:r>
            <a:r>
              <a:rPr lang="en-CA" dirty="0" err="1">
                <a:solidFill>
                  <a:srgbClr val="002060"/>
                </a:solidFill>
              </a:rPr>
              <a:t>l'orientation</a:t>
            </a:r>
            <a:r>
              <a:rPr lang="en-CA" dirty="0">
                <a:solidFill>
                  <a:srgbClr val="002060"/>
                </a:solidFill>
              </a:rPr>
              <a:t> </a:t>
            </a:r>
            <a:r>
              <a:rPr lang="en-CA" dirty="0" err="1">
                <a:solidFill>
                  <a:srgbClr val="002060"/>
                </a:solidFill>
              </a:rPr>
              <a:t>dans</a:t>
            </a:r>
            <a:r>
              <a:rPr lang="en-CA" dirty="0">
                <a:solidFill>
                  <a:srgbClr val="002060"/>
                </a:solidFill>
              </a:rPr>
              <a:t> le lieu de </a:t>
            </a:r>
            <a:r>
              <a:rPr lang="en-CA" dirty="0" err="1">
                <a:solidFill>
                  <a:srgbClr val="002060"/>
                </a:solidFill>
              </a:rPr>
              <a:t>réunion</a:t>
            </a:r>
            <a:endParaRPr lang="en-CA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002060"/>
              </a:solidFill>
            </a:endParaRPr>
          </a:p>
          <a:p>
            <a:endParaRPr lang="fr-CA" dirty="0">
              <a:solidFill>
                <a:srgbClr val="002060"/>
              </a:solidFill>
            </a:endParaRPr>
          </a:p>
          <a:p>
            <a:endParaRPr lang="fr-CA" dirty="0">
              <a:solidFill>
                <a:srgbClr val="002060"/>
              </a:solidFill>
            </a:endParaRPr>
          </a:p>
          <a:p>
            <a:r>
              <a:rPr lang="fr-CA" dirty="0">
                <a:solidFill>
                  <a:srgbClr val="002060"/>
                </a:solidFill>
              </a:rPr>
              <a:t>Audiodescription</a:t>
            </a:r>
          </a:p>
          <a:p>
            <a:pPr lvl="1"/>
            <a:r>
              <a:rPr lang="fr-CA" dirty="0">
                <a:solidFill>
                  <a:srgbClr val="002060"/>
                </a:solidFill>
              </a:rPr>
              <a:t>Permet d'accéder au contenu visuel de la représentation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21B42-CEA3-944C-878D-5682D9AE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1777"/>
            <a:ext cx="3566033" cy="2392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792A2-3562-D448-B552-56418BA0FAFE}"/>
              </a:ext>
            </a:extLst>
          </p:cNvPr>
          <p:cNvSpPr txBox="1"/>
          <p:nvPr/>
        </p:nvSpPr>
        <p:spPr>
          <a:xfrm>
            <a:off x="498608" y="6079716"/>
            <a:ext cx="447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Brock (2015) </a:t>
            </a:r>
            <a:r>
              <a:rPr lang="en-CA" sz="1000" dirty="0">
                <a:solidFill>
                  <a:schemeClr val="bg1">
                    <a:lumMod val="50000"/>
                  </a:schemeClr>
                </a:solidFill>
              </a:rPr>
              <a:t>Conference: Handicap, </a:t>
            </a:r>
            <a:r>
              <a:rPr lang="en-CA" sz="1000" dirty="0" err="1">
                <a:solidFill>
                  <a:schemeClr val="bg1">
                    <a:lumMod val="50000"/>
                  </a:schemeClr>
                </a:solidFill>
              </a:rPr>
              <a:t>Vieillissement</a:t>
            </a:r>
            <a:r>
              <a:rPr lang="en-CA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CA" sz="1000" dirty="0" err="1">
                <a:solidFill>
                  <a:schemeClr val="bg1">
                    <a:lumMod val="50000"/>
                  </a:schemeClr>
                </a:solidFill>
              </a:rPr>
              <a:t>Indépendance</a:t>
            </a:r>
            <a:r>
              <a:rPr lang="en-CA" sz="1000" dirty="0">
                <a:solidFill>
                  <a:schemeClr val="bg1">
                    <a:lumMod val="50000"/>
                  </a:schemeClr>
                </a:solidFill>
              </a:rPr>
              <a:t>, Insertion, Technologies; </a:t>
            </a:r>
            <a:r>
              <a:rPr lang="en-CA" sz="1000" dirty="0" err="1">
                <a:solidFill>
                  <a:schemeClr val="bg1">
                    <a:lumMod val="50000"/>
                  </a:schemeClr>
                </a:solidFill>
              </a:rPr>
              <a:t>Colloque</a:t>
            </a:r>
            <a:r>
              <a:rPr lang="en-CA" sz="1000" dirty="0">
                <a:solidFill>
                  <a:schemeClr val="bg1">
                    <a:lumMod val="50000"/>
                  </a:schemeClr>
                </a:solidFill>
              </a:rPr>
              <a:t> JCJC'2015; Paris, France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789E6-5610-BE41-B6CE-6D60DBD51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27" y="4802894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5401-A24E-3143-8CAB-8F360B58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MATÉRIAUX LINGUISTIQUES ACCESSIBLES</a:t>
            </a:r>
            <a:endParaRPr lang="fr-CA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CD2E3-7650-3F42-8B3A-DFA541F4DE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but :</a:t>
            </a:r>
          </a:p>
          <a:p>
            <a:pPr lvl="1"/>
            <a:r>
              <a:rPr lang="fr-CA" dirty="0">
                <a:solidFill>
                  <a:srgbClr val="002060"/>
                </a:solidFill>
              </a:rPr>
              <a:t>Rendre tous matériaux linguistiques accessibles</a:t>
            </a:r>
          </a:p>
          <a:p>
            <a:pPr marL="457200" lvl="1" indent="0">
              <a:buNone/>
            </a:pPr>
            <a:endParaRPr lang="fr-CA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fr-CA" dirty="0">
              <a:solidFill>
                <a:srgbClr val="002060"/>
              </a:solidFill>
            </a:endParaRPr>
          </a:p>
          <a:p>
            <a:pPr marL="84137" lvl="1" indent="0">
              <a:buNone/>
            </a:pPr>
            <a:r>
              <a:rPr lang="fr-CA" dirty="0">
                <a:solidFill>
                  <a:srgbClr val="002060"/>
                </a:solidFill>
              </a:rPr>
              <a:t>Modification de la brochure d’information sur la pièce de théâtre</a:t>
            </a:r>
          </a:p>
          <a:p>
            <a:pPr marL="180975" lvl="1" indent="-96838"/>
            <a:r>
              <a:rPr lang="fr-CA" sz="2000" dirty="0">
                <a:solidFill>
                  <a:srgbClr val="002060"/>
                </a:solidFill>
              </a:rPr>
              <a:t> </a:t>
            </a:r>
            <a:r>
              <a:rPr lang="fr-CA" dirty="0">
                <a:solidFill>
                  <a:srgbClr val="002060"/>
                </a:solidFill>
              </a:rPr>
              <a:t>normes psycholinguistiques et adhérant à des critères d’ accessibilité linguistique </a:t>
            </a:r>
          </a:p>
          <a:p>
            <a:pPr marL="0" indent="0">
              <a:buNone/>
            </a:pPr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E4F5A4-B999-4A44-838A-94592756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6" t="16148" r="35250" b="5324"/>
          <a:stretch/>
        </p:blipFill>
        <p:spPr>
          <a:xfrm>
            <a:off x="1030046" y="1825625"/>
            <a:ext cx="3334129" cy="48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8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9005-F433-F64D-8101-4BC4FA97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600051"/>
            <a:ext cx="10802957" cy="9626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fr-CA" b="1" dirty="0">
                <a:solidFill>
                  <a:schemeClr val="bg1"/>
                </a:solidFill>
              </a:rPr>
            </a:br>
            <a:r>
              <a:rPr lang="fr-CA" b="1" dirty="0">
                <a:solidFill>
                  <a:schemeClr val="bg1"/>
                </a:solidFill>
              </a:rPr>
              <a:t>Résultats – AUDITOIRE/SIGNALÉTIQUE</a:t>
            </a:r>
            <a:br>
              <a:rPr lang="fr-CA" b="1" dirty="0">
                <a:solidFill>
                  <a:schemeClr val="bg1"/>
                </a:solidFill>
              </a:rPr>
            </a:b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CB5E9-0F4C-624E-B114-1EDC30C4F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008" y="2507953"/>
            <a:ext cx="5181600" cy="704215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Coat 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27316-F678-3C49-A4FC-5FA37493A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9837"/>
            <a:ext cx="5181600" cy="4546545"/>
          </a:xfrm>
        </p:spPr>
        <p:txBody>
          <a:bodyPr/>
          <a:lstStyle/>
          <a:p>
            <a:r>
              <a:rPr lang="fr-CA" dirty="0">
                <a:solidFill>
                  <a:srgbClr val="002060"/>
                </a:solidFill>
              </a:rPr>
              <a:t>But : </a:t>
            </a:r>
          </a:p>
          <a:p>
            <a:pPr lvl="1"/>
            <a:r>
              <a:rPr lang="fr-CA" dirty="0">
                <a:solidFill>
                  <a:srgbClr val="002060"/>
                </a:solidFill>
              </a:rPr>
              <a:t>Rendre tous matériaux linguistiques accessibles </a:t>
            </a:r>
          </a:p>
          <a:p>
            <a:pPr marL="457200" lvl="1" indent="0">
              <a:buNone/>
            </a:pPr>
            <a:endParaRPr lang="fr-CA" dirty="0">
              <a:solidFill>
                <a:srgbClr val="002060"/>
              </a:solidFill>
            </a:endParaRPr>
          </a:p>
          <a:p>
            <a:pPr lvl="1"/>
            <a:r>
              <a:rPr lang="fr-CA" dirty="0">
                <a:solidFill>
                  <a:srgbClr val="002060"/>
                </a:solidFill>
              </a:rPr>
              <a:t>Faciliter l’orientation dans les espaces sur place</a:t>
            </a:r>
          </a:p>
          <a:p>
            <a:pPr marL="457200" lvl="1" indent="0">
              <a:buNone/>
            </a:pPr>
            <a:endParaRPr lang="fr-CA" dirty="0">
              <a:solidFill>
                <a:srgbClr val="002060"/>
              </a:solidFill>
            </a:endParaRPr>
          </a:p>
          <a:p>
            <a:r>
              <a:rPr lang="fr-CA" dirty="0">
                <a:solidFill>
                  <a:srgbClr val="002060"/>
                </a:solidFill>
              </a:rPr>
              <a:t>Icônes simples </a:t>
            </a:r>
            <a:r>
              <a:rPr lang="fr-CA" sz="4000" b="1" dirty="0">
                <a:solidFill>
                  <a:srgbClr val="002060"/>
                </a:solidFill>
              </a:rPr>
              <a:t>= </a:t>
            </a:r>
            <a:r>
              <a:rPr lang="fr-CA" dirty="0">
                <a:solidFill>
                  <a:srgbClr val="002060"/>
                </a:solidFill>
              </a:rPr>
              <a:t>accompagner les affiches textuelles dans les lieux.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FADD652-BA9C-45F5-8869-878D5861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80" y="1949837"/>
            <a:ext cx="3474720" cy="2737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50A54E5-E72F-43CA-9824-6C33D91FD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060" y="4320713"/>
            <a:ext cx="3488940" cy="273713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273429A-6713-452F-9C94-F41593079215}"/>
              </a:ext>
            </a:extLst>
          </p:cNvPr>
          <p:cNvSpPr txBox="1">
            <a:spLocks/>
          </p:cNvSpPr>
          <p:nvPr/>
        </p:nvSpPr>
        <p:spPr>
          <a:xfrm>
            <a:off x="441008" y="4985068"/>
            <a:ext cx="1808854" cy="70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Order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fr-C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3FFB61-E2F1-4B6C-95A5-214074DC149A}"/>
              </a:ext>
            </a:extLst>
          </p:cNvPr>
          <p:cNvSpPr/>
          <p:nvPr/>
        </p:nvSpPr>
        <p:spPr>
          <a:xfrm>
            <a:off x="2428240" y="1949837"/>
            <a:ext cx="3488940" cy="22466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2AD533-E494-4F75-A762-0BA73F4B33B7}"/>
              </a:ext>
            </a:extLst>
          </p:cNvPr>
          <p:cNvSpPr/>
          <p:nvPr/>
        </p:nvSpPr>
        <p:spPr>
          <a:xfrm>
            <a:off x="2442902" y="4396220"/>
            <a:ext cx="3488940" cy="21773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Flèche : angle droit 22">
            <a:extLst>
              <a:ext uri="{FF2B5EF4-FFF2-40B4-BE49-F238E27FC236}">
                <a16:creationId xmlns:a16="http://schemas.microsoft.com/office/drawing/2014/main" id="{FD1E4A0E-1830-4D04-9B1D-819563751C49}"/>
              </a:ext>
            </a:extLst>
          </p:cNvPr>
          <p:cNvSpPr/>
          <p:nvPr/>
        </p:nvSpPr>
        <p:spPr>
          <a:xfrm rot="5400000">
            <a:off x="1050862" y="3012325"/>
            <a:ext cx="534165" cy="558116"/>
          </a:xfrm>
          <a:prstGeom prst="bentUpArrow">
            <a:avLst>
              <a:gd name="adj1" fmla="val 11686"/>
              <a:gd name="adj2" fmla="val 25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Flèche : angle droit 24">
            <a:extLst>
              <a:ext uri="{FF2B5EF4-FFF2-40B4-BE49-F238E27FC236}">
                <a16:creationId xmlns:a16="http://schemas.microsoft.com/office/drawing/2014/main" id="{152F761F-B109-421F-95DD-E3ABA58408A1}"/>
              </a:ext>
            </a:extLst>
          </p:cNvPr>
          <p:cNvSpPr/>
          <p:nvPr/>
        </p:nvSpPr>
        <p:spPr>
          <a:xfrm rot="5400000">
            <a:off x="1050861" y="5473681"/>
            <a:ext cx="534165" cy="558116"/>
          </a:xfrm>
          <a:prstGeom prst="bentUpArrow">
            <a:avLst>
              <a:gd name="adj1" fmla="val 11686"/>
              <a:gd name="adj2" fmla="val 25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416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0AF9-4EB2-8F48-9A8E-FFC4D00E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1" y="401220"/>
            <a:ext cx="11309685" cy="74178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CA" sz="4000" b="1" dirty="0">
                <a:solidFill>
                  <a:schemeClr val="bg1"/>
                </a:solidFill>
              </a:rPr>
              <a:t>Résultats –  ACCÈS ENVIRONNEMENTAL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94D-C9B7-D749-80BC-3CC19D8A9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811" y="1598579"/>
            <a:ext cx="5490072" cy="2499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b="1" dirty="0">
                <a:solidFill>
                  <a:srgbClr val="002060"/>
                </a:solidFill>
              </a:rPr>
              <a:t>Éclairage</a:t>
            </a:r>
            <a:endParaRPr lang="fr-CA" dirty="0">
              <a:solidFill>
                <a:srgbClr val="002060"/>
              </a:solidFill>
            </a:endParaRPr>
          </a:p>
          <a:p>
            <a:pPr marL="628650" lvl="2" indent="-265113"/>
            <a:r>
              <a:rPr lang="fr-CA" dirty="0">
                <a:solidFill>
                  <a:srgbClr val="002060"/>
                </a:solidFill>
              </a:rPr>
              <a:t>Niveaux d'éclairage insuffisants durant la représentation (personnes avec problèmes de vision)</a:t>
            </a:r>
          </a:p>
          <a:p>
            <a:pPr marL="628650" lvl="2" indent="-265113"/>
            <a:r>
              <a:rPr lang="fr-CA" dirty="0">
                <a:solidFill>
                  <a:srgbClr val="002060"/>
                </a:solidFill>
              </a:rPr>
              <a:t>Difficulté de circulation et d’identification faciles des sièges/ Éclairage non suffisant pour lire les billets</a:t>
            </a:r>
          </a:p>
          <a:p>
            <a:pPr marL="363537" lvl="2" indent="0">
              <a:buNone/>
            </a:pPr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0" name="Image 9" descr="Une image contenant intérieur, chaise, table, plafond&#10;&#10;Description générée automatiquement">
            <a:extLst>
              <a:ext uri="{FF2B5EF4-FFF2-40B4-BE49-F238E27FC236}">
                <a16:creationId xmlns:a16="http://schemas.microsoft.com/office/drawing/2014/main" id="{635ED6A8-99AA-4860-8B60-5313D529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792" y="1389259"/>
            <a:ext cx="5836671" cy="29183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61F889-9FB0-44F8-8893-F40E9207F457}"/>
              </a:ext>
            </a:extLst>
          </p:cNvPr>
          <p:cNvSpPr/>
          <p:nvPr/>
        </p:nvSpPr>
        <p:spPr>
          <a:xfrm>
            <a:off x="561811" y="4516915"/>
            <a:ext cx="105321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CA" sz="2000" b="1" dirty="0">
                <a:solidFill>
                  <a:srgbClr val="002060"/>
                </a:solidFill>
              </a:rPr>
              <a:t>Suggestions</a:t>
            </a:r>
          </a:p>
          <a:p>
            <a:pPr marL="649287" lvl="2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2060"/>
                </a:solidFill>
              </a:rPr>
              <a:t>Ajuster le niveau d’éclairage pour chaque représentation </a:t>
            </a:r>
          </a:p>
          <a:p>
            <a:pPr marL="649287" lvl="2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2060"/>
                </a:solidFill>
              </a:rPr>
              <a:t>L'ajout de luminaires encastrés dans le sol et/ou au niveau des marches ou au bas des murs permettrait la circulation pendant la représentation </a:t>
            </a:r>
          </a:p>
          <a:p>
            <a:pPr marL="649287" lvl="2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2060"/>
                </a:solidFill>
              </a:rPr>
              <a:t>Fournir un éclairage qui rassurerait personnes : spectre de l'autisme/ personnes âgées/ enfants </a:t>
            </a:r>
          </a:p>
        </p:txBody>
      </p:sp>
    </p:spTree>
    <p:extLst>
      <p:ext uri="{BB962C8B-B14F-4D97-AF65-F5344CB8AC3E}">
        <p14:creationId xmlns:p14="http://schemas.microsoft.com/office/powerpoint/2010/main" val="1397621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10780</TotalTime>
  <Words>1227</Words>
  <Application>Microsoft Office PowerPoint</Application>
  <PresentationFormat>Grand écran</PresentationFormat>
  <Paragraphs>153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Co-création d’une expérience de loisirs dans un espace théâtral inclusif et accessible:  Le cas du Centre Segal des arts de la scène</vt:lpstr>
      <vt:lpstr>Objectifs</vt:lpstr>
      <vt:lpstr>Approche méthodologique</vt:lpstr>
      <vt:lpstr>Approche méthodologique</vt:lpstr>
      <vt:lpstr>Résultats – ACCÈS VISUEL  </vt:lpstr>
      <vt:lpstr>Résultats – ACCÈS VISUEL  </vt:lpstr>
      <vt:lpstr>MATÉRIAUX LINGUISTIQUES ACCESSIBLES</vt:lpstr>
      <vt:lpstr> Résultats – AUDITOIRE/SIGNALÉTIQUE </vt:lpstr>
      <vt:lpstr>Résultats –  ACCÈS ENVIRONNEMENTAL</vt:lpstr>
      <vt:lpstr>Résultats –  ACCÈS ENVIRONNEMENTAL</vt:lpstr>
      <vt:lpstr>Les constats /impacts</vt:lpstr>
      <vt:lpstr>Conclusion / prochaines étapes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Co-création d’une expérience de loisirs dans un espace théâtral inclusif et accessible:  Le cas du Segal Centre des arts de la scène</dc:title>
  <dc:creator>zakia hammouni</dc:creator>
  <cp:lastModifiedBy>zakia hammouni</cp:lastModifiedBy>
  <cp:revision>45</cp:revision>
  <dcterms:created xsi:type="dcterms:W3CDTF">2019-09-26T15:35:21Z</dcterms:created>
  <dcterms:modified xsi:type="dcterms:W3CDTF">2020-10-16T12:33:01Z</dcterms:modified>
</cp:coreProperties>
</file>