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7.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4" r:id="rId1"/>
    <p:sldMasterId id="2147483685" r:id="rId2"/>
  </p:sldMasterIdLst>
  <p:notesMasterIdLst>
    <p:notesMasterId r:id="rId37"/>
  </p:notesMasterIdLst>
  <p:sldIdLst>
    <p:sldId id="256" r:id="rId3"/>
    <p:sldId id="276" r:id="rId4"/>
    <p:sldId id="293" r:id="rId5"/>
    <p:sldId id="292" r:id="rId6"/>
    <p:sldId id="257" r:id="rId7"/>
    <p:sldId id="291" r:id="rId8"/>
    <p:sldId id="300" r:id="rId9"/>
    <p:sldId id="279" r:id="rId10"/>
    <p:sldId id="261" r:id="rId11"/>
    <p:sldId id="278" r:id="rId12"/>
    <p:sldId id="262" r:id="rId13"/>
    <p:sldId id="259" r:id="rId14"/>
    <p:sldId id="264" r:id="rId15"/>
    <p:sldId id="277" r:id="rId16"/>
    <p:sldId id="296" r:id="rId17"/>
    <p:sldId id="298" r:id="rId18"/>
    <p:sldId id="299" r:id="rId19"/>
    <p:sldId id="301" r:id="rId20"/>
    <p:sldId id="281" r:id="rId21"/>
    <p:sldId id="286" r:id="rId22"/>
    <p:sldId id="285" r:id="rId23"/>
    <p:sldId id="287" r:id="rId24"/>
    <p:sldId id="288" r:id="rId25"/>
    <p:sldId id="282" r:id="rId26"/>
    <p:sldId id="283" r:id="rId27"/>
    <p:sldId id="284" r:id="rId28"/>
    <p:sldId id="280" r:id="rId29"/>
    <p:sldId id="302" r:id="rId30"/>
    <p:sldId id="295" r:id="rId31"/>
    <p:sldId id="294" r:id="rId32"/>
    <p:sldId id="269" r:id="rId33"/>
    <p:sldId id="270" r:id="rId34"/>
    <p:sldId id="271" r:id="rId35"/>
    <p:sldId id="272" r:id="rId3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ckie Dao" initials="" lastIdx="2" clrIdx="0"/>
  <p:cmAuthor id="1" name="Annie Rochette"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D164789-BEE3-4B88-8CC0-32F5C5C35CCE}">
  <a:tblStyle styleId="{4D164789-BEE3-4B88-8CC0-32F5C5C35CCE}" styleName="Table_0">
    <a:wholeTbl>
      <a:tcTxStyle b="off" i="off">
        <a:font>
          <a:latin typeface="Calibri"/>
          <a:ea typeface="Calibri"/>
          <a:cs typeface="Calibri"/>
        </a:font>
        <a:schemeClr val="dk1"/>
      </a:tcTxStyle>
      <a:tcStyle>
        <a:tcBdr>
          <a:left>
            <a:ln w="12700" cap="flat" cmpd="sng">
              <a:solidFill>
                <a:schemeClr val="accent3"/>
              </a:solidFill>
              <a:prstDash val="solid"/>
              <a:round/>
              <a:headEnd type="none" w="sm" len="sm"/>
              <a:tailEnd type="none" w="sm" len="sm"/>
            </a:ln>
          </a:left>
          <a:right>
            <a:ln w="12700" cap="flat" cmpd="sng">
              <a:solidFill>
                <a:schemeClr val="accent3"/>
              </a:solidFill>
              <a:prstDash val="solid"/>
              <a:round/>
              <a:headEnd type="none" w="sm" len="sm"/>
              <a:tailEnd type="none" w="sm" len="sm"/>
            </a:ln>
          </a:right>
          <a:top>
            <a:ln w="12700" cap="flat" cmpd="sng">
              <a:solidFill>
                <a:schemeClr val="accent3"/>
              </a:solidFill>
              <a:prstDash val="solid"/>
              <a:round/>
              <a:headEnd type="none" w="sm" len="sm"/>
              <a:tailEnd type="none" w="sm" len="sm"/>
            </a:ln>
          </a:top>
          <a:bottom>
            <a:ln w="12700" cap="flat" cmpd="sng">
              <a:solidFill>
                <a:schemeClr val="accent3"/>
              </a:solidFill>
              <a:prstDash val="solid"/>
              <a:round/>
              <a:headEnd type="none" w="sm" len="sm"/>
              <a:tailEnd type="none" w="sm" len="sm"/>
            </a:ln>
          </a:bottom>
          <a:insideH>
            <a:ln w="12700" cap="flat" cmpd="sng">
              <a:solidFill>
                <a:schemeClr val="accent3"/>
              </a:solidFill>
              <a:prstDash val="solid"/>
              <a:round/>
              <a:headEnd type="none" w="sm" len="sm"/>
              <a:tailEnd type="none" w="sm" len="sm"/>
            </a:ln>
          </a:insideH>
          <a:insideV>
            <a:ln w="12700" cap="flat" cmpd="sng">
              <a:solidFill>
                <a:schemeClr val="accent3"/>
              </a:solidFill>
              <a:prstDash val="solid"/>
              <a:round/>
              <a:headEnd type="none" w="sm" len="sm"/>
              <a:tailEnd type="none" w="sm" len="sm"/>
            </a:ln>
          </a:insideV>
        </a:tcBdr>
        <a:fill>
          <a:solidFill>
            <a:srgbClr val="F0F0F0"/>
          </a:solidFill>
        </a:fill>
      </a:tcStyle>
    </a:wholeTbl>
    <a:band1H>
      <a:tcTxStyle b="off" i="off"/>
      <a:tcStyle>
        <a:tcBdr/>
        <a:fill>
          <a:solidFill>
            <a:srgbClr val="E0E0E0"/>
          </a:solidFill>
        </a:fill>
      </a:tcStyle>
    </a:band1H>
    <a:band2H>
      <a:tcTxStyle b="off" i="off"/>
      <a:tcStyle>
        <a:tcBdr/>
      </a:tcStyle>
    </a:band2H>
    <a:band1V>
      <a:tcTxStyle b="off" i="off"/>
      <a:tcStyle>
        <a:tcBdr/>
        <a:fill>
          <a:solidFill>
            <a:srgbClr val="E0E0E0"/>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25400" cap="flat" cmpd="sng">
              <a:solidFill>
                <a:schemeClr val="accent3"/>
              </a:solidFill>
              <a:prstDash val="solid"/>
              <a:round/>
              <a:headEnd type="none" w="sm" len="sm"/>
              <a:tailEnd type="none" w="sm" len="sm"/>
            </a:ln>
          </a:top>
        </a:tcBdr>
        <a:fill>
          <a:solidFill>
            <a:srgbClr val="F0F0F0"/>
          </a:solidFill>
        </a:fill>
      </a:tcStyle>
    </a:lastRow>
    <a:seCell>
      <a:tcTxStyle b="off" i="off"/>
      <a:tcStyle>
        <a:tcBdr/>
      </a:tcStyle>
    </a:seCell>
    <a:swCell>
      <a:tcTxStyle b="off" i="off"/>
      <a:tcStyle>
        <a:tcBdr/>
      </a:tcStyle>
    </a:swCell>
    <a:firstRow>
      <a:tcTxStyle b="on" i="off"/>
      <a:tcStyle>
        <a:tcBdr/>
        <a:fill>
          <a:solidFill>
            <a:srgbClr val="F0F0F0"/>
          </a:solidFill>
        </a:fill>
      </a:tcStyle>
    </a:firstRow>
    <a:neCell>
      <a:tcTxStyle b="off" i="off"/>
      <a:tcStyle>
        <a:tcBdr/>
      </a:tcStyle>
    </a:neCell>
    <a:nwCell>
      <a:tcTxStyle b="off" i="off"/>
      <a:tcStyle>
        <a:tcBdr/>
      </a:tcStyle>
    </a:nwCell>
  </a:tblStyle>
  <a:tblStyle styleId="{97EED74E-03DE-4610-8746-67C1095DEA8E}" styleName="Table_1">
    <a:wholeTbl>
      <a:tcTxStyle b="off" i="off">
        <a:font>
          <a:latin typeface="Calibri"/>
          <a:ea typeface="Calibri"/>
          <a:cs typeface="Calibri"/>
        </a:font>
        <a:schemeClr val="dk1"/>
      </a:tcTxStyle>
      <a:tcStyle>
        <a:tcBdr>
          <a:left>
            <a:ln w="12700" cap="flat" cmpd="sng">
              <a:solidFill>
                <a:schemeClr val="accent3"/>
              </a:solidFill>
              <a:prstDash val="solid"/>
              <a:round/>
              <a:headEnd type="none" w="sm" len="sm"/>
              <a:tailEnd type="none" w="sm" len="sm"/>
            </a:ln>
          </a:left>
          <a:right>
            <a:ln w="12700" cap="flat" cmpd="sng">
              <a:solidFill>
                <a:schemeClr val="accent3"/>
              </a:solidFill>
              <a:prstDash val="solid"/>
              <a:round/>
              <a:headEnd type="none" w="sm" len="sm"/>
              <a:tailEnd type="none" w="sm" len="sm"/>
            </a:ln>
          </a:right>
          <a:top>
            <a:ln w="12700" cap="flat" cmpd="sng">
              <a:solidFill>
                <a:schemeClr val="accent3"/>
              </a:solidFill>
              <a:prstDash val="solid"/>
              <a:round/>
              <a:headEnd type="none" w="sm" len="sm"/>
              <a:tailEnd type="none" w="sm" len="sm"/>
            </a:ln>
          </a:top>
          <a:bottom>
            <a:ln w="12700" cap="flat" cmpd="sng">
              <a:solidFill>
                <a:schemeClr val="accent3"/>
              </a:solidFill>
              <a:prstDash val="solid"/>
              <a:round/>
              <a:headEnd type="none" w="sm" len="sm"/>
              <a:tailEnd type="none" w="sm" len="sm"/>
            </a:ln>
          </a:bottom>
          <a:insideH>
            <a:ln w="12700" cap="flat" cmpd="sng">
              <a:solidFill>
                <a:schemeClr val="accent3"/>
              </a:solidFill>
              <a:prstDash val="solid"/>
              <a:round/>
              <a:headEnd type="none" w="sm" len="sm"/>
              <a:tailEnd type="none" w="sm" len="sm"/>
            </a:ln>
          </a:insideH>
          <a:insideV>
            <a:ln w="12700" cap="flat" cmpd="sng">
              <a:solidFill>
                <a:schemeClr val="accent3"/>
              </a:solidFill>
              <a:prstDash val="solid"/>
              <a:round/>
              <a:headEnd type="none" w="sm" len="sm"/>
              <a:tailEnd type="none" w="sm" len="sm"/>
            </a:ln>
          </a:insideV>
        </a:tcBdr>
        <a:fill>
          <a:solidFill>
            <a:srgbClr val="F0F0F0"/>
          </a:solidFill>
        </a:fill>
      </a:tcStyle>
    </a:wholeTbl>
    <a:band1H>
      <a:tcTxStyle/>
      <a:tcStyle>
        <a:tcBdr/>
        <a:fill>
          <a:solidFill>
            <a:srgbClr val="E0E0E0"/>
          </a:solidFill>
        </a:fill>
      </a:tcStyle>
    </a:band1H>
    <a:band2H>
      <a:tcTxStyle/>
      <a:tcStyle>
        <a:tcBdr/>
      </a:tcStyle>
    </a:band2H>
    <a:band1V>
      <a:tcTxStyle/>
      <a:tcStyle>
        <a:tcBdr/>
        <a:fill>
          <a:solidFill>
            <a:srgbClr val="E0E0E0"/>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3"/>
              </a:solidFill>
              <a:prstDash val="solid"/>
              <a:round/>
              <a:headEnd type="none" w="sm" len="sm"/>
              <a:tailEnd type="none" w="sm" len="sm"/>
            </a:ln>
          </a:top>
        </a:tcBdr>
        <a:fill>
          <a:solidFill>
            <a:srgbClr val="F0F0F0"/>
          </a:solidFill>
        </a:fill>
      </a:tcStyle>
    </a:lastRow>
    <a:seCell>
      <a:tcTxStyle/>
      <a:tcStyle>
        <a:tcBdr/>
      </a:tcStyle>
    </a:seCell>
    <a:swCell>
      <a:tcTxStyle/>
      <a:tcStyle>
        <a:tcBdr/>
      </a:tcStyle>
    </a:swCell>
    <a:firstRow>
      <a:tcTxStyle b="on" i="off"/>
      <a:tcStyle>
        <a:tcBdr/>
        <a:fill>
          <a:solidFill>
            <a:srgbClr val="F0F0F0"/>
          </a:solidFill>
        </a:fill>
      </a:tcStyle>
    </a:firstRow>
    <a:neCell>
      <a:tcTxStyle/>
      <a:tcStyle>
        <a:tcBdr/>
      </a:tcStyle>
    </a:neCell>
    <a:nwCell>
      <a:tcTxStyle/>
      <a:tcStyle>
        <a:tcBdr/>
      </a:tcStyle>
    </a:nwCell>
  </a:tblStyle>
  <a:tblStyle styleId="{FCF6813F-0723-420F-8292-0556C9B81ACF}"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38AACF3-6E2D-4810-8482-0AC9730B1CD0}" styleName="Table_3">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CECE7"/>
          </a:solidFill>
        </a:fill>
      </a:tcStyle>
    </a:wholeTbl>
    <a:band1H>
      <a:tcTxStyle b="off" i="off"/>
      <a:tcStyle>
        <a:tcBdr/>
        <a:fill>
          <a:solidFill>
            <a:srgbClr val="F8D6CC"/>
          </a:solidFill>
        </a:fill>
      </a:tcStyle>
    </a:band1H>
    <a:band2H>
      <a:tcTxStyle b="off" i="off"/>
      <a:tcStyle>
        <a:tcBdr/>
      </a:tcStyle>
    </a:band2H>
    <a:band1V>
      <a:tcTxStyle b="off" i="off"/>
      <a:tcStyle>
        <a:tcBdr/>
        <a:fill>
          <a:solidFill>
            <a:srgbClr val="F8D6CC"/>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2"/>
          </a:solidFill>
        </a:fill>
      </a:tcStyle>
    </a:lastCol>
    <a:firstCol>
      <a:tcTxStyle b="on" i="off">
        <a:font>
          <a:latin typeface="Calibri"/>
          <a:ea typeface="Calibri"/>
          <a:cs typeface="Calibri"/>
        </a:font>
        <a:schemeClr val="lt1"/>
      </a:tcTxStyle>
      <a:tcStyle>
        <a:tcBdr/>
        <a:fill>
          <a:solidFill>
            <a:schemeClr val="accent2"/>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2"/>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2"/>
          </a:solidFill>
        </a:fill>
      </a:tcStyle>
    </a:firstRow>
    <a:neCell>
      <a:tcTxStyle b="off" i="off"/>
      <a:tcStyle>
        <a:tcBdr/>
      </a:tcStyle>
    </a:neCell>
    <a:nwCell>
      <a:tcTxStyle b="off" i="off"/>
      <a:tcStyle>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08"/>
    <p:restoredTop sz="95588"/>
  </p:normalViewPr>
  <p:slideViewPr>
    <p:cSldViewPr snapToGrid="0" snapToObjects="1">
      <p:cViewPr varScale="1">
        <p:scale>
          <a:sx n="67" d="100"/>
          <a:sy n="67" d="100"/>
        </p:scale>
        <p:origin x="200" y="800"/>
      </p:cViewPr>
      <p:guideLst/>
    </p:cSldViewPr>
  </p:slideViewPr>
  <p:notesTextViewPr>
    <p:cViewPr>
      <p:scale>
        <a:sx n="1" d="1"/>
        <a:sy n="1" d="1"/>
      </p:scale>
      <p:origin x="0" y="0"/>
    </p:cViewPr>
  </p:notesTextViewPr>
  <p:sorterViewPr>
    <p:cViewPr>
      <p:scale>
        <a:sx n="95" d="100"/>
        <a:sy n="9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Feuille_de_calcul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Feuille_de_calcul_Microsoft_Excel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Feuille_de_calcul_Microsoft_Excel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package" Target="../embeddings/Feuille_de_calcul_Microsoft_Excel3.xlsx"/></Relationships>
</file>

<file path=ppt/charts/_rels/chart5.xml.rels><?xml version="1.0" encoding="UTF-8" standalone="yes"?>
<Relationships xmlns="http://schemas.openxmlformats.org/package/2006/relationships"><Relationship Id="rId1" Type="http://schemas.openxmlformats.org/officeDocument/2006/relationships/package" Target="../embeddings/Feuille_de_calcul_Microsoft_Excel4.xlsx"/></Relationships>
</file>

<file path=ppt/charts/_rels/chart6.xml.rels><?xml version="1.0" encoding="UTF-8" standalone="yes"?>
<Relationships xmlns="http://schemas.openxmlformats.org/package/2006/relationships"><Relationship Id="rId1" Type="http://schemas.openxmlformats.org/officeDocument/2006/relationships/package" Target="../embeddings/Feuille_de_calcul_Microsoft_Excel5.xlsx"/></Relationships>
</file>

<file path=ppt/charts/_rels/chart7.xml.rels><?xml version="1.0" encoding="UTF-8" standalone="yes"?>
<Relationships xmlns="http://schemas.openxmlformats.org/package/2006/relationships"><Relationship Id="rId1" Type="http://schemas.openxmlformats.org/officeDocument/2006/relationships/package" Target="../embeddings/Feuille_de_calcul_Microsoft_Excel6.xlsx"/></Relationships>
</file>

<file path=ppt/charts/_rels/chart8.xml.rels><?xml version="1.0" encoding="UTF-8" standalone="yes"?>
<Relationships xmlns="http://schemas.openxmlformats.org/package/2006/relationships"><Relationship Id="rId1" Type="http://schemas.openxmlformats.org/officeDocument/2006/relationships/package" Target="../embeddings/Feuille_de_calcul_Microsoft_Excel7.xlsx"/></Relationships>
</file>

<file path=ppt/charts/_rels/chart9.xml.rels><?xml version="1.0" encoding="UTF-8" standalone="yes"?>
<Relationships xmlns="http://schemas.openxmlformats.org/package/2006/relationships"><Relationship Id="rId1" Type="http://schemas.openxmlformats.org/officeDocument/2006/relationships/package" Target="../embeddings/Feuille_de_calcul_Microsoft_Excel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cap="none" baseline="0">
                <a:solidFill>
                  <a:schemeClr val="tx1">
                    <a:lumMod val="65000"/>
                    <a:lumOff val="35000"/>
                  </a:schemeClr>
                </a:solidFill>
                <a:latin typeface="Roboto" panose="02000000000000000000" pitchFamily="2" charset="0"/>
                <a:ea typeface="Roboto" panose="02000000000000000000" pitchFamily="2" charset="0"/>
                <a:cs typeface="+mn-cs"/>
              </a:defRPr>
            </a:pPr>
            <a:r>
              <a:rPr lang="fr-FR" sz="2000" b="0" i="0" cap="none" noProof="0" dirty="0">
                <a:latin typeface="Calibri" panose="020F0502020204030204" pitchFamily="34" charset="0"/>
              </a:rPr>
              <a:t>Représentation</a:t>
            </a:r>
            <a:r>
              <a:rPr lang="fr-FR" sz="2000" b="0" i="0" cap="none" baseline="0" noProof="0" dirty="0">
                <a:latin typeface="Calibri" panose="020F0502020204030204" pitchFamily="34" charset="0"/>
              </a:rPr>
              <a:t> des 39 organismes selon le </a:t>
            </a:r>
            <a:r>
              <a:rPr lang="fr-FR" sz="2000" b="0" i="0" cap="none" noProof="0" dirty="0">
                <a:latin typeface="Calibri" panose="020F0502020204030204" pitchFamily="34" charset="0"/>
              </a:rPr>
              <a:t>type d'activités offertes</a:t>
            </a:r>
          </a:p>
        </c:rich>
      </c:tx>
      <c:layout>
        <c:manualLayout>
          <c:xMode val="edge"/>
          <c:yMode val="edge"/>
          <c:x val="0.15794341471034654"/>
          <c:y val="4.54060678260911E-2"/>
        </c:manualLayout>
      </c:layout>
      <c:overlay val="0"/>
      <c:spPr>
        <a:noFill/>
        <a:ln>
          <a:noFill/>
        </a:ln>
        <a:effectLst/>
      </c:spPr>
      <c:txPr>
        <a:bodyPr rot="0" spcFirstLastPara="1" vertOverflow="ellipsis" vert="horz" wrap="square" anchor="ctr" anchorCtr="1"/>
        <a:lstStyle/>
        <a:p>
          <a:pPr>
            <a:defRPr sz="2000" b="1" i="0" u="none" strike="noStrike" kern="1200" cap="none"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fr-FR"/>
        </a:p>
      </c:txPr>
    </c:title>
    <c:autoTitleDeleted val="0"/>
    <c:plotArea>
      <c:layout/>
      <c:pieChart>
        <c:varyColors val="1"/>
        <c:ser>
          <c:idx val="0"/>
          <c:order val="0"/>
          <c:tx>
            <c:strRef>
              <c:f>Sheet1!$B$1</c:f>
              <c:strCache>
                <c:ptCount val="1"/>
                <c:pt idx="0">
                  <c:v>Types d'activités</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218A-8842-8F72-E0F0EA32BDF5}"/>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218A-8842-8F72-E0F0EA32BDF5}"/>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218A-8842-8F72-E0F0EA32BDF5}"/>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218A-8842-8F72-E0F0EA32BDF5}"/>
              </c:ext>
            </c:extLst>
          </c:dPt>
          <c:dLbls>
            <c:dLbl>
              <c:idx val="0"/>
              <c:tx>
                <c:rich>
                  <a:bodyPr rot="0" spcFirstLastPara="1" vertOverflow="ellipsis" vert="horz" wrap="square" lIns="38100" tIns="19050" rIns="38100" bIns="19050" anchor="ctr" anchorCtr="1">
                    <a:spAutoFit/>
                  </a:bodyPr>
                  <a:lstStyle/>
                  <a:p>
                    <a:pPr>
                      <a:defRPr lang="fr-FR" sz="1330" b="1" i="0" u="none" strike="noStrike" kern="1200" spc="0" baseline="0" noProof="0">
                        <a:solidFill>
                          <a:schemeClr val="accent1"/>
                        </a:solidFill>
                        <a:latin typeface="Roboto" panose="02000000000000000000" pitchFamily="2" charset="0"/>
                        <a:ea typeface="Roboto" panose="02000000000000000000" pitchFamily="2" charset="0"/>
                        <a:cs typeface="+mn-cs"/>
                      </a:defRPr>
                    </a:pPr>
                    <a:r>
                      <a:rPr lang="en-US" b="0" i="0" noProof="0">
                        <a:latin typeface="Calibri" panose="020F0502020204030204" pitchFamily="34" charset="0"/>
                      </a:rPr>
                      <a:t>Seulement formation</a:t>
                    </a:r>
                    <a:r>
                      <a:rPr lang="en-US" b="0" i="0" baseline="0" noProof="0">
                        <a:latin typeface="Calibri" panose="020F0502020204030204" pitchFamily="34" charset="0"/>
                      </a:rPr>
                      <a:t>
</a:t>
                    </a:r>
                    <a:fld id="{1A2DDD58-22EF-1F41-9DCA-3EB4DD9FC91E}" type="PERCENTAGE">
                      <a:rPr lang="en-US" b="0" i="0" baseline="0" noProof="0">
                        <a:latin typeface="Calibri" panose="020F0502020204030204" pitchFamily="34" charset="0"/>
                      </a:rPr>
                      <a:pPr>
                        <a:defRPr lang="fr-FR" noProof="0">
                          <a:latin typeface="Roboto" panose="02000000000000000000" pitchFamily="2" charset="0"/>
                          <a:ea typeface="Roboto" panose="02000000000000000000" pitchFamily="2" charset="0"/>
                        </a:defRPr>
                      </a:pPr>
                      <a:t>[POURCENTAGE]</a:t>
                    </a:fld>
                    <a:endParaRPr lang="en-US" b="0" i="0" baseline="0" noProof="0">
                      <a:latin typeface="Calibri" panose="020F0502020204030204" pitchFamily="34" charset="0"/>
                    </a:endParaRPr>
                  </a:p>
                </c:rich>
              </c:tx>
              <c:spPr>
                <a:noFill/>
                <a:ln>
                  <a:noFill/>
                </a:ln>
                <a:effectLst/>
              </c:spPr>
              <c:txPr>
                <a:bodyPr rot="0" spcFirstLastPara="1" vertOverflow="ellipsis" vert="horz" wrap="square" lIns="38100" tIns="19050" rIns="38100" bIns="19050" anchor="ctr" anchorCtr="1">
                  <a:spAutoFit/>
                </a:bodyPr>
                <a:lstStyle/>
                <a:p>
                  <a:pPr>
                    <a:defRPr lang="fr-FR" sz="1330" b="1" i="0" u="none" strike="noStrike" kern="1200" spc="0" baseline="0" noProof="0">
                      <a:solidFill>
                        <a:schemeClr val="accent1"/>
                      </a:solidFill>
                      <a:latin typeface="Roboto" panose="02000000000000000000" pitchFamily="2" charset="0"/>
                      <a:ea typeface="Roboto" panose="02000000000000000000" pitchFamily="2" charset="0"/>
                      <a:cs typeface="+mn-cs"/>
                    </a:defRPr>
                  </a:pPr>
                  <a:endParaRPr lang="fr-FR"/>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18A-8842-8F72-E0F0EA32BDF5}"/>
                </c:ext>
              </c:extLst>
            </c:dLbl>
            <c:dLbl>
              <c:idx val="1"/>
              <c:layout>
                <c:manualLayout>
                  <c:x val="0.13244082604117285"/>
                  <c:y val="-1.836341033005973E-16"/>
                </c:manualLayout>
              </c:layout>
              <c:tx>
                <c:rich>
                  <a:bodyPr rot="0" spcFirstLastPara="1" vertOverflow="ellipsis" vert="horz" wrap="square" lIns="38100" tIns="19050" rIns="38100" bIns="19050" anchor="ctr" anchorCtr="1">
                    <a:spAutoFit/>
                  </a:bodyPr>
                  <a:lstStyle/>
                  <a:p>
                    <a:pPr>
                      <a:defRPr lang="fr-FR" sz="1330" b="1" i="0" u="none" strike="noStrike" kern="1200" spc="0" baseline="0" noProof="0">
                        <a:solidFill>
                          <a:schemeClr val="accent1"/>
                        </a:solidFill>
                        <a:latin typeface="Roboto" panose="02000000000000000000" pitchFamily="2" charset="0"/>
                        <a:ea typeface="Roboto" panose="02000000000000000000" pitchFamily="2" charset="0"/>
                        <a:cs typeface="+mn-cs"/>
                      </a:defRPr>
                    </a:pPr>
                    <a:r>
                      <a:rPr lang="en-US" b="0" i="0" noProof="0">
                        <a:latin typeface="Calibri" panose="020F0502020204030204" pitchFamily="34" charset="0"/>
                      </a:rPr>
                      <a:t>Seulement sensibilisation</a:t>
                    </a:r>
                    <a:r>
                      <a:rPr lang="en-US" b="0" i="0" baseline="0" noProof="0">
                        <a:latin typeface="Calibri" panose="020F0502020204030204" pitchFamily="34" charset="0"/>
                      </a:rPr>
                      <a:t>
</a:t>
                    </a:r>
                    <a:fld id="{FAE8BD98-C44B-EE4E-907B-153C9BBE9BD4}" type="PERCENTAGE">
                      <a:rPr lang="en-US" b="0" i="0" baseline="0" noProof="0">
                        <a:latin typeface="Calibri" panose="020F0502020204030204" pitchFamily="34" charset="0"/>
                      </a:rPr>
                      <a:pPr>
                        <a:defRPr lang="fr-FR" noProof="0">
                          <a:solidFill>
                            <a:schemeClr val="accent1"/>
                          </a:solidFill>
                          <a:latin typeface="Roboto" panose="02000000000000000000" pitchFamily="2" charset="0"/>
                          <a:ea typeface="Roboto" panose="02000000000000000000" pitchFamily="2" charset="0"/>
                        </a:defRPr>
                      </a:pPr>
                      <a:t>[POURCENTAGE]</a:t>
                    </a:fld>
                    <a:endParaRPr lang="en-US" b="0" i="0" baseline="0" noProof="0">
                      <a:latin typeface="Calibri" panose="020F0502020204030204" pitchFamily="34" charset="0"/>
                    </a:endParaRPr>
                  </a:p>
                </c:rich>
              </c:tx>
              <c:spPr>
                <a:noFill/>
                <a:ln>
                  <a:noFill/>
                </a:ln>
                <a:effectLst/>
              </c:spPr>
              <c:txPr>
                <a:bodyPr rot="0" spcFirstLastPara="1" vertOverflow="ellipsis" vert="horz" wrap="square" lIns="38100" tIns="19050" rIns="38100" bIns="19050" anchor="ctr" anchorCtr="1">
                  <a:spAutoFit/>
                </a:bodyPr>
                <a:lstStyle/>
                <a:p>
                  <a:pPr>
                    <a:defRPr lang="fr-FR" sz="1330" b="1" i="0" u="none" strike="noStrike" kern="1200" spc="0" baseline="0" noProof="0">
                      <a:solidFill>
                        <a:schemeClr val="accent1"/>
                      </a:solidFill>
                      <a:latin typeface="Roboto" panose="02000000000000000000" pitchFamily="2" charset="0"/>
                      <a:ea typeface="Roboto" panose="02000000000000000000" pitchFamily="2" charset="0"/>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15:layout>
                    <c:manualLayout>
                      <c:w val="0.29972779738896499"/>
                      <c:h val="0.15360221592751719"/>
                    </c:manualLayout>
                  </c15:layout>
                  <c15:dlblFieldTable/>
                  <c15:showDataLabelsRange val="0"/>
                </c:ext>
                <c:ext xmlns:c16="http://schemas.microsoft.com/office/drawing/2014/chart" uri="{C3380CC4-5D6E-409C-BE32-E72D297353CC}">
                  <c16:uniqueId val="{00000003-218A-8842-8F72-E0F0EA32BDF5}"/>
                </c:ext>
              </c:extLst>
            </c:dLbl>
            <c:dLbl>
              <c:idx val="2"/>
              <c:layout>
                <c:manualLayout>
                  <c:x val="0"/>
                  <c:y val="-9.8062935299053369E-2"/>
                </c:manualLayout>
              </c:layout>
              <c:tx>
                <c:rich>
                  <a:bodyPr rot="0" spcFirstLastPara="1" vertOverflow="ellipsis" vert="horz" wrap="square" lIns="38100" tIns="19050" rIns="38100" bIns="19050" anchor="ctr" anchorCtr="1">
                    <a:spAutoFit/>
                  </a:bodyPr>
                  <a:lstStyle/>
                  <a:p>
                    <a:pPr>
                      <a:defRPr lang="fr-FR" sz="1330" b="1" i="0" u="none" strike="noStrike" kern="1200" spc="0" baseline="0" noProof="0">
                        <a:solidFill>
                          <a:schemeClr val="accent1"/>
                        </a:solidFill>
                        <a:latin typeface="Roboto" panose="02000000000000000000" pitchFamily="2" charset="0"/>
                        <a:ea typeface="Roboto" panose="02000000000000000000" pitchFamily="2" charset="0"/>
                        <a:cs typeface="+mn-cs"/>
                      </a:defRPr>
                    </a:pPr>
                    <a:fld id="{8DD323DC-F32B-4A45-9D23-45E46BF79527}" type="CATEGORYNAME">
                      <a:rPr lang="en-US" b="0" i="0" noProof="0">
                        <a:latin typeface="Calibri" panose="020F0502020204030204" pitchFamily="34" charset="0"/>
                      </a:rPr>
                      <a:pPr>
                        <a:defRPr lang="fr-FR" noProof="0">
                          <a:solidFill>
                            <a:schemeClr val="accent1"/>
                          </a:solidFill>
                          <a:latin typeface="Roboto" panose="02000000000000000000" pitchFamily="2" charset="0"/>
                          <a:ea typeface="Roboto" panose="02000000000000000000" pitchFamily="2" charset="0"/>
                        </a:defRPr>
                      </a:pPr>
                      <a:t>[NOM DE CATÉGORIE]</a:t>
                    </a:fld>
                    <a:r>
                      <a:rPr lang="en-US" b="0" i="0" baseline="0" noProof="0">
                        <a:latin typeface="Calibri" panose="020F0502020204030204" pitchFamily="34" charset="0"/>
                      </a:rPr>
                      <a:t>
</a:t>
                    </a:r>
                    <a:fld id="{89C95B41-EAC0-C04A-8375-4902186B0157}" type="PERCENTAGE">
                      <a:rPr lang="en-US" b="0" i="0" baseline="0" noProof="0">
                        <a:latin typeface="Calibri" panose="020F0502020204030204" pitchFamily="34" charset="0"/>
                      </a:rPr>
                      <a:pPr>
                        <a:defRPr lang="fr-FR" noProof="0">
                          <a:solidFill>
                            <a:schemeClr val="accent1"/>
                          </a:solidFill>
                          <a:latin typeface="Roboto" panose="02000000000000000000" pitchFamily="2" charset="0"/>
                          <a:ea typeface="Roboto" panose="02000000000000000000" pitchFamily="2" charset="0"/>
                        </a:defRPr>
                      </a:pPr>
                      <a:t>[POURCENTAGE]</a:t>
                    </a:fld>
                    <a:endParaRPr lang="en-US" b="0" i="0" baseline="0" noProof="0">
                      <a:latin typeface="Calibri" panose="020F0502020204030204" pitchFamily="34" charset="0"/>
                    </a:endParaRPr>
                  </a:p>
                </c:rich>
              </c:tx>
              <c:spPr>
                <a:noFill/>
                <a:ln>
                  <a:noFill/>
                </a:ln>
                <a:effectLst/>
              </c:spPr>
              <c:txPr>
                <a:bodyPr rot="0" spcFirstLastPara="1" vertOverflow="ellipsis" vert="horz" wrap="square" lIns="38100" tIns="19050" rIns="38100" bIns="19050" anchor="ctr" anchorCtr="1">
                  <a:spAutoFit/>
                </a:bodyPr>
                <a:lstStyle/>
                <a:p>
                  <a:pPr>
                    <a:defRPr lang="fr-FR" sz="1330" b="1" i="0" u="none" strike="noStrike" kern="1200" spc="0" baseline="0" noProof="0">
                      <a:solidFill>
                        <a:schemeClr val="accent1"/>
                      </a:solidFill>
                      <a:latin typeface="Roboto" panose="02000000000000000000" pitchFamily="2" charset="0"/>
                      <a:ea typeface="Roboto" panose="02000000000000000000" pitchFamily="2" charset="0"/>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15:layout>
                    <c:manualLayout>
                      <c:w val="0.32800543290164896"/>
                      <c:h val="0.13508888840012112"/>
                    </c:manualLayout>
                  </c15:layout>
                  <c15:dlblFieldTable/>
                  <c15:showDataLabelsRange val="0"/>
                </c:ext>
                <c:ext xmlns:c16="http://schemas.microsoft.com/office/drawing/2014/chart" uri="{C3380CC4-5D6E-409C-BE32-E72D297353CC}">
                  <c16:uniqueId val="{00000004-218A-8842-8F72-E0F0EA32BDF5}"/>
                </c:ext>
              </c:extLst>
            </c:dLbl>
            <c:dLbl>
              <c:idx val="3"/>
              <c:spPr>
                <a:noFill/>
                <a:ln>
                  <a:noFill/>
                </a:ln>
                <a:effectLst/>
              </c:spPr>
              <c:txPr>
                <a:bodyPr rot="0" spcFirstLastPara="1" vertOverflow="ellipsis" vert="horz" wrap="square" lIns="38100" tIns="19050" rIns="38100" bIns="19050" anchor="ctr" anchorCtr="1">
                  <a:spAutoFit/>
                </a:bodyPr>
                <a:lstStyle/>
                <a:p>
                  <a:pPr>
                    <a:defRPr lang="fr-FR" sz="1330" b="1" i="0" u="none" strike="noStrike" kern="1200" spc="0" baseline="0" noProof="0">
                      <a:solidFill>
                        <a:schemeClr val="accent4"/>
                      </a:solidFill>
                      <a:latin typeface="Roboto" panose="02000000000000000000" pitchFamily="2" charset="0"/>
                      <a:ea typeface="Roboto" panose="02000000000000000000" pitchFamily="2" charset="0"/>
                      <a:cs typeface="+mn-cs"/>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05-218A-8842-8F72-E0F0EA32BDF5}"/>
                </c:ext>
              </c:extLst>
            </c:dLbl>
            <c:spPr>
              <a:noFill/>
              <a:ln>
                <a:noFill/>
              </a:ln>
              <a:effectLst/>
            </c:spPr>
            <c:txPr>
              <a:bodyPr rot="0" spcFirstLastPara="1" vertOverflow="ellipsis" vert="horz" wrap="square" lIns="38100" tIns="19050" rIns="38100" bIns="19050" anchor="ctr" anchorCtr="1">
                <a:spAutoFit/>
              </a:bodyPr>
              <a:lstStyle/>
              <a:p>
                <a:pPr>
                  <a:defRPr lang="fr-FR" sz="1330" b="1" i="0" u="none" strike="noStrike" kern="1200" spc="0" baseline="0" noProof="0">
                    <a:solidFill>
                      <a:schemeClr val="accent1"/>
                    </a:solidFill>
                    <a:latin typeface="Roboto" panose="02000000000000000000" pitchFamily="2" charset="0"/>
                    <a:ea typeface="Roboto" panose="02000000000000000000" pitchFamily="2" charset="0"/>
                    <a:cs typeface="+mn-cs"/>
                  </a:defRPr>
                </a:pPr>
                <a:endParaRPr lang="fr-FR"/>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Sheet1!$A$2:$A$5</c:f>
              <c:strCache>
                <c:ptCount val="3"/>
                <c:pt idx="0">
                  <c:v>Formation</c:v>
                </c:pt>
                <c:pt idx="1">
                  <c:v>Sensibilisation</c:v>
                </c:pt>
                <c:pt idx="2">
                  <c:v>Les deux (F et S)</c:v>
                </c:pt>
              </c:strCache>
            </c:strRef>
          </c:cat>
          <c:val>
            <c:numRef>
              <c:f>Sheet1!$B$2:$B$5</c:f>
              <c:numCache>
                <c:formatCode>General</c:formatCode>
                <c:ptCount val="4"/>
                <c:pt idx="0">
                  <c:v>11</c:v>
                </c:pt>
                <c:pt idx="1">
                  <c:v>14</c:v>
                </c:pt>
                <c:pt idx="2">
                  <c:v>14</c:v>
                </c:pt>
              </c:numCache>
            </c:numRef>
          </c:val>
          <c:extLst>
            <c:ext xmlns:c16="http://schemas.microsoft.com/office/drawing/2014/chart" uri="{C3380CC4-5D6E-409C-BE32-E72D297353CC}">
              <c16:uniqueId val="{00000000-218A-8842-8F72-E0F0EA32BDF5}"/>
            </c:ext>
          </c:extLst>
        </c:ser>
        <c:dLbls>
          <c:dLblPos val="outEnd"/>
          <c:showLegendKey val="0"/>
          <c:showVal val="0"/>
          <c:showCatName val="0"/>
          <c:showSerName val="0"/>
          <c:showPercent val="1"/>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Region 1</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Pt>
            <c:idx val="0"/>
            <c:invertIfNegative val="0"/>
            <c:bubble3D val="0"/>
            <c:extLst>
              <c:ext xmlns:c16="http://schemas.microsoft.com/office/drawing/2014/chart" uri="{C3380CC4-5D6E-409C-BE32-E72D297353CC}">
                <c16:uniqueId val="{00000000-4F9C-7747-923C-B5F72BAD98CA}"/>
              </c:ext>
            </c:extLst>
          </c:dPt>
          <c:dPt>
            <c:idx val="1"/>
            <c:invertIfNegative val="0"/>
            <c:bubble3D val="0"/>
            <c:extLst>
              <c:ext xmlns:c16="http://schemas.microsoft.com/office/drawing/2014/chart" uri="{C3380CC4-5D6E-409C-BE32-E72D297353CC}">
                <c16:uniqueId val="{00000002-4F9C-7747-923C-B5F72BAD98CA}"/>
              </c:ext>
            </c:extLst>
          </c:dPt>
          <c:dPt>
            <c:idx val="2"/>
            <c:invertIfNegative val="0"/>
            <c:bubble3D val="0"/>
            <c:extLst>
              <c:ext xmlns:c16="http://schemas.microsoft.com/office/drawing/2014/chart" uri="{C3380CC4-5D6E-409C-BE32-E72D297353CC}">
                <c16:uniqueId val="{00000004-4F9C-7747-923C-B5F72BAD98CA}"/>
              </c:ext>
            </c:extLst>
          </c:dPt>
          <c:dPt>
            <c:idx val="3"/>
            <c:invertIfNegative val="0"/>
            <c:bubble3D val="0"/>
            <c:extLst>
              <c:ext xmlns:c16="http://schemas.microsoft.com/office/drawing/2014/chart" uri="{C3380CC4-5D6E-409C-BE32-E72D297353CC}">
                <c16:uniqueId val="{00000006-4F9C-7747-923C-B5F72BAD98CA}"/>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Sheet1!$B$1:$E$1</c:f>
              <c:strCache>
                <c:ptCount val="4"/>
                <c:pt idx="0">
                  <c:v>Expertise</c:v>
                </c:pt>
                <c:pt idx="1">
                  <c:v>Recherche</c:v>
                </c:pt>
                <c:pt idx="2">
                  <c:v>Documents de référence</c:v>
                </c:pt>
                <c:pt idx="3">
                  <c:v>Expérience personnelle</c:v>
                </c:pt>
              </c:strCache>
            </c:strRef>
          </c:cat>
          <c:val>
            <c:numRef>
              <c:f>Sheet1!$B$2:$E$2</c:f>
              <c:numCache>
                <c:formatCode>General</c:formatCode>
                <c:ptCount val="4"/>
                <c:pt idx="0">
                  <c:v>55</c:v>
                </c:pt>
                <c:pt idx="1">
                  <c:v>53</c:v>
                </c:pt>
                <c:pt idx="2">
                  <c:v>42</c:v>
                </c:pt>
                <c:pt idx="3">
                  <c:v>37</c:v>
                </c:pt>
              </c:numCache>
            </c:numRef>
          </c:val>
          <c:extLst>
            <c:ext xmlns:c16="http://schemas.microsoft.com/office/drawing/2014/chart" uri="{C3380CC4-5D6E-409C-BE32-E72D297353CC}">
              <c16:uniqueId val="{00000007-4F9C-7747-923C-B5F72BAD98CA}"/>
            </c:ext>
          </c:extLst>
        </c:ser>
        <c:dLbls>
          <c:dLblPos val="outEnd"/>
          <c:showLegendKey val="0"/>
          <c:showVal val="1"/>
          <c:showCatName val="0"/>
          <c:showSerName val="0"/>
          <c:showPercent val="0"/>
          <c:showBubbleSize val="0"/>
        </c:dLbls>
        <c:gapWidth val="164"/>
        <c:overlap val="-22"/>
        <c:axId val="255262560"/>
        <c:axId val="255622592"/>
      </c:barChart>
      <c:catAx>
        <c:axId val="255262560"/>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fr-FR"/>
          </a:p>
        </c:txPr>
        <c:crossAx val="255622592"/>
        <c:crosses val="autoZero"/>
        <c:auto val="1"/>
        <c:lblAlgn val="ctr"/>
        <c:lblOffset val="100"/>
        <c:noMultiLvlLbl val="0"/>
      </c:catAx>
      <c:valAx>
        <c:axId val="25562259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255262560"/>
        <c:crosses val="autoZero"/>
        <c:crossBetween val="between"/>
      </c:valAx>
      <c:spPr>
        <a:noFill/>
        <a:ln>
          <a:noFill/>
        </a:ln>
        <a:effectLst/>
      </c:spPr>
    </c:plotArea>
    <c:plotVisOnly val="1"/>
    <c:dispBlanksAs val="gap"/>
    <c:showDLblsOverMax val="1"/>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Region 1</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Pt>
            <c:idx val="0"/>
            <c:invertIfNegative val="0"/>
            <c:bubble3D val="0"/>
            <c:extLst>
              <c:ext xmlns:c16="http://schemas.microsoft.com/office/drawing/2014/chart" uri="{C3380CC4-5D6E-409C-BE32-E72D297353CC}">
                <c16:uniqueId val="{00000000-F96E-164F-8922-9DA858FF354D}"/>
              </c:ext>
            </c:extLst>
          </c:dPt>
          <c:dPt>
            <c:idx val="1"/>
            <c:invertIfNegative val="0"/>
            <c:bubble3D val="0"/>
            <c:extLst>
              <c:ext xmlns:c16="http://schemas.microsoft.com/office/drawing/2014/chart" uri="{C3380CC4-5D6E-409C-BE32-E72D297353CC}">
                <c16:uniqueId val="{00000002-F96E-164F-8922-9DA858FF354D}"/>
              </c:ext>
            </c:extLst>
          </c:dPt>
          <c:dPt>
            <c:idx val="2"/>
            <c:invertIfNegative val="0"/>
            <c:bubble3D val="0"/>
            <c:extLst>
              <c:ext xmlns:c16="http://schemas.microsoft.com/office/drawing/2014/chart" uri="{C3380CC4-5D6E-409C-BE32-E72D297353CC}">
                <c16:uniqueId val="{00000004-F96E-164F-8922-9DA858FF354D}"/>
              </c:ext>
            </c:extLst>
          </c:dPt>
          <c:dPt>
            <c:idx val="3"/>
            <c:invertIfNegative val="0"/>
            <c:bubble3D val="0"/>
            <c:extLst>
              <c:ext xmlns:c16="http://schemas.microsoft.com/office/drawing/2014/chart" uri="{C3380CC4-5D6E-409C-BE32-E72D297353CC}">
                <c16:uniqueId val="{00000006-F96E-164F-8922-9DA858FF354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Sheet1!$B$1:$E$1</c:f>
              <c:strCache>
                <c:ptCount val="4"/>
                <c:pt idx="0">
                  <c:v>Expertise</c:v>
                </c:pt>
                <c:pt idx="1">
                  <c:v>Recherche</c:v>
                </c:pt>
                <c:pt idx="2">
                  <c:v>Documents de référence</c:v>
                </c:pt>
                <c:pt idx="3">
                  <c:v>Expérience personnelle</c:v>
                </c:pt>
              </c:strCache>
            </c:strRef>
          </c:cat>
          <c:val>
            <c:numRef>
              <c:f>Sheet1!$B$2:$E$2</c:f>
              <c:numCache>
                <c:formatCode>General</c:formatCode>
                <c:ptCount val="4"/>
                <c:pt idx="0">
                  <c:v>15</c:v>
                </c:pt>
                <c:pt idx="1">
                  <c:v>13</c:v>
                </c:pt>
                <c:pt idx="2">
                  <c:v>7</c:v>
                </c:pt>
                <c:pt idx="3">
                  <c:v>19</c:v>
                </c:pt>
              </c:numCache>
            </c:numRef>
          </c:val>
          <c:extLst>
            <c:ext xmlns:c16="http://schemas.microsoft.com/office/drawing/2014/chart" uri="{C3380CC4-5D6E-409C-BE32-E72D297353CC}">
              <c16:uniqueId val="{00000007-F96E-164F-8922-9DA858FF354D}"/>
            </c:ext>
          </c:extLst>
        </c:ser>
        <c:dLbls>
          <c:showLegendKey val="0"/>
          <c:showVal val="0"/>
          <c:showCatName val="0"/>
          <c:showSerName val="0"/>
          <c:showPercent val="0"/>
          <c:showBubbleSize val="0"/>
        </c:dLbls>
        <c:gapWidth val="164"/>
        <c:overlap val="-22"/>
        <c:axId val="319870240"/>
        <c:axId val="285020144"/>
      </c:barChart>
      <c:catAx>
        <c:axId val="319870240"/>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fr-FR"/>
          </a:p>
        </c:txPr>
        <c:crossAx val="285020144"/>
        <c:crosses val="autoZero"/>
        <c:auto val="1"/>
        <c:lblAlgn val="ctr"/>
        <c:lblOffset val="100"/>
        <c:noMultiLvlLbl val="0"/>
      </c:catAx>
      <c:valAx>
        <c:axId val="28502014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319870240"/>
        <c:crosses val="autoZero"/>
        <c:crossBetween val="between"/>
      </c:valAx>
      <c:spPr>
        <a:noFill/>
        <a:ln>
          <a:noFill/>
        </a:ln>
        <a:effectLst/>
      </c:spPr>
    </c:plotArea>
    <c:plotVisOnly val="1"/>
    <c:dispBlanksAs val="gap"/>
    <c:showDLblsOverMax val="1"/>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CA"/>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Sheet1!$A$2</c:f>
              <c:strCache>
                <c:ptCount val="1"/>
                <c:pt idx="0">
                  <c:v>Region 1</c:v>
                </c:pt>
              </c:strCache>
            </c:strRef>
          </c:tx>
          <c:spPr>
            <a:solidFill>
              <a:srgbClr val="9ED37F"/>
            </a:solidFill>
            <a:ln w="12700" cap="flat">
              <a:solidFill>
                <a:srgbClr val="000000"/>
              </a:solidFill>
              <a:prstDash val="solid"/>
              <a:miter lim="400000"/>
            </a:ln>
            <a:effectLst/>
          </c:spPr>
          <c:invertIfNegative val="0"/>
          <c:dPt>
            <c:idx val="0"/>
            <c:invertIfNegative val="0"/>
            <c:bubble3D val="0"/>
            <c:extLst>
              <c:ext xmlns:c16="http://schemas.microsoft.com/office/drawing/2014/chart" uri="{C3380CC4-5D6E-409C-BE32-E72D297353CC}">
                <c16:uniqueId val="{00000000-6AE5-CA4F-B2BA-03056BC3350B}"/>
              </c:ext>
            </c:extLst>
          </c:dPt>
          <c:dPt>
            <c:idx val="1"/>
            <c:invertIfNegative val="0"/>
            <c:bubble3D val="0"/>
            <c:spPr>
              <a:solidFill>
                <a:schemeClr val="accent1">
                  <a:satOff val="-3355"/>
                  <a:lumOff val="26614"/>
                  <a:alpha val="70000"/>
                </a:schemeClr>
              </a:solidFill>
              <a:ln w="12700" cap="flat">
                <a:solidFill>
                  <a:srgbClr val="000000"/>
                </a:solidFill>
                <a:prstDash val="solid"/>
                <a:miter lim="400000"/>
              </a:ln>
              <a:effectLst/>
            </c:spPr>
            <c:extLst>
              <c:ext xmlns:c16="http://schemas.microsoft.com/office/drawing/2014/chart" uri="{C3380CC4-5D6E-409C-BE32-E72D297353CC}">
                <c16:uniqueId val="{00000002-6AE5-CA4F-B2BA-03056BC3350B}"/>
              </c:ext>
            </c:extLst>
          </c:dPt>
          <c:dPt>
            <c:idx val="2"/>
            <c:invertIfNegative val="0"/>
            <c:bubble3D val="0"/>
            <c:spPr>
              <a:solidFill>
                <a:srgbClr val="CCCCCC">
                  <a:alpha val="70000"/>
                </a:srgbClr>
              </a:solidFill>
              <a:ln w="12700" cap="flat">
                <a:solidFill>
                  <a:srgbClr val="000000"/>
                </a:solidFill>
                <a:prstDash val="solid"/>
                <a:miter lim="400000"/>
              </a:ln>
              <a:effectLst/>
            </c:spPr>
            <c:extLst>
              <c:ext xmlns:c16="http://schemas.microsoft.com/office/drawing/2014/chart" uri="{C3380CC4-5D6E-409C-BE32-E72D297353CC}">
                <c16:uniqueId val="{00000004-6AE5-CA4F-B2BA-03056BC3350B}"/>
              </c:ext>
            </c:extLst>
          </c:dPt>
          <c:dPt>
            <c:idx val="3"/>
            <c:invertIfNegative val="0"/>
            <c:bubble3D val="0"/>
            <c:spPr>
              <a:solidFill>
                <a:srgbClr val="BF5C3B">
                  <a:alpha val="70000"/>
                </a:srgbClr>
              </a:solidFill>
              <a:ln w="12700" cap="flat">
                <a:solidFill>
                  <a:srgbClr val="000000"/>
                </a:solidFill>
                <a:prstDash val="solid"/>
                <a:miter lim="400000"/>
              </a:ln>
              <a:effectLst/>
            </c:spPr>
            <c:extLst>
              <c:ext xmlns:c16="http://schemas.microsoft.com/office/drawing/2014/chart" uri="{C3380CC4-5D6E-409C-BE32-E72D297353CC}">
                <c16:uniqueId val="{00000006-6AE5-CA4F-B2BA-03056BC3350B}"/>
              </c:ext>
            </c:extLst>
          </c:dPt>
          <c:dLbls>
            <c:spPr>
              <a:noFill/>
              <a:ln>
                <a:noFill/>
              </a:ln>
              <a:effectLst/>
            </c:spPr>
            <c:txPr>
              <a:bodyPr wrap="square" lIns="38100" tIns="19050" rIns="38100" bIns="19050" anchor="ctr">
                <a:spAutoFit/>
              </a:bodyPr>
              <a:lstStyle/>
              <a:p>
                <a:pPr>
                  <a:defRPr sz="1600">
                    <a:latin typeface="Calibri" panose="020F0502020204030204" pitchFamily="34" charset="0"/>
                    <a:cs typeface="Calibri" panose="020F050202020403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Sheet1!$B$1:$E$1</c:f>
              <c:strCache>
                <c:ptCount val="4"/>
                <c:pt idx="0">
                  <c:v>Oui</c:v>
                </c:pt>
                <c:pt idx="1">
                  <c:v>Ne peut pas dire</c:v>
                </c:pt>
                <c:pt idx="2">
                  <c:v>Pas de réponse</c:v>
                </c:pt>
                <c:pt idx="3">
                  <c:v>Non</c:v>
                </c:pt>
              </c:strCache>
            </c:strRef>
          </c:cat>
          <c:val>
            <c:numRef>
              <c:f>Sheet1!$B$2:$E$2</c:f>
              <c:numCache>
                <c:formatCode>General</c:formatCode>
                <c:ptCount val="4"/>
                <c:pt idx="0">
                  <c:v>64</c:v>
                </c:pt>
                <c:pt idx="1">
                  <c:v>4</c:v>
                </c:pt>
                <c:pt idx="2">
                  <c:v>2</c:v>
                </c:pt>
                <c:pt idx="3">
                  <c:v>1</c:v>
                </c:pt>
              </c:numCache>
            </c:numRef>
          </c:val>
          <c:extLst>
            <c:ext xmlns:c16="http://schemas.microsoft.com/office/drawing/2014/chart" uri="{C3380CC4-5D6E-409C-BE32-E72D297353CC}">
              <c16:uniqueId val="{00000007-6AE5-CA4F-B2BA-03056BC3350B}"/>
            </c:ext>
          </c:extLst>
        </c:ser>
        <c:dLbls>
          <c:showLegendKey val="0"/>
          <c:showVal val="0"/>
          <c:showCatName val="0"/>
          <c:showSerName val="0"/>
          <c:showPercent val="0"/>
          <c:showBubbleSize val="0"/>
        </c:dLbls>
        <c:gapWidth val="100"/>
        <c:axId val="320365600"/>
        <c:axId val="285134128"/>
      </c:barChart>
      <c:valAx>
        <c:axId val="285134128"/>
        <c:scaling>
          <c:orientation val="minMax"/>
        </c:scaling>
        <c:delete val="0"/>
        <c:axPos val="l"/>
        <c:majorGridlines/>
        <c:numFmt formatCode="General" sourceLinked="1"/>
        <c:majorTickMark val="out"/>
        <c:minorTickMark val="none"/>
        <c:tickLblPos val="nextTo"/>
        <c:crossAx val="320365600"/>
        <c:crosses val="autoZero"/>
        <c:crossBetween val="between"/>
      </c:valAx>
      <c:catAx>
        <c:axId val="320365600"/>
        <c:scaling>
          <c:orientation val="minMax"/>
        </c:scaling>
        <c:delete val="0"/>
        <c:axPos val="b"/>
        <c:numFmt formatCode="General" sourceLinked="1"/>
        <c:majorTickMark val="out"/>
        <c:minorTickMark val="none"/>
        <c:tickLblPos val="nextTo"/>
        <c:txPr>
          <a:bodyPr/>
          <a:lstStyle/>
          <a:p>
            <a:pPr>
              <a:defRPr sz="1600">
                <a:latin typeface="Calibri" panose="020F0502020204030204" pitchFamily="34" charset="0"/>
                <a:cs typeface="Calibri" panose="020F0502020204030204" pitchFamily="34" charset="0"/>
              </a:defRPr>
            </a:pPr>
            <a:endParaRPr lang="fr-FR"/>
          </a:p>
        </c:txPr>
        <c:crossAx val="285134128"/>
        <c:crosses val="autoZero"/>
        <c:auto val="1"/>
        <c:lblAlgn val="ctr"/>
        <c:lblOffset val="100"/>
        <c:noMultiLvlLbl val="0"/>
      </c:cat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CA"/>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Sheet1!$A$2</c:f>
              <c:strCache>
                <c:ptCount val="1"/>
                <c:pt idx="0">
                  <c:v>Region 1</c:v>
                </c:pt>
              </c:strCache>
            </c:strRef>
          </c:tx>
          <c:spPr>
            <a:solidFill>
              <a:schemeClr val="accent2">
                <a:hueOff val="-2473793"/>
                <a:satOff val="-50209"/>
                <a:lumOff val="23543"/>
                <a:alpha val="70000"/>
              </a:schemeClr>
            </a:solidFill>
            <a:ln w="12700" cap="flat">
              <a:solidFill>
                <a:srgbClr val="000000"/>
              </a:solidFill>
              <a:prstDash val="solid"/>
              <a:miter lim="400000"/>
            </a:ln>
            <a:effectLst/>
          </c:spPr>
          <c:invertIfNegative val="0"/>
          <c:dPt>
            <c:idx val="0"/>
            <c:invertIfNegative val="0"/>
            <c:bubble3D val="0"/>
            <c:spPr>
              <a:solidFill>
                <a:schemeClr val="accent6">
                  <a:lumMod val="60000"/>
                  <a:lumOff val="40000"/>
                </a:schemeClr>
              </a:solidFill>
              <a:ln w="12700" cap="flat">
                <a:solidFill>
                  <a:srgbClr val="000000"/>
                </a:solidFill>
                <a:prstDash val="solid"/>
                <a:miter lim="400000"/>
              </a:ln>
              <a:effectLst/>
            </c:spPr>
            <c:extLst>
              <c:ext xmlns:c16="http://schemas.microsoft.com/office/drawing/2014/chart" uri="{C3380CC4-5D6E-409C-BE32-E72D297353CC}">
                <c16:uniqueId val="{00000000-29C3-2A40-A796-96D3DCE1141F}"/>
              </c:ext>
            </c:extLst>
          </c:dPt>
          <c:dPt>
            <c:idx val="1"/>
            <c:invertIfNegative val="0"/>
            <c:bubble3D val="0"/>
            <c:spPr>
              <a:solidFill>
                <a:srgbClr val="BF5C3B"/>
              </a:solidFill>
              <a:ln w="12700" cap="flat">
                <a:solidFill>
                  <a:srgbClr val="000000"/>
                </a:solidFill>
                <a:prstDash val="solid"/>
                <a:miter lim="400000"/>
              </a:ln>
              <a:effectLst/>
            </c:spPr>
            <c:extLst>
              <c:ext xmlns:c16="http://schemas.microsoft.com/office/drawing/2014/chart" uri="{C3380CC4-5D6E-409C-BE32-E72D297353CC}">
                <c16:uniqueId val="{00000002-29C3-2A40-A796-96D3DCE1141F}"/>
              </c:ext>
            </c:extLst>
          </c:dPt>
          <c:dPt>
            <c:idx val="2"/>
            <c:invertIfNegative val="0"/>
            <c:bubble3D val="0"/>
            <c:spPr>
              <a:solidFill>
                <a:srgbClr val="CFB245"/>
              </a:solidFill>
              <a:ln w="12700" cap="flat">
                <a:solidFill>
                  <a:srgbClr val="000000"/>
                </a:solidFill>
                <a:prstDash val="solid"/>
                <a:miter lim="400000"/>
              </a:ln>
              <a:effectLst/>
            </c:spPr>
            <c:extLst>
              <c:ext xmlns:c16="http://schemas.microsoft.com/office/drawing/2014/chart" uri="{C3380CC4-5D6E-409C-BE32-E72D297353CC}">
                <c16:uniqueId val="{00000004-29C3-2A40-A796-96D3DCE1141F}"/>
              </c:ext>
            </c:extLst>
          </c:dPt>
          <c:dPt>
            <c:idx val="3"/>
            <c:invertIfNegative val="0"/>
            <c:bubble3D val="0"/>
            <c:spPr>
              <a:solidFill>
                <a:schemeClr val="accent1">
                  <a:satOff val="-3355"/>
                  <a:lumOff val="26614"/>
                </a:schemeClr>
              </a:solidFill>
              <a:ln w="12700" cap="flat">
                <a:solidFill>
                  <a:srgbClr val="000000"/>
                </a:solidFill>
                <a:prstDash val="solid"/>
                <a:miter lim="400000"/>
              </a:ln>
              <a:effectLst/>
            </c:spPr>
            <c:extLst>
              <c:ext xmlns:c16="http://schemas.microsoft.com/office/drawing/2014/chart" uri="{C3380CC4-5D6E-409C-BE32-E72D297353CC}">
                <c16:uniqueId val="{00000006-29C3-2A40-A796-96D3DCE1141F}"/>
              </c:ext>
            </c:extLst>
          </c:dPt>
          <c:dPt>
            <c:idx val="4"/>
            <c:invertIfNegative val="0"/>
            <c:bubble3D val="0"/>
            <c:spPr>
              <a:solidFill>
                <a:srgbClr val="CCCCCC">
                  <a:alpha val="70000"/>
                </a:srgbClr>
              </a:solidFill>
              <a:ln w="12700" cap="flat">
                <a:solidFill>
                  <a:srgbClr val="000000"/>
                </a:solidFill>
                <a:prstDash val="solid"/>
                <a:miter lim="400000"/>
              </a:ln>
              <a:effectLst/>
            </c:spPr>
            <c:extLst>
              <c:ext xmlns:c16="http://schemas.microsoft.com/office/drawing/2014/chart" uri="{C3380CC4-5D6E-409C-BE32-E72D297353CC}">
                <c16:uniqueId val="{00000008-29C3-2A40-A796-96D3DCE1141F}"/>
              </c:ext>
            </c:extLst>
          </c:dPt>
          <c:dLbls>
            <c:spPr>
              <a:noFill/>
              <a:ln>
                <a:noFill/>
              </a:ln>
              <a:effectLst/>
            </c:spPr>
            <c:txPr>
              <a:bodyPr wrap="square" lIns="38100" tIns="19050" rIns="38100" bIns="19050" anchor="ctr">
                <a:spAutoFit/>
              </a:bodyPr>
              <a:lstStyle/>
              <a:p>
                <a:pPr>
                  <a:defRPr sz="1600">
                    <a:latin typeface="Calibri" panose="020F0502020204030204" pitchFamily="34" charset="0"/>
                    <a:cs typeface="Calibri" panose="020F050202020403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Sheet1!$B$1:$F$1</c:f>
              <c:strCache>
                <c:ptCount val="5"/>
                <c:pt idx="0">
                  <c:v>Oui</c:v>
                </c:pt>
                <c:pt idx="1">
                  <c:v>Non</c:v>
                </c:pt>
                <c:pt idx="2">
                  <c:v>Non applicable</c:v>
                </c:pt>
                <c:pt idx="3">
                  <c:v>Ne peut pas dire</c:v>
                </c:pt>
                <c:pt idx="4">
                  <c:v>Pas de réponse</c:v>
                </c:pt>
              </c:strCache>
            </c:strRef>
          </c:cat>
          <c:val>
            <c:numRef>
              <c:f>Sheet1!$B$2:$F$2</c:f>
              <c:numCache>
                <c:formatCode>General</c:formatCode>
                <c:ptCount val="5"/>
                <c:pt idx="0">
                  <c:v>16</c:v>
                </c:pt>
                <c:pt idx="1">
                  <c:v>6</c:v>
                </c:pt>
                <c:pt idx="2">
                  <c:v>11</c:v>
                </c:pt>
                <c:pt idx="3">
                  <c:v>24</c:v>
                </c:pt>
                <c:pt idx="4">
                  <c:v>1</c:v>
                </c:pt>
              </c:numCache>
            </c:numRef>
          </c:val>
          <c:extLst>
            <c:ext xmlns:c16="http://schemas.microsoft.com/office/drawing/2014/chart" uri="{C3380CC4-5D6E-409C-BE32-E72D297353CC}">
              <c16:uniqueId val="{00000009-29C3-2A40-A796-96D3DCE1141F}"/>
            </c:ext>
          </c:extLst>
        </c:ser>
        <c:dLbls>
          <c:showLegendKey val="0"/>
          <c:showVal val="0"/>
          <c:showCatName val="0"/>
          <c:showSerName val="0"/>
          <c:showPercent val="0"/>
          <c:showBubbleSize val="0"/>
        </c:dLbls>
        <c:gapWidth val="100"/>
        <c:axId val="325900080"/>
        <c:axId val="325898432"/>
      </c:barChart>
      <c:valAx>
        <c:axId val="325898432"/>
        <c:scaling>
          <c:orientation val="minMax"/>
        </c:scaling>
        <c:delete val="0"/>
        <c:axPos val="l"/>
        <c:majorGridlines/>
        <c:numFmt formatCode="General" sourceLinked="1"/>
        <c:majorTickMark val="out"/>
        <c:minorTickMark val="none"/>
        <c:tickLblPos val="nextTo"/>
        <c:crossAx val="325900080"/>
        <c:crosses val="autoZero"/>
        <c:crossBetween val="between"/>
      </c:valAx>
      <c:catAx>
        <c:axId val="325900080"/>
        <c:scaling>
          <c:orientation val="minMax"/>
        </c:scaling>
        <c:delete val="0"/>
        <c:axPos val="b"/>
        <c:numFmt formatCode="General" sourceLinked="1"/>
        <c:majorTickMark val="out"/>
        <c:minorTickMark val="none"/>
        <c:tickLblPos val="nextTo"/>
        <c:txPr>
          <a:bodyPr/>
          <a:lstStyle/>
          <a:p>
            <a:pPr>
              <a:defRPr sz="1600">
                <a:latin typeface="Calibri" panose="020F0502020204030204" pitchFamily="34" charset="0"/>
                <a:cs typeface="Calibri" panose="020F0502020204030204" pitchFamily="34" charset="0"/>
              </a:defRPr>
            </a:pPr>
            <a:endParaRPr lang="fr-FR"/>
          </a:p>
        </c:txPr>
        <c:crossAx val="325898432"/>
        <c:crosses val="autoZero"/>
        <c:auto val="1"/>
        <c:lblAlgn val="ctr"/>
        <c:lblOffset val="100"/>
        <c:noMultiLvlLbl val="0"/>
      </c:cat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fr-CA"/>
  <c:roundedCorners val="0"/>
  <c:style val="18"/>
  <c:chart>
    <c:autoTitleDeleted val="1"/>
    <c:plotArea>
      <c:layout>
        <c:manualLayout>
          <c:layoutTarget val="inner"/>
          <c:xMode val="edge"/>
          <c:yMode val="edge"/>
          <c:x val="9.6633999999999998E-2"/>
          <c:y val="0.16370599999999999"/>
          <c:w val="0.39702199999999999"/>
          <c:h val="0.66008800000000001"/>
        </c:manualLayout>
      </c:layout>
      <c:pieChart>
        <c:varyColors val="0"/>
        <c:ser>
          <c:idx val="0"/>
          <c:order val="0"/>
          <c:tx>
            <c:strRef>
              <c:f>Sheet1!$A$2</c:f>
              <c:strCache>
                <c:ptCount val="1"/>
                <c:pt idx="0">
                  <c:v>Region 1</c:v>
                </c:pt>
              </c:strCache>
            </c:strRef>
          </c:tx>
          <c:spPr>
            <a:solidFill>
              <a:schemeClr val="accent1">
                <a:satOff val="-3355"/>
                <a:lumOff val="26614"/>
                <a:alpha val="70000"/>
              </a:schemeClr>
            </a:solidFill>
            <a:ln w="12700" cap="flat">
              <a:solidFill>
                <a:srgbClr val="000000"/>
              </a:solidFill>
              <a:prstDash val="solid"/>
              <a:miter lim="400000"/>
            </a:ln>
            <a:effectLst/>
          </c:spPr>
          <c:dPt>
            <c:idx val="0"/>
            <c:bubble3D val="0"/>
            <c:extLst>
              <c:ext xmlns:c16="http://schemas.microsoft.com/office/drawing/2014/chart" uri="{C3380CC4-5D6E-409C-BE32-E72D297353CC}">
                <c16:uniqueId val="{00000001-20F8-8146-9406-9C1DE254499A}"/>
              </c:ext>
            </c:extLst>
          </c:dPt>
          <c:dPt>
            <c:idx val="1"/>
            <c:bubble3D val="0"/>
            <c:spPr>
              <a:solidFill>
                <a:schemeClr val="accent2">
                  <a:hueOff val="-2473793"/>
                  <a:satOff val="-50209"/>
                  <a:lumOff val="23543"/>
                  <a:alpha val="70000"/>
                </a:schemeClr>
              </a:solidFill>
              <a:ln w="12700" cap="flat">
                <a:solidFill>
                  <a:srgbClr val="000000"/>
                </a:solidFill>
                <a:prstDash val="solid"/>
                <a:miter lim="400000"/>
              </a:ln>
              <a:effectLst/>
            </c:spPr>
            <c:extLst>
              <c:ext xmlns:c16="http://schemas.microsoft.com/office/drawing/2014/chart" uri="{C3380CC4-5D6E-409C-BE32-E72D297353CC}">
                <c16:uniqueId val="{00000003-20F8-8146-9406-9C1DE254499A}"/>
              </c:ext>
            </c:extLst>
          </c:dPt>
          <c:dPt>
            <c:idx val="2"/>
            <c:bubble3D val="0"/>
            <c:spPr>
              <a:solidFill>
                <a:srgbClr val="CFB245">
                  <a:alpha val="70000"/>
                </a:srgbClr>
              </a:solidFill>
              <a:ln w="12700" cap="flat">
                <a:solidFill>
                  <a:srgbClr val="000000"/>
                </a:solidFill>
                <a:prstDash val="solid"/>
                <a:miter lim="400000"/>
              </a:ln>
              <a:effectLst/>
            </c:spPr>
            <c:extLst>
              <c:ext xmlns:c16="http://schemas.microsoft.com/office/drawing/2014/chart" uri="{C3380CC4-5D6E-409C-BE32-E72D297353CC}">
                <c16:uniqueId val="{00000005-20F8-8146-9406-9C1DE254499A}"/>
              </c:ext>
            </c:extLst>
          </c:dPt>
          <c:dLbls>
            <c:dLbl>
              <c:idx val="0"/>
              <c:numFmt formatCode="#,##0%" sourceLinked="0"/>
              <c:spPr/>
              <c:txPr>
                <a:bodyPr/>
                <a:lstStyle/>
                <a:p>
                  <a:pPr>
                    <a:defRPr/>
                  </a:pPr>
                  <a:endParaRPr lang="fr-FR"/>
                </a:p>
              </c:txPr>
              <c:dLblPos val="ctr"/>
              <c:showLegendKey val="0"/>
              <c:showVal val="0"/>
              <c:showCatName val="0"/>
              <c:showSerName val="0"/>
              <c:showPercent val="1"/>
              <c:showBubbleSize val="0"/>
              <c:extLst>
                <c:ext xmlns:c16="http://schemas.microsoft.com/office/drawing/2014/chart" uri="{C3380CC4-5D6E-409C-BE32-E72D297353CC}">
                  <c16:uniqueId val="{00000001-20F8-8146-9406-9C1DE254499A}"/>
                </c:ext>
              </c:extLst>
            </c:dLbl>
            <c:dLbl>
              <c:idx val="1"/>
              <c:numFmt formatCode="#,##0%" sourceLinked="0"/>
              <c:spPr/>
              <c:txPr>
                <a:bodyPr/>
                <a:lstStyle/>
                <a:p>
                  <a:pPr>
                    <a:defRPr/>
                  </a:pPr>
                  <a:endParaRPr lang="fr-FR"/>
                </a:p>
              </c:txPr>
              <c:dLblPos val="inEnd"/>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0F8-8146-9406-9C1DE254499A}"/>
                </c:ext>
              </c:extLst>
            </c:dLbl>
            <c:dLbl>
              <c:idx val="2"/>
              <c:layout>
                <c:manualLayout>
                  <c:x val="0"/>
                  <c:y val="4.0933859263589997E-3"/>
                </c:manualLayout>
              </c:layout>
              <c:numFmt formatCode="#,##0%" sourceLinked="0"/>
              <c:spPr/>
              <c:txPr>
                <a:bodyPr/>
                <a:lstStyle/>
                <a:p>
                  <a:pPr>
                    <a:defRPr/>
                  </a:pPr>
                  <a:endParaRPr lang="fr-FR"/>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20F8-8146-9406-9C1DE254499A}"/>
                </c:ext>
              </c:extLst>
            </c:dLbl>
            <c:numFmt formatCode="#,##0%" sourceLinked="0"/>
            <c:spPr>
              <a:noFill/>
              <a:ln>
                <a:noFill/>
              </a:ln>
              <a:effectLst/>
            </c:spPr>
            <c:dLblPos val="ctr"/>
            <c:showLegendKey val="0"/>
            <c:showVal val="0"/>
            <c:showCatName val="0"/>
            <c:showSerName val="0"/>
            <c:showPercent val="1"/>
            <c:showBubbleSize val="0"/>
            <c:showLeaderLines val="0"/>
            <c:extLst>
              <c:ext xmlns:c15="http://schemas.microsoft.com/office/drawing/2012/chart" uri="{CE6537A1-D6FC-4f65-9D91-7224C49458BB}"/>
            </c:extLst>
          </c:dLbls>
          <c:cat>
            <c:strRef>
              <c:f>Sheet1!$B$1:$D$1</c:f>
              <c:strCache>
                <c:ptCount val="3"/>
                <c:pt idx="0">
                  <c:v>Groupe (66)</c:v>
                </c:pt>
                <c:pt idx="1">
                  <c:v>Individuelle (4)</c:v>
                </c:pt>
                <c:pt idx="2">
                  <c:v>Grand public (1)</c:v>
                </c:pt>
              </c:strCache>
            </c:strRef>
          </c:cat>
          <c:val>
            <c:numRef>
              <c:f>Sheet1!$B$2:$D$2</c:f>
              <c:numCache>
                <c:formatCode>General</c:formatCode>
                <c:ptCount val="3"/>
                <c:pt idx="0">
                  <c:v>66</c:v>
                </c:pt>
                <c:pt idx="1">
                  <c:v>4</c:v>
                </c:pt>
                <c:pt idx="2">
                  <c:v>1</c:v>
                </c:pt>
              </c:numCache>
            </c:numRef>
          </c:val>
          <c:extLst>
            <c:ext xmlns:c16="http://schemas.microsoft.com/office/drawing/2014/chart" uri="{C3380CC4-5D6E-409C-BE32-E72D297353CC}">
              <c16:uniqueId val="{00000006-20F8-8146-9406-9C1DE254499A}"/>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legend>
      <c:legendPos val="r"/>
      <c:layout>
        <c:manualLayout>
          <c:xMode val="edge"/>
          <c:yMode val="edge"/>
          <c:x val="0.52157500000000001"/>
          <c:y val="0.34638799999999997"/>
          <c:w val="0.47842499999999999"/>
          <c:h val="0.31972400000000001"/>
        </c:manualLayout>
      </c:layout>
      <c:overlay val="1"/>
      <c:spPr>
        <a:noFill/>
        <a:ln w="12700" cap="flat">
          <a:noFill/>
          <a:miter lim="400000"/>
        </a:ln>
        <a:effectLst/>
      </c:spPr>
      <c:txPr>
        <a:bodyPr rot="0"/>
        <a:lstStyle/>
        <a:p>
          <a:pPr>
            <a:defRPr sz="1800"/>
          </a:pPr>
          <a:endParaRPr lang="fr-FR"/>
        </a:p>
      </c:txPr>
    </c:legend>
    <c:plotVisOnly val="1"/>
    <c:dispBlanksAs val="gap"/>
    <c:showDLblsOverMax val="1"/>
  </c:chart>
  <c:spPr>
    <a:noFill/>
    <a:ln>
      <a:noFill/>
    </a:ln>
    <a:effectLst/>
  </c:spPr>
  <c:txPr>
    <a:bodyPr/>
    <a:lstStyle/>
    <a:p>
      <a:pPr>
        <a:defRPr sz="1600">
          <a:latin typeface="Calibri" panose="020F0502020204030204" pitchFamily="34" charset="0"/>
          <a:cs typeface="Calibri" panose="020F0502020204030204" pitchFamily="34" charset="0"/>
        </a:defRPr>
      </a:pPr>
      <a:endParaRPr lang="fr-F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fr-CA"/>
  <c:roundedCorners val="0"/>
  <c:style val="18"/>
  <c:chart>
    <c:autoTitleDeleted val="1"/>
    <c:plotArea>
      <c:layout>
        <c:manualLayout>
          <c:layoutTarget val="inner"/>
          <c:xMode val="edge"/>
          <c:yMode val="edge"/>
          <c:x val="9.87455E-2"/>
          <c:y val="0.16983100000000001"/>
          <c:w val="0.38394200000000001"/>
          <c:h val="0.647837"/>
        </c:manualLayout>
      </c:layout>
      <c:pieChart>
        <c:varyColors val="0"/>
        <c:ser>
          <c:idx val="0"/>
          <c:order val="0"/>
          <c:tx>
            <c:strRef>
              <c:f>Sheet1!$A$2</c:f>
              <c:strCache>
                <c:ptCount val="1"/>
                <c:pt idx="0">
                  <c:v>Region 1</c:v>
                </c:pt>
              </c:strCache>
            </c:strRef>
          </c:tx>
          <c:spPr>
            <a:solidFill>
              <a:schemeClr val="accent1">
                <a:satOff val="-3355"/>
                <a:lumOff val="26614"/>
                <a:alpha val="70000"/>
              </a:schemeClr>
            </a:solidFill>
            <a:ln w="12700" cap="flat">
              <a:solidFill>
                <a:srgbClr val="000000"/>
              </a:solidFill>
              <a:prstDash val="solid"/>
              <a:miter lim="400000"/>
            </a:ln>
            <a:effectLst/>
          </c:spPr>
          <c:dPt>
            <c:idx val="0"/>
            <c:bubble3D val="0"/>
            <c:extLst>
              <c:ext xmlns:c16="http://schemas.microsoft.com/office/drawing/2014/chart" uri="{C3380CC4-5D6E-409C-BE32-E72D297353CC}">
                <c16:uniqueId val="{00000000-A42B-2D43-A78E-FA70E8E55C70}"/>
              </c:ext>
            </c:extLst>
          </c:dPt>
          <c:dPt>
            <c:idx val="1"/>
            <c:bubble3D val="0"/>
            <c:spPr>
              <a:solidFill>
                <a:schemeClr val="accent2">
                  <a:hueOff val="-2473793"/>
                  <a:satOff val="-50209"/>
                  <a:lumOff val="23543"/>
                  <a:alpha val="70000"/>
                </a:schemeClr>
              </a:solidFill>
              <a:ln w="12700" cap="flat">
                <a:solidFill>
                  <a:srgbClr val="000000"/>
                </a:solidFill>
                <a:prstDash val="solid"/>
                <a:miter lim="400000"/>
              </a:ln>
              <a:effectLst/>
            </c:spPr>
            <c:extLst>
              <c:ext xmlns:c16="http://schemas.microsoft.com/office/drawing/2014/chart" uri="{C3380CC4-5D6E-409C-BE32-E72D297353CC}">
                <c16:uniqueId val="{00000002-A42B-2D43-A78E-FA70E8E55C70}"/>
              </c:ext>
            </c:extLst>
          </c:dPt>
          <c:dPt>
            <c:idx val="2"/>
            <c:bubble3D val="0"/>
            <c:spPr>
              <a:solidFill>
                <a:srgbClr val="CFB245">
                  <a:alpha val="70000"/>
                </a:srgbClr>
              </a:solidFill>
              <a:ln w="12700" cap="flat">
                <a:solidFill>
                  <a:srgbClr val="000000"/>
                </a:solidFill>
                <a:prstDash val="solid"/>
                <a:miter lim="400000"/>
              </a:ln>
              <a:effectLst/>
            </c:spPr>
            <c:extLst>
              <c:ext xmlns:c16="http://schemas.microsoft.com/office/drawing/2014/chart" uri="{C3380CC4-5D6E-409C-BE32-E72D297353CC}">
                <c16:uniqueId val="{00000004-A42B-2D43-A78E-FA70E8E55C70}"/>
              </c:ext>
            </c:extLst>
          </c:dPt>
          <c:dLbls>
            <c:dLbl>
              <c:idx val="0"/>
              <c:numFmt formatCode="#,##0%" sourceLinked="0"/>
              <c:spPr/>
              <c:txPr>
                <a:bodyPr/>
                <a:lstStyle/>
                <a:p>
                  <a:pPr>
                    <a:defRPr/>
                  </a:pPr>
                  <a:endParaRPr lang="fr-FR"/>
                </a:p>
              </c:txPr>
              <c:dLblPos val="ctr"/>
              <c:showLegendKey val="0"/>
              <c:showVal val="0"/>
              <c:showCatName val="0"/>
              <c:showSerName val="0"/>
              <c:showPercent val="1"/>
              <c:showBubbleSize val="0"/>
              <c:extLst>
                <c:ext xmlns:c16="http://schemas.microsoft.com/office/drawing/2014/chart" uri="{C3380CC4-5D6E-409C-BE32-E72D297353CC}">
                  <c16:uniqueId val="{00000000-A42B-2D43-A78E-FA70E8E55C70}"/>
                </c:ext>
              </c:extLst>
            </c:dLbl>
            <c:dLbl>
              <c:idx val="1"/>
              <c:numFmt formatCode="#,##0%" sourceLinked="0"/>
              <c:spPr/>
              <c:txPr>
                <a:bodyPr/>
                <a:lstStyle/>
                <a:p>
                  <a:pPr>
                    <a:defRPr/>
                  </a:pPr>
                  <a:endParaRPr lang="fr-FR"/>
                </a:p>
              </c:txPr>
              <c:dLblPos val="outEnd"/>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A42B-2D43-A78E-FA70E8E55C70}"/>
                </c:ext>
              </c:extLst>
            </c:dLbl>
            <c:dLbl>
              <c:idx val="2"/>
              <c:numFmt formatCode="#,##0%" sourceLinked="0"/>
              <c:spPr/>
              <c:txPr>
                <a:bodyPr/>
                <a:lstStyle/>
                <a:p>
                  <a:pPr>
                    <a:defRPr/>
                  </a:pPr>
                  <a:endParaRPr lang="fr-FR"/>
                </a:p>
              </c:txPr>
              <c:dLblPos val="ctr"/>
              <c:showLegendKey val="0"/>
              <c:showVal val="0"/>
              <c:showCatName val="0"/>
              <c:showSerName val="0"/>
              <c:showPercent val="1"/>
              <c:showBubbleSize val="0"/>
              <c:extLst>
                <c:ext xmlns:c16="http://schemas.microsoft.com/office/drawing/2014/chart" uri="{C3380CC4-5D6E-409C-BE32-E72D297353CC}">
                  <c16:uniqueId val="{00000004-A42B-2D43-A78E-FA70E8E55C70}"/>
                </c:ext>
              </c:extLst>
            </c:dLbl>
            <c:numFmt formatCode="#,##0%" sourceLinked="0"/>
            <c:spPr>
              <a:noFill/>
              <a:ln>
                <a:noFill/>
              </a:ln>
              <a:effectLst/>
            </c:spPr>
            <c:dLblPos val="ctr"/>
            <c:showLegendKey val="0"/>
            <c:showVal val="0"/>
            <c:showCatName val="0"/>
            <c:showSerName val="0"/>
            <c:showPercent val="1"/>
            <c:showBubbleSize val="0"/>
            <c:showLeaderLines val="0"/>
            <c:extLst>
              <c:ext xmlns:c15="http://schemas.microsoft.com/office/drawing/2012/chart" uri="{CE6537A1-D6FC-4f65-9D91-7224C49458BB}"/>
            </c:extLst>
          </c:dLbls>
          <c:cat>
            <c:strRef>
              <c:f>Sheet1!$B$1:$D$1</c:f>
              <c:strCache>
                <c:ptCount val="3"/>
                <c:pt idx="0">
                  <c:v>Groupe (44)</c:v>
                </c:pt>
                <c:pt idx="1">
                  <c:v>Individuelle (2)</c:v>
                </c:pt>
                <c:pt idx="2">
                  <c:v>Grand public (12)</c:v>
                </c:pt>
              </c:strCache>
            </c:strRef>
          </c:cat>
          <c:val>
            <c:numRef>
              <c:f>Sheet1!$B$2:$D$2</c:f>
              <c:numCache>
                <c:formatCode>General</c:formatCode>
                <c:ptCount val="3"/>
                <c:pt idx="0">
                  <c:v>44</c:v>
                </c:pt>
                <c:pt idx="1">
                  <c:v>2</c:v>
                </c:pt>
                <c:pt idx="2">
                  <c:v>12</c:v>
                </c:pt>
              </c:numCache>
            </c:numRef>
          </c:val>
          <c:extLst>
            <c:ext xmlns:c16="http://schemas.microsoft.com/office/drawing/2014/chart" uri="{C3380CC4-5D6E-409C-BE32-E72D297353CC}">
              <c16:uniqueId val="{00000005-A42B-2D43-A78E-FA70E8E55C70}"/>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legend>
      <c:legendPos val="r"/>
      <c:layout>
        <c:manualLayout>
          <c:xMode val="edge"/>
          <c:yMode val="edge"/>
          <c:x val="0.50214999999999999"/>
          <c:y val="0.34696500000000002"/>
          <c:w val="0.49785000000000001"/>
          <c:h val="0.31857099999999999"/>
        </c:manualLayout>
      </c:layout>
      <c:overlay val="1"/>
      <c:spPr>
        <a:noFill/>
        <a:ln w="12700" cap="flat">
          <a:noFill/>
          <a:miter lim="400000"/>
        </a:ln>
        <a:effectLst/>
      </c:spPr>
      <c:txPr>
        <a:bodyPr rot="0"/>
        <a:lstStyle/>
        <a:p>
          <a:pPr>
            <a:defRPr/>
          </a:pPr>
          <a:endParaRPr lang="fr-FR"/>
        </a:p>
      </c:txPr>
    </c:legend>
    <c:plotVisOnly val="1"/>
    <c:dispBlanksAs val="gap"/>
    <c:showDLblsOverMax val="1"/>
  </c:chart>
  <c:spPr>
    <a:noFill/>
    <a:ln>
      <a:noFill/>
    </a:ln>
    <a:effectLst/>
  </c:spPr>
  <c:txPr>
    <a:bodyPr/>
    <a:lstStyle/>
    <a:p>
      <a:pPr>
        <a:defRPr sz="1800">
          <a:latin typeface="Calibri" panose="020F0502020204030204" pitchFamily="34" charset="0"/>
          <a:cs typeface="Calibri" panose="020F0502020204030204" pitchFamily="34" charset="0"/>
        </a:defRPr>
      </a:pPr>
      <a:endParaRPr lang="fr-F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fr-CA"/>
  <c:roundedCorners val="0"/>
  <c:style val="18"/>
  <c:chart>
    <c:autoTitleDeleted val="1"/>
    <c:plotArea>
      <c:layout/>
      <c:barChart>
        <c:barDir val="col"/>
        <c:grouping val="clustered"/>
        <c:varyColors val="0"/>
        <c:ser>
          <c:idx val="0"/>
          <c:order val="0"/>
          <c:tx>
            <c:strRef>
              <c:f>Sheet1!$A$2</c:f>
              <c:strCache>
                <c:ptCount val="1"/>
                <c:pt idx="0">
                  <c:v>Region 1</c:v>
                </c:pt>
              </c:strCache>
            </c:strRef>
          </c:tx>
          <c:spPr>
            <a:solidFill>
              <a:schemeClr val="accent1">
                <a:satOff val="-3355"/>
                <a:lumOff val="26614"/>
                <a:alpha val="70000"/>
              </a:schemeClr>
            </a:solidFill>
            <a:ln w="12700" cap="flat">
              <a:solidFill>
                <a:srgbClr val="000000"/>
              </a:solidFill>
              <a:prstDash val="solid"/>
              <a:miter lim="400000"/>
            </a:ln>
            <a:effectLst/>
          </c:spPr>
          <c:invertIfNegative val="0"/>
          <c:dPt>
            <c:idx val="0"/>
            <c:invertIfNegative val="0"/>
            <c:bubble3D val="0"/>
            <c:extLst>
              <c:ext xmlns:c16="http://schemas.microsoft.com/office/drawing/2014/chart" uri="{C3380CC4-5D6E-409C-BE32-E72D297353CC}">
                <c16:uniqueId val="{00000000-2A41-7545-8325-EBCCFE8EAA33}"/>
              </c:ext>
            </c:extLst>
          </c:dPt>
          <c:dPt>
            <c:idx val="1"/>
            <c:invertIfNegative val="0"/>
            <c:bubble3D val="0"/>
            <c:spPr>
              <a:solidFill>
                <a:schemeClr val="accent2">
                  <a:hueOff val="-2473793"/>
                  <a:satOff val="-50209"/>
                  <a:lumOff val="23543"/>
                  <a:alpha val="70000"/>
                </a:schemeClr>
              </a:solidFill>
              <a:ln w="12700" cap="flat">
                <a:solidFill>
                  <a:srgbClr val="000000"/>
                </a:solidFill>
                <a:prstDash val="solid"/>
                <a:miter lim="400000"/>
              </a:ln>
              <a:effectLst/>
            </c:spPr>
            <c:extLst>
              <c:ext xmlns:c16="http://schemas.microsoft.com/office/drawing/2014/chart" uri="{C3380CC4-5D6E-409C-BE32-E72D297353CC}">
                <c16:uniqueId val="{00000002-2A41-7545-8325-EBCCFE8EAA33}"/>
              </c:ext>
            </c:extLst>
          </c:dPt>
          <c:dPt>
            <c:idx val="2"/>
            <c:invertIfNegative val="0"/>
            <c:bubble3D val="0"/>
            <c:spPr>
              <a:solidFill>
                <a:srgbClr val="CFB245">
                  <a:alpha val="70000"/>
                </a:srgbClr>
              </a:solidFill>
              <a:ln w="12700" cap="flat">
                <a:solidFill>
                  <a:srgbClr val="000000"/>
                </a:solidFill>
                <a:prstDash val="solid"/>
                <a:miter lim="400000"/>
              </a:ln>
              <a:effectLst/>
            </c:spPr>
            <c:extLst>
              <c:ext xmlns:c16="http://schemas.microsoft.com/office/drawing/2014/chart" uri="{C3380CC4-5D6E-409C-BE32-E72D297353CC}">
                <c16:uniqueId val="{00000004-2A41-7545-8325-EBCCFE8EAA33}"/>
              </c:ext>
            </c:extLst>
          </c:dPt>
          <c:dPt>
            <c:idx val="3"/>
            <c:invertIfNegative val="0"/>
            <c:bubble3D val="0"/>
            <c:spPr>
              <a:solidFill>
                <a:srgbClr val="DB7C36">
                  <a:alpha val="70000"/>
                </a:srgbClr>
              </a:solidFill>
              <a:ln w="12700" cap="flat">
                <a:solidFill>
                  <a:srgbClr val="000000"/>
                </a:solidFill>
                <a:prstDash val="solid"/>
                <a:miter lim="400000"/>
              </a:ln>
              <a:effectLst/>
            </c:spPr>
            <c:extLst>
              <c:ext xmlns:c16="http://schemas.microsoft.com/office/drawing/2014/chart" uri="{C3380CC4-5D6E-409C-BE32-E72D297353CC}">
                <c16:uniqueId val="{00000006-2A41-7545-8325-EBCCFE8EAA33}"/>
              </c:ext>
            </c:extLst>
          </c:dPt>
          <c:dPt>
            <c:idx val="4"/>
            <c:invertIfNegative val="0"/>
            <c:bubble3D val="0"/>
            <c:spPr>
              <a:solidFill>
                <a:srgbClr val="BF5C3B">
                  <a:alpha val="70000"/>
                </a:srgbClr>
              </a:solidFill>
              <a:ln w="12700" cap="flat">
                <a:solidFill>
                  <a:srgbClr val="000000"/>
                </a:solidFill>
                <a:prstDash val="solid"/>
                <a:miter lim="400000"/>
              </a:ln>
              <a:effectLst/>
            </c:spPr>
            <c:extLst>
              <c:ext xmlns:c16="http://schemas.microsoft.com/office/drawing/2014/chart" uri="{C3380CC4-5D6E-409C-BE32-E72D297353CC}">
                <c16:uniqueId val="{00000008-2A41-7545-8325-EBCCFE8EAA33}"/>
              </c:ext>
            </c:extLst>
          </c:dPt>
          <c:cat>
            <c:strRef>
              <c:f>Sheet1!$B$1:$F$1</c:f>
              <c:strCache>
                <c:ptCount val="5"/>
                <c:pt idx="0">
                  <c:v>En présentiel (47)</c:v>
                </c:pt>
                <c:pt idx="1">
                  <c:v>En présentiel ou en ligne (12)</c:v>
                </c:pt>
                <c:pt idx="2">
                  <c:v>En ligne (6)</c:v>
                </c:pt>
                <c:pt idx="3">
                  <c:v>En ligne (en présentiel disponible) (4)</c:v>
                </c:pt>
                <c:pt idx="4">
                  <c:v>En présentiel (en ligne disponible) (2)</c:v>
                </c:pt>
              </c:strCache>
            </c:strRef>
          </c:cat>
          <c:val>
            <c:numRef>
              <c:f>Sheet1!$B$2:$F$2</c:f>
              <c:numCache>
                <c:formatCode>General</c:formatCode>
                <c:ptCount val="5"/>
                <c:pt idx="0">
                  <c:v>47</c:v>
                </c:pt>
                <c:pt idx="1">
                  <c:v>12</c:v>
                </c:pt>
                <c:pt idx="2">
                  <c:v>6</c:v>
                </c:pt>
                <c:pt idx="3">
                  <c:v>4</c:v>
                </c:pt>
                <c:pt idx="4">
                  <c:v>2</c:v>
                </c:pt>
              </c:numCache>
            </c:numRef>
          </c:val>
          <c:extLst>
            <c:ext xmlns:c16="http://schemas.microsoft.com/office/drawing/2014/chart" uri="{C3380CC4-5D6E-409C-BE32-E72D297353CC}">
              <c16:uniqueId val="{00000009-2A41-7545-8325-EBCCFE8EAA33}"/>
            </c:ext>
          </c:extLst>
        </c:ser>
        <c:dLbls>
          <c:showLegendKey val="0"/>
          <c:showVal val="0"/>
          <c:showCatName val="0"/>
          <c:showSerName val="0"/>
          <c:showPercent val="0"/>
          <c:showBubbleSize val="0"/>
        </c:dLbls>
        <c:gapWidth val="100"/>
        <c:axId val="347728912"/>
        <c:axId val="347727264"/>
      </c:barChart>
      <c:valAx>
        <c:axId val="347727264"/>
        <c:scaling>
          <c:orientation val="minMax"/>
        </c:scaling>
        <c:delete val="0"/>
        <c:axPos val="l"/>
        <c:numFmt formatCode="General" sourceLinked="1"/>
        <c:majorTickMark val="out"/>
        <c:minorTickMark val="none"/>
        <c:tickLblPos val="nextTo"/>
        <c:crossAx val="347728912"/>
        <c:crosses val="autoZero"/>
        <c:crossBetween val="between"/>
      </c:valAx>
      <c:catAx>
        <c:axId val="347728912"/>
        <c:scaling>
          <c:orientation val="minMax"/>
        </c:scaling>
        <c:delete val="0"/>
        <c:axPos val="b"/>
        <c:numFmt formatCode="General" sourceLinked="1"/>
        <c:majorTickMark val="out"/>
        <c:minorTickMark val="none"/>
        <c:tickLblPos val="nextTo"/>
        <c:txPr>
          <a:bodyPr/>
          <a:lstStyle/>
          <a:p>
            <a:pPr>
              <a:defRPr sz="1200"/>
            </a:pPr>
            <a:endParaRPr lang="fr-FR"/>
          </a:p>
        </c:txPr>
        <c:crossAx val="347727264"/>
        <c:crosses val="autoZero"/>
        <c:auto val="1"/>
        <c:lblAlgn val="ctr"/>
        <c:lblOffset val="100"/>
        <c:noMultiLvlLbl val="0"/>
      </c:cat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fr-CA"/>
  <c:roundedCorners val="0"/>
  <c:style val="18"/>
  <c:chart>
    <c:autoTitleDeleted val="1"/>
    <c:plotArea>
      <c:layout/>
      <c:barChart>
        <c:barDir val="col"/>
        <c:grouping val="clustered"/>
        <c:varyColors val="0"/>
        <c:ser>
          <c:idx val="0"/>
          <c:order val="0"/>
          <c:tx>
            <c:strRef>
              <c:f>Sheet1!$A$2</c:f>
              <c:strCache>
                <c:ptCount val="1"/>
                <c:pt idx="0">
                  <c:v>Region 1</c:v>
                </c:pt>
              </c:strCache>
            </c:strRef>
          </c:tx>
          <c:spPr>
            <a:solidFill>
              <a:schemeClr val="accent1">
                <a:satOff val="-3355"/>
                <a:lumOff val="26614"/>
                <a:alpha val="70000"/>
              </a:schemeClr>
            </a:solidFill>
            <a:ln w="12700" cap="flat">
              <a:solidFill>
                <a:srgbClr val="000000"/>
              </a:solidFill>
              <a:prstDash val="solid"/>
              <a:miter lim="400000"/>
            </a:ln>
            <a:effectLst/>
          </c:spPr>
          <c:invertIfNegative val="0"/>
          <c:dPt>
            <c:idx val="0"/>
            <c:invertIfNegative val="0"/>
            <c:bubble3D val="0"/>
            <c:extLst>
              <c:ext xmlns:c16="http://schemas.microsoft.com/office/drawing/2014/chart" uri="{C3380CC4-5D6E-409C-BE32-E72D297353CC}">
                <c16:uniqueId val="{00000000-5FDB-394F-B02A-BEB85DB0296A}"/>
              </c:ext>
            </c:extLst>
          </c:dPt>
          <c:dPt>
            <c:idx val="1"/>
            <c:invertIfNegative val="0"/>
            <c:bubble3D val="0"/>
            <c:spPr>
              <a:solidFill>
                <a:srgbClr val="CFB245">
                  <a:alpha val="70000"/>
                </a:srgbClr>
              </a:solidFill>
              <a:ln w="12700" cap="flat">
                <a:solidFill>
                  <a:srgbClr val="000000"/>
                </a:solidFill>
                <a:prstDash val="solid"/>
                <a:miter lim="400000"/>
              </a:ln>
              <a:effectLst/>
            </c:spPr>
            <c:extLst>
              <c:ext xmlns:c16="http://schemas.microsoft.com/office/drawing/2014/chart" uri="{C3380CC4-5D6E-409C-BE32-E72D297353CC}">
                <c16:uniqueId val="{00000002-5FDB-394F-B02A-BEB85DB0296A}"/>
              </c:ext>
            </c:extLst>
          </c:dPt>
          <c:dPt>
            <c:idx val="2"/>
            <c:invertIfNegative val="0"/>
            <c:bubble3D val="0"/>
            <c:spPr>
              <a:solidFill>
                <a:srgbClr val="BF5C3B">
                  <a:alpha val="70000"/>
                </a:srgbClr>
              </a:solidFill>
              <a:ln w="12700" cap="flat">
                <a:solidFill>
                  <a:srgbClr val="000000"/>
                </a:solidFill>
                <a:prstDash val="solid"/>
                <a:miter lim="400000"/>
              </a:ln>
              <a:effectLst/>
            </c:spPr>
            <c:extLst>
              <c:ext xmlns:c16="http://schemas.microsoft.com/office/drawing/2014/chart" uri="{C3380CC4-5D6E-409C-BE32-E72D297353CC}">
                <c16:uniqueId val="{00000004-5FDB-394F-B02A-BEB85DB0296A}"/>
              </c:ext>
            </c:extLst>
          </c:dPt>
          <c:dPt>
            <c:idx val="3"/>
            <c:invertIfNegative val="0"/>
            <c:bubble3D val="0"/>
            <c:spPr>
              <a:solidFill>
                <a:srgbClr val="DB7C36">
                  <a:alpha val="70000"/>
                </a:srgbClr>
              </a:solidFill>
              <a:ln w="12700" cap="flat">
                <a:solidFill>
                  <a:srgbClr val="000000"/>
                </a:solidFill>
                <a:prstDash val="solid"/>
                <a:miter lim="400000"/>
              </a:ln>
              <a:effectLst/>
            </c:spPr>
            <c:extLst>
              <c:ext xmlns:c16="http://schemas.microsoft.com/office/drawing/2014/chart" uri="{C3380CC4-5D6E-409C-BE32-E72D297353CC}">
                <c16:uniqueId val="{00000006-5FDB-394F-B02A-BEB85DB0296A}"/>
              </c:ext>
            </c:extLst>
          </c:dPt>
          <c:cat>
            <c:strRef>
              <c:f>Sheet1!$B$1:$E$1</c:f>
              <c:strCache>
                <c:ptCount val="4"/>
                <c:pt idx="0">
                  <c:v>En présentiel (47)</c:v>
                </c:pt>
                <c:pt idx="1">
                  <c:v>En ligne (réseaux sociaux) (2)</c:v>
                </c:pt>
                <c:pt idx="2">
                  <c:v>En présentiel (en ligne disponible) (2)</c:v>
                </c:pt>
                <c:pt idx="3">
                  <c:v>N/A (2)</c:v>
                </c:pt>
              </c:strCache>
            </c:strRef>
          </c:cat>
          <c:val>
            <c:numRef>
              <c:f>Sheet1!$B$2:$E$2</c:f>
              <c:numCache>
                <c:formatCode>General</c:formatCode>
                <c:ptCount val="4"/>
                <c:pt idx="0">
                  <c:v>52</c:v>
                </c:pt>
                <c:pt idx="1">
                  <c:v>2</c:v>
                </c:pt>
                <c:pt idx="2">
                  <c:v>2</c:v>
                </c:pt>
                <c:pt idx="3">
                  <c:v>2</c:v>
                </c:pt>
              </c:numCache>
            </c:numRef>
          </c:val>
          <c:extLst>
            <c:ext xmlns:c16="http://schemas.microsoft.com/office/drawing/2014/chart" uri="{C3380CC4-5D6E-409C-BE32-E72D297353CC}">
              <c16:uniqueId val="{00000007-5FDB-394F-B02A-BEB85DB0296A}"/>
            </c:ext>
          </c:extLst>
        </c:ser>
        <c:dLbls>
          <c:showLegendKey val="0"/>
          <c:showVal val="0"/>
          <c:showCatName val="0"/>
          <c:showSerName val="0"/>
          <c:showPercent val="0"/>
          <c:showBubbleSize val="0"/>
        </c:dLbls>
        <c:gapWidth val="100"/>
        <c:axId val="326449312"/>
        <c:axId val="326326592"/>
      </c:barChart>
      <c:valAx>
        <c:axId val="326326592"/>
        <c:scaling>
          <c:orientation val="minMax"/>
        </c:scaling>
        <c:delete val="0"/>
        <c:axPos val="l"/>
        <c:numFmt formatCode="General" sourceLinked="1"/>
        <c:majorTickMark val="out"/>
        <c:minorTickMark val="none"/>
        <c:tickLblPos val="nextTo"/>
        <c:crossAx val="326449312"/>
        <c:crosses val="autoZero"/>
        <c:crossBetween val="between"/>
      </c:valAx>
      <c:catAx>
        <c:axId val="326449312"/>
        <c:scaling>
          <c:orientation val="minMax"/>
        </c:scaling>
        <c:delete val="0"/>
        <c:axPos val="b"/>
        <c:numFmt formatCode="General" sourceLinked="1"/>
        <c:majorTickMark val="out"/>
        <c:minorTickMark val="none"/>
        <c:tickLblPos val="nextTo"/>
        <c:txPr>
          <a:bodyPr/>
          <a:lstStyle/>
          <a:p>
            <a:pPr>
              <a:defRPr sz="1200"/>
            </a:pPr>
            <a:endParaRPr lang="fr-FR"/>
          </a:p>
        </c:txPr>
        <c:crossAx val="326326592"/>
        <c:crosses val="autoZero"/>
        <c:auto val="1"/>
        <c:lblAlgn val="ctr"/>
        <c:lblOffset val="100"/>
        <c:noMultiLvlLbl val="0"/>
      </c:cat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panose="020F0502020204030204" pitchFamily="34" charset="0"/>
                <a:ea typeface="Roboto" panose="02000000000000000000" pitchFamily="2"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CA"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panose="020F0502020204030204" pitchFamily="34" charset="0"/>
                <a:ea typeface="Roboto" panose="02000000000000000000" pitchFamily="2"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CA"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dirty="0"/>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panose="020F0502020204030204" pitchFamily="34" charset="0"/>
                <a:ea typeface="Roboto" panose="02000000000000000000" pitchFamily="2"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CA"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lvl1pPr>
              <a:defRPr b="0" i="0">
                <a:latin typeface="Calibri" panose="020F0502020204030204" pitchFamily="34" charset="0"/>
                <a:ea typeface="Roboto" panose="02000000000000000000" pitchFamily="2" charset="0"/>
              </a:defRPr>
            </a:lvl1pPr>
          </a:lstStyle>
          <a:p>
            <a:pPr algn="r"/>
            <a:fld id="{00000000-1234-1234-1234-123412341234}" type="slidenum">
              <a:rPr lang="en-CA" sz="1200" smtClean="0">
                <a:solidFill>
                  <a:schemeClr val="dk1"/>
                </a:solidFill>
                <a:cs typeface="Calibri"/>
                <a:sym typeface="Calibri"/>
              </a:rPr>
              <a:pPr algn="r"/>
              <a:t>‹n°›</a:t>
            </a:fld>
            <a:endParaRPr lang="en-CA" sz="1200" dirty="0">
              <a:solidFill>
                <a:schemeClr val="dk1"/>
              </a:solidFill>
              <a:cs typeface="Calibri"/>
              <a:sym typeface="Calibri"/>
            </a:endParaRPr>
          </a:p>
        </p:txBody>
      </p:sp>
    </p:spTree>
  </p:cSld>
  <p:clrMap bg1="lt1" tx1="dk1" bg2="dk2" tx2="lt2" accent1="accent1" accent2="accent2" accent3="accent3" accent4="accent4" accent5="accent5" accent6="accent6" hlink="hlink" folHlink="folHlink"/>
  <p:notesStyle>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Roboto" panose="02000000000000000000" pitchFamily="2" charset="0"/>
        <a:ea typeface="Roboto" panose="02000000000000000000" pitchFamily="2" charset="0"/>
        <a:cs typeface="Arial"/>
        <a:sym typeface="Arial"/>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fr-CA" dirty="0"/>
          </a:p>
        </p:txBody>
      </p:sp>
      <p:sp>
        <p:nvSpPr>
          <p:cNvPr id="248" name="Google Shape;24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CA" sz="1200" smtClean="0">
                <a:solidFill>
                  <a:schemeClr val="dk1"/>
                </a:solidFill>
                <a:cs typeface="Calibri"/>
                <a:sym typeface="Calibri"/>
              </a:rPr>
              <a:pPr algn="r"/>
              <a:t>10</a:t>
            </a:fld>
            <a:endParaRPr lang="en-CA" sz="1200" dirty="0">
              <a:solidFill>
                <a:schemeClr val="dk1"/>
              </a:solidFill>
              <a:cs typeface="Calibri"/>
              <a:sym typeface="Calibri"/>
            </a:endParaRPr>
          </a:p>
        </p:txBody>
      </p:sp>
    </p:spTree>
    <p:extLst>
      <p:ext uri="{BB962C8B-B14F-4D97-AF65-F5344CB8AC3E}">
        <p14:creationId xmlns:p14="http://schemas.microsoft.com/office/powerpoint/2010/main" val="835433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62fee13751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g62fee13751_0_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ea typeface="Roboto" panose="02000000000000000000" pitchFamily="2" charset="0"/>
            </a:endParaRPr>
          </a:p>
        </p:txBody>
      </p:sp>
      <p:sp>
        <p:nvSpPr>
          <p:cNvPr id="315" name="Google Shape;315;g62fee13751_0_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11</a:t>
            </a:fld>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fr-CA" dirty="0">
              <a:latin typeface="Calibri" panose="020F0502020204030204" pitchFamily="34" charset="0"/>
              <a:ea typeface="Roboto" panose="02000000000000000000" pitchFamily="2" charset="0"/>
            </a:endParaRPr>
          </a:p>
        </p:txBody>
      </p:sp>
      <p:sp>
        <p:nvSpPr>
          <p:cNvPr id="288" name="Google Shape;28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12</a:t>
            </a:fld>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62fee13751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g62fee13751_0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ea typeface="Roboto" panose="02000000000000000000" pitchFamily="2" charset="0"/>
            </a:endParaRPr>
          </a:p>
        </p:txBody>
      </p:sp>
      <p:sp>
        <p:nvSpPr>
          <p:cNvPr id="333" name="Google Shape;333;g62fee13751_0_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13</a:t>
            </a:fld>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62fee13751_0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g62fee13751_0_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ea typeface="Roboto" panose="02000000000000000000" pitchFamily="2" charset="0"/>
            </a:endParaRPr>
          </a:p>
        </p:txBody>
      </p:sp>
      <p:sp>
        <p:nvSpPr>
          <p:cNvPr id="324" name="Google Shape;324;g62fee13751_0_5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14</a:t>
            </a:fld>
            <a:endParaRPr dirty="0"/>
          </a:p>
        </p:txBody>
      </p:sp>
    </p:spTree>
    <p:extLst>
      <p:ext uri="{BB962C8B-B14F-4D97-AF65-F5344CB8AC3E}">
        <p14:creationId xmlns:p14="http://schemas.microsoft.com/office/powerpoint/2010/main" val="36102491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CA" sz="1200" smtClean="0">
                <a:solidFill>
                  <a:schemeClr val="dk1"/>
                </a:solidFill>
                <a:cs typeface="Calibri"/>
                <a:sym typeface="Calibri"/>
              </a:rPr>
              <a:pPr algn="r"/>
              <a:t>15</a:t>
            </a:fld>
            <a:endParaRPr lang="en-CA" sz="1200" dirty="0">
              <a:solidFill>
                <a:schemeClr val="dk1"/>
              </a:solidFill>
              <a:cs typeface="Calibri"/>
              <a:sym typeface="Calibri"/>
            </a:endParaRPr>
          </a:p>
        </p:txBody>
      </p:sp>
    </p:spTree>
    <p:extLst>
      <p:ext uri="{BB962C8B-B14F-4D97-AF65-F5344CB8AC3E}">
        <p14:creationId xmlns:p14="http://schemas.microsoft.com/office/powerpoint/2010/main" val="19162066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CA" sz="1200" smtClean="0">
                <a:solidFill>
                  <a:schemeClr val="dk1"/>
                </a:solidFill>
                <a:cs typeface="Calibri"/>
                <a:sym typeface="Calibri"/>
              </a:rPr>
              <a:pPr algn="r"/>
              <a:t>16</a:t>
            </a:fld>
            <a:endParaRPr lang="en-CA" sz="1200" dirty="0">
              <a:solidFill>
                <a:schemeClr val="dk1"/>
              </a:solidFill>
              <a:cs typeface="Calibri"/>
              <a:sym typeface="Calibri"/>
            </a:endParaRPr>
          </a:p>
        </p:txBody>
      </p:sp>
    </p:spTree>
    <p:extLst>
      <p:ext uri="{BB962C8B-B14F-4D97-AF65-F5344CB8AC3E}">
        <p14:creationId xmlns:p14="http://schemas.microsoft.com/office/powerpoint/2010/main" val="24955344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CA" sz="1200" smtClean="0">
                <a:solidFill>
                  <a:schemeClr val="dk1"/>
                </a:solidFill>
                <a:cs typeface="Calibri"/>
                <a:sym typeface="Calibri"/>
              </a:rPr>
              <a:pPr algn="r"/>
              <a:t>17</a:t>
            </a:fld>
            <a:endParaRPr lang="en-CA" sz="1200" dirty="0">
              <a:solidFill>
                <a:schemeClr val="dk1"/>
              </a:solidFill>
              <a:cs typeface="Calibri"/>
              <a:sym typeface="Calibri"/>
            </a:endParaRPr>
          </a:p>
        </p:txBody>
      </p:sp>
    </p:spTree>
    <p:extLst>
      <p:ext uri="{BB962C8B-B14F-4D97-AF65-F5344CB8AC3E}">
        <p14:creationId xmlns:p14="http://schemas.microsoft.com/office/powerpoint/2010/main" val="36674959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CA" u="sng" dirty="0" err="1">
                <a:latin typeface="Calibri" panose="020F0502020204030204" pitchFamily="34" charset="0"/>
                <a:ea typeface="Roboto" panose="02000000000000000000" pitchFamily="2" charset="0"/>
              </a:rPr>
              <a:t>Effects</a:t>
            </a:r>
            <a:r>
              <a:rPr lang="fr-CA" u="sng" dirty="0">
                <a:latin typeface="Calibri" panose="020F0502020204030204" pitchFamily="34" charset="0"/>
                <a:ea typeface="Roboto" panose="02000000000000000000" pitchFamily="2" charset="0"/>
              </a:rPr>
              <a:t> (formations): méthodes d’évaluation: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sz="1200" b="1" dirty="0" err="1">
                <a:latin typeface="Helvetica"/>
                <a:ea typeface="Helvetica"/>
                <a:cs typeface="Helvetica"/>
                <a:sym typeface="Helvetica"/>
              </a:rPr>
              <a:t>Formulaire</a:t>
            </a:r>
            <a:r>
              <a:rPr lang="en-CA" sz="1200" b="1" dirty="0">
                <a:latin typeface="Helvetica"/>
                <a:ea typeface="Helvetica"/>
                <a:cs typeface="Helvetica"/>
                <a:sym typeface="Helvetica"/>
              </a:rPr>
              <a:t> </a:t>
            </a:r>
            <a:r>
              <a:rPr lang="en-CA" sz="1200" b="1" dirty="0" err="1">
                <a:latin typeface="Helvetica"/>
                <a:ea typeface="Helvetica"/>
                <a:cs typeface="Helvetica"/>
                <a:sym typeface="Helvetica"/>
              </a:rPr>
              <a:t>directement</a:t>
            </a:r>
            <a:r>
              <a:rPr lang="en-CA" sz="1200" b="1" dirty="0">
                <a:latin typeface="Helvetica"/>
                <a:ea typeface="Helvetica"/>
                <a:cs typeface="Helvetica"/>
                <a:sym typeface="Helvetica"/>
              </a:rPr>
              <a:t> après la séance 74%</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sz="1200" dirty="0" err="1"/>
              <a:t>Formulaire</a:t>
            </a:r>
            <a:r>
              <a:rPr lang="en-CA" sz="1200" dirty="0"/>
              <a:t> transmit par le client 12%</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sz="1200" dirty="0"/>
              <a:t>Anecdotes </a:t>
            </a:r>
            <a:r>
              <a:rPr lang="en-CA" sz="1200" dirty="0" err="1"/>
              <a:t>informelles</a:t>
            </a:r>
            <a:r>
              <a:rPr lang="en-CA" sz="1200" dirty="0"/>
              <a:t> des participants 8%</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sz="1200" dirty="0"/>
              <a:t>Anecdotes des </a:t>
            </a:r>
            <a:r>
              <a:rPr lang="en-CA" sz="1200" dirty="0" err="1"/>
              <a:t>formateurs</a:t>
            </a:r>
            <a:r>
              <a:rPr lang="en-CA" sz="1200" dirty="0"/>
              <a:t> 4%</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sz="1200" dirty="0" err="1"/>
              <a:t>Nombre</a:t>
            </a:r>
            <a:r>
              <a:rPr lang="en-CA" sz="1200" dirty="0"/>
              <a:t> de presences 1%</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CA" sz="120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CA" u="sng" dirty="0">
                <a:latin typeface="Calibri" panose="020F0502020204030204" pitchFamily="34" charset="0"/>
                <a:ea typeface="Roboto" panose="02000000000000000000" pitchFamily="2" charset="0"/>
              </a:rPr>
              <a:t>Impacts (formations): méthodes d’évaluation: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sz="1200" dirty="0"/>
              <a:t>Le </a:t>
            </a:r>
            <a:r>
              <a:rPr lang="en-CA" sz="1200" dirty="0" err="1"/>
              <a:t>taux</a:t>
            </a:r>
            <a:r>
              <a:rPr lang="en-CA" sz="1200" dirty="0"/>
              <a:t> de production des plans </a:t>
            </a:r>
            <a:r>
              <a:rPr lang="en-CA" sz="1200" dirty="0" err="1"/>
              <a:t>d’action</a:t>
            </a:r>
            <a:r>
              <a:rPr lang="en-CA" sz="1200" dirty="0"/>
              <a:t> </a:t>
            </a:r>
            <a:r>
              <a:rPr lang="en-CA" sz="1200" dirty="0" err="1"/>
              <a:t>annuels</a:t>
            </a:r>
            <a:r>
              <a:rPr lang="en-CA" sz="1200" dirty="0"/>
              <a:t> </a:t>
            </a:r>
            <a:r>
              <a:rPr lang="en-CA" sz="1200" dirty="0" err="1"/>
              <a:t>à</a:t>
            </a:r>
            <a:r>
              <a:rPr lang="en-CA" sz="1200" dirty="0"/>
              <a:t> </a:t>
            </a:r>
            <a:r>
              <a:rPr lang="en-CA" sz="1200" dirty="0" err="1"/>
              <a:t>l’égard</a:t>
            </a:r>
            <a:r>
              <a:rPr lang="en-CA" sz="1200" dirty="0"/>
              <a:t> des </a:t>
            </a:r>
            <a:r>
              <a:rPr lang="en-CA" sz="1200" dirty="0" err="1"/>
              <a:t>personnes</a:t>
            </a:r>
            <a:r>
              <a:rPr lang="en-CA" sz="1200" dirty="0"/>
              <a:t> </a:t>
            </a:r>
            <a:r>
              <a:rPr lang="en-CA" sz="1200" dirty="0" err="1"/>
              <a:t>handicapées</a:t>
            </a:r>
            <a:r>
              <a:rPr lang="en-CA" sz="1200" dirty="0"/>
              <a:t> et </a:t>
            </a:r>
            <a:r>
              <a:rPr lang="en-CA" sz="1200" dirty="0" err="1"/>
              <a:t>leur</a:t>
            </a:r>
            <a:r>
              <a:rPr lang="en-CA" sz="1200" dirty="0"/>
              <a:t> </a:t>
            </a:r>
            <a:r>
              <a:rPr lang="en-CA" sz="1200" dirty="0" err="1"/>
              <a:t>qualité</a:t>
            </a:r>
            <a:r>
              <a:rPr lang="en-CA" sz="1200" dirty="0"/>
              <a:t> (n=3)</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sz="1200" dirty="0"/>
              <a:t>Sondage et </a:t>
            </a:r>
            <a:r>
              <a:rPr lang="en-CA" sz="1200" dirty="0" err="1"/>
              <a:t>entrevues</a:t>
            </a:r>
            <a:r>
              <a:rPr lang="en-CA" sz="1200" dirty="0"/>
              <a:t> au 3 </a:t>
            </a:r>
            <a:r>
              <a:rPr lang="en-CA" sz="1200" dirty="0" err="1"/>
              <a:t>mois</a:t>
            </a:r>
            <a:r>
              <a:rPr lang="en-CA" sz="1200" dirty="0"/>
              <a:t> (</a:t>
            </a:r>
            <a:r>
              <a:rPr lang="en-CA" sz="1200" dirty="0" err="1"/>
              <a:t>une</a:t>
            </a:r>
            <a:r>
              <a:rPr lang="en-CA" sz="1200" dirty="0"/>
              <a:t> </a:t>
            </a:r>
            <a:r>
              <a:rPr lang="en-CA" sz="1200" dirty="0" err="1"/>
              <a:t>équipe</a:t>
            </a:r>
            <a:r>
              <a:rPr lang="en-CA" sz="1200" dirty="0"/>
              <a:t> </a:t>
            </a:r>
            <a:r>
              <a:rPr lang="en-CA" sz="1200" dirty="0" err="1"/>
              <a:t>d’évaluation</a:t>
            </a:r>
            <a:r>
              <a:rPr lang="en-CA" sz="1200" dirty="0"/>
              <a:t> </a:t>
            </a:r>
            <a:r>
              <a:rPr lang="en-CA" sz="1200" dirty="0" err="1"/>
              <a:t>universitaire</a:t>
            </a:r>
            <a:r>
              <a:rPr lang="en-CA" sz="1200" dirty="0"/>
              <a:t> </a:t>
            </a:r>
            <a:r>
              <a:rPr lang="en-CA" sz="1200" dirty="0" err="1"/>
              <a:t>en</a:t>
            </a:r>
            <a:r>
              <a:rPr lang="en-CA" sz="1200" dirty="0"/>
              <a:t> CB) (n=2)</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sz="1200" dirty="0" err="1"/>
              <a:t>Nombre</a:t>
            </a:r>
            <a:r>
              <a:rPr lang="en-CA" sz="1200" dirty="0"/>
              <a:t> de </a:t>
            </a:r>
            <a:r>
              <a:rPr lang="en-CA" sz="1200" dirty="0" err="1"/>
              <a:t>demandes</a:t>
            </a:r>
            <a:r>
              <a:rPr lang="en-CA" sz="1200" dirty="0"/>
              <a:t> pour </a:t>
            </a:r>
            <a:r>
              <a:rPr lang="en-CA" sz="1200" dirty="0" err="1"/>
              <a:t>une</a:t>
            </a:r>
            <a:r>
              <a:rPr lang="en-CA" sz="1200" dirty="0"/>
              <a:t> intervention </a:t>
            </a:r>
            <a:r>
              <a:rPr lang="en-CA" sz="1200" dirty="0" err="1"/>
              <a:t>particulière</a:t>
            </a:r>
            <a:r>
              <a:rPr lang="en-CA" sz="1200" dirty="0"/>
              <a:t> </a:t>
            </a:r>
            <a:r>
              <a:rPr lang="en-CA" sz="1200" dirty="0" err="1"/>
              <a:t>à</a:t>
            </a:r>
            <a:r>
              <a:rPr lang="en-CA" sz="1200" dirty="0"/>
              <a:t> la </a:t>
            </a:r>
            <a:r>
              <a:rPr lang="en-CA" sz="1200" dirty="0" err="1"/>
              <a:t>hausse</a:t>
            </a:r>
            <a:r>
              <a:rPr lang="en-CA" sz="1200" dirty="0"/>
              <a:t> (n=1)</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sz="1200" dirty="0" err="1"/>
              <a:t>Entrevues</a:t>
            </a:r>
            <a:r>
              <a:rPr lang="en-CA" sz="1200" dirty="0"/>
              <a:t> avec </a:t>
            </a:r>
            <a:r>
              <a:rPr lang="en-CA" sz="1200" dirty="0" err="1"/>
              <a:t>personnes</a:t>
            </a:r>
            <a:r>
              <a:rPr lang="en-CA" sz="1200" dirty="0"/>
              <a:t> </a:t>
            </a:r>
            <a:r>
              <a:rPr lang="en-CA" sz="1200" dirty="0" err="1"/>
              <a:t>en</a:t>
            </a:r>
            <a:r>
              <a:rPr lang="en-CA" sz="1200" dirty="0"/>
              <a:t> situation de handicap (i.e. </a:t>
            </a:r>
            <a:r>
              <a:rPr lang="en-CA" sz="1200" dirty="0" err="1"/>
              <a:t>qualité</a:t>
            </a:r>
            <a:r>
              <a:rPr lang="en-CA" sz="1200" dirty="0"/>
              <a:t> de vie, </a:t>
            </a:r>
            <a:r>
              <a:rPr lang="en-CA" sz="1200" dirty="0" err="1"/>
              <a:t>autonomie</a:t>
            </a:r>
            <a:r>
              <a:rPr lang="en-CA" sz="1200" dirty="0"/>
              <a:t>…) (</a:t>
            </a:r>
            <a:r>
              <a:rPr lang="en-CA" sz="1200" dirty="0" err="1"/>
              <a:t>groupe</a:t>
            </a:r>
            <a:r>
              <a:rPr lang="en-CA" sz="1200" dirty="0"/>
              <a:t> de recherche </a:t>
            </a:r>
            <a:r>
              <a:rPr lang="en-CA" sz="1200" dirty="0" err="1"/>
              <a:t>externe</a:t>
            </a:r>
            <a:r>
              <a:rPr lang="en-CA" sz="1200" dirty="0"/>
              <a:t>) (n=1)</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CA" sz="120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CA" u="sng" dirty="0">
                <a:latin typeface="Calibri" panose="020F0502020204030204" pitchFamily="34" charset="0"/>
                <a:ea typeface="Roboto" panose="02000000000000000000" pitchFamily="2" charset="0"/>
              </a:rPr>
              <a:t>Impacts (sensibilisations): méthodes d’évaluation: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dirty="0"/>
              <a:t>Sondage et </a:t>
            </a:r>
            <a:r>
              <a:rPr lang="en-CA" dirty="0" err="1"/>
              <a:t>entrevues</a:t>
            </a:r>
            <a:r>
              <a:rPr lang="en-CA" dirty="0"/>
              <a:t> au 3 </a:t>
            </a:r>
            <a:r>
              <a:rPr lang="en-CA" dirty="0" err="1"/>
              <a:t>mois</a:t>
            </a:r>
            <a:r>
              <a:rPr lang="en-CA" dirty="0"/>
              <a:t> (</a:t>
            </a:r>
            <a:r>
              <a:rPr lang="en-CA" dirty="0" err="1"/>
              <a:t>une</a:t>
            </a:r>
            <a:r>
              <a:rPr lang="en-CA" dirty="0"/>
              <a:t> </a:t>
            </a:r>
            <a:r>
              <a:rPr lang="en-CA" dirty="0" err="1"/>
              <a:t>équipe</a:t>
            </a:r>
            <a:r>
              <a:rPr lang="en-CA" dirty="0"/>
              <a:t> </a:t>
            </a:r>
            <a:r>
              <a:rPr lang="en-CA" dirty="0" err="1"/>
              <a:t>d’évaluateur</a:t>
            </a:r>
            <a:r>
              <a:rPr lang="en-CA" dirty="0"/>
              <a:t> </a:t>
            </a:r>
            <a:r>
              <a:rPr lang="en-CA" dirty="0" err="1"/>
              <a:t>d’une</a:t>
            </a:r>
            <a:r>
              <a:rPr lang="en-CA" dirty="0"/>
              <a:t> </a:t>
            </a:r>
            <a:r>
              <a:rPr lang="en-CA" dirty="0" err="1"/>
              <a:t>université</a:t>
            </a:r>
            <a:r>
              <a:rPr lang="en-CA" dirty="0"/>
              <a:t> </a:t>
            </a:r>
            <a:r>
              <a:rPr lang="en-CA" dirty="0" err="1"/>
              <a:t>en</a:t>
            </a:r>
            <a:r>
              <a:rPr lang="en-CA" dirty="0"/>
              <a:t> CB) (n=1)</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dirty="0"/>
              <a:t>Anecdotes (n=1)</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dirty="0" err="1"/>
              <a:t>Évaluations</a:t>
            </a:r>
            <a:r>
              <a:rPr lang="en-CA" dirty="0"/>
              <a:t> des </a:t>
            </a:r>
            <a:r>
              <a:rPr lang="en-CA" dirty="0" err="1"/>
              <a:t>lieux</a:t>
            </a:r>
            <a:r>
              <a:rPr lang="en-CA" dirty="0"/>
              <a:t> </a:t>
            </a:r>
            <a:r>
              <a:rPr lang="en-CA" dirty="0" err="1"/>
              <a:t>publiques</a:t>
            </a:r>
            <a:r>
              <a:rPr lang="en-CA" dirty="0"/>
              <a:t> (n=1)</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CA" sz="120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CA" sz="120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CA" sz="120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CA" sz="120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CA" sz="1200" b="1" dirty="0">
              <a:latin typeface="Helvetica"/>
              <a:ea typeface="Helvetica"/>
              <a:cs typeface="Helvetica"/>
              <a:sym typeface="Helvetica"/>
            </a:endParaRPr>
          </a:p>
          <a:p>
            <a:pPr marL="0" lvl="0" indent="0" algn="l" rtl="0">
              <a:spcBef>
                <a:spcPts val="0"/>
              </a:spcBef>
              <a:spcAft>
                <a:spcPts val="0"/>
              </a:spcAft>
              <a:buNone/>
            </a:pPr>
            <a:endParaRPr dirty="0">
              <a:latin typeface="Calibri" panose="020F0502020204030204" pitchFamily="34" charset="0"/>
              <a:ea typeface="Roboto" panose="02000000000000000000" pitchFamily="2" charset="0"/>
            </a:endParaRPr>
          </a:p>
        </p:txBody>
      </p:sp>
      <p:sp>
        <p:nvSpPr>
          <p:cNvPr id="288" name="Google Shape;28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19</a:t>
            </a:fld>
            <a:endParaRPr dirty="0"/>
          </a:p>
        </p:txBody>
      </p:sp>
    </p:spTree>
    <p:extLst>
      <p:ext uri="{BB962C8B-B14F-4D97-AF65-F5344CB8AC3E}">
        <p14:creationId xmlns:p14="http://schemas.microsoft.com/office/powerpoint/2010/main" val="27967713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CA" sz="1200" smtClean="0">
                <a:solidFill>
                  <a:schemeClr val="dk1"/>
                </a:solidFill>
                <a:cs typeface="Calibri"/>
                <a:sym typeface="Calibri"/>
              </a:rPr>
              <a:pPr algn="r"/>
              <a:t>20</a:t>
            </a:fld>
            <a:endParaRPr lang="en-CA" sz="1200" dirty="0">
              <a:solidFill>
                <a:schemeClr val="dk1"/>
              </a:solidFill>
              <a:cs typeface="Calibri"/>
              <a:sym typeface="Calibri"/>
            </a:endParaRPr>
          </a:p>
        </p:txBody>
      </p:sp>
    </p:spTree>
    <p:extLst>
      <p:ext uri="{BB962C8B-B14F-4D97-AF65-F5344CB8AC3E}">
        <p14:creationId xmlns:p14="http://schemas.microsoft.com/office/powerpoint/2010/main" val="4208518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CA" sz="1200" smtClean="0">
                <a:solidFill>
                  <a:schemeClr val="dk1"/>
                </a:solidFill>
                <a:cs typeface="Calibri"/>
                <a:sym typeface="Calibri"/>
              </a:rPr>
              <a:pPr algn="r"/>
              <a:t>2</a:t>
            </a:fld>
            <a:endParaRPr lang="en-CA" sz="1200" dirty="0">
              <a:solidFill>
                <a:schemeClr val="dk1"/>
              </a:solidFill>
              <a:cs typeface="Calibri"/>
              <a:sym typeface="Calibri"/>
            </a:endParaRPr>
          </a:p>
        </p:txBody>
      </p:sp>
    </p:spTree>
    <p:extLst>
      <p:ext uri="{BB962C8B-B14F-4D97-AF65-F5344CB8AC3E}">
        <p14:creationId xmlns:p14="http://schemas.microsoft.com/office/powerpoint/2010/main" val="38433427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CA" sz="1200" smtClean="0">
                <a:solidFill>
                  <a:schemeClr val="dk1"/>
                </a:solidFill>
                <a:cs typeface="Calibri"/>
                <a:sym typeface="Calibri"/>
              </a:rPr>
              <a:pPr algn="r"/>
              <a:t>21</a:t>
            </a:fld>
            <a:endParaRPr lang="en-CA" sz="1200" dirty="0">
              <a:solidFill>
                <a:schemeClr val="dk1"/>
              </a:solidFill>
              <a:cs typeface="Calibri"/>
              <a:sym typeface="Calibri"/>
            </a:endParaRPr>
          </a:p>
        </p:txBody>
      </p:sp>
    </p:spTree>
    <p:extLst>
      <p:ext uri="{BB962C8B-B14F-4D97-AF65-F5344CB8AC3E}">
        <p14:creationId xmlns:p14="http://schemas.microsoft.com/office/powerpoint/2010/main" val="36928157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CA" sz="1200" smtClean="0">
                <a:solidFill>
                  <a:schemeClr val="dk1"/>
                </a:solidFill>
                <a:cs typeface="Calibri"/>
                <a:sym typeface="Calibri"/>
              </a:rPr>
              <a:pPr algn="r"/>
              <a:t>22</a:t>
            </a:fld>
            <a:endParaRPr lang="en-CA" sz="1200" dirty="0">
              <a:solidFill>
                <a:schemeClr val="dk1"/>
              </a:solidFill>
              <a:cs typeface="Calibri"/>
              <a:sym typeface="Calibri"/>
            </a:endParaRPr>
          </a:p>
        </p:txBody>
      </p:sp>
    </p:spTree>
    <p:extLst>
      <p:ext uri="{BB962C8B-B14F-4D97-AF65-F5344CB8AC3E}">
        <p14:creationId xmlns:p14="http://schemas.microsoft.com/office/powerpoint/2010/main" val="25810428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CA" sz="1200" smtClean="0">
                <a:solidFill>
                  <a:schemeClr val="dk1"/>
                </a:solidFill>
                <a:cs typeface="Calibri"/>
                <a:sym typeface="Calibri"/>
              </a:rPr>
              <a:pPr algn="r"/>
              <a:t>23</a:t>
            </a:fld>
            <a:endParaRPr lang="en-CA" sz="1200" dirty="0">
              <a:solidFill>
                <a:schemeClr val="dk1"/>
              </a:solidFill>
              <a:cs typeface="Calibri"/>
              <a:sym typeface="Calibri"/>
            </a:endParaRPr>
          </a:p>
        </p:txBody>
      </p:sp>
    </p:spTree>
    <p:extLst>
      <p:ext uri="{BB962C8B-B14F-4D97-AF65-F5344CB8AC3E}">
        <p14:creationId xmlns:p14="http://schemas.microsoft.com/office/powerpoint/2010/main" val="28008257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nous </a:t>
            </a:r>
            <a:r>
              <a:rPr lang="en-US" dirty="0" err="1"/>
              <a:t>permet</a:t>
            </a:r>
            <a:r>
              <a:rPr lang="en-US" dirty="0"/>
              <a:t> de </a:t>
            </a:r>
            <a:r>
              <a:rPr lang="en-US" dirty="0" err="1"/>
              <a:t>regrouper</a:t>
            </a:r>
            <a:r>
              <a:rPr lang="en-US" dirty="0"/>
              <a:t> les observations (les </a:t>
            </a:r>
            <a:r>
              <a:rPr lang="en-US" dirty="0" err="1"/>
              <a:t>activités</a:t>
            </a:r>
            <a:r>
              <a:rPr lang="en-US" dirty="0"/>
              <a:t> dans </a:t>
            </a:r>
            <a:r>
              <a:rPr lang="en-US" dirty="0" err="1"/>
              <a:t>notre</a:t>
            </a:r>
            <a:r>
              <a:rPr lang="en-US" dirty="0"/>
              <a:t> </a:t>
            </a:r>
            <a:r>
              <a:rPr lang="en-US" dirty="0" err="1"/>
              <a:t>cas</a:t>
            </a:r>
            <a:r>
              <a:rPr lang="en-US" dirty="0"/>
              <a:t>) qui </a:t>
            </a:r>
            <a:r>
              <a:rPr lang="en-US" dirty="0" err="1"/>
              <a:t>presentent</a:t>
            </a:r>
            <a:r>
              <a:rPr lang="en-US" dirty="0"/>
              <a:t> le plus de similitudes. </a:t>
            </a:r>
          </a:p>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CA" sz="1200" smtClean="0">
                <a:solidFill>
                  <a:schemeClr val="dk1"/>
                </a:solidFill>
                <a:cs typeface="Calibri"/>
                <a:sym typeface="Calibri"/>
              </a:rPr>
              <a:pPr algn="r"/>
              <a:t>24</a:t>
            </a:fld>
            <a:endParaRPr lang="en-CA" sz="1200" dirty="0">
              <a:solidFill>
                <a:schemeClr val="dk1"/>
              </a:solidFill>
              <a:cs typeface="Calibri"/>
              <a:sym typeface="Calibri"/>
            </a:endParaRPr>
          </a:p>
        </p:txBody>
      </p:sp>
    </p:spTree>
    <p:extLst>
      <p:ext uri="{BB962C8B-B14F-4D97-AF65-F5344CB8AC3E}">
        <p14:creationId xmlns:p14="http://schemas.microsoft.com/office/powerpoint/2010/main" val="15664294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sz="1200" b="0" i="0" u="none" strike="noStrike" cap="none" dirty="0">
                <a:solidFill>
                  <a:schemeClr val="dk1"/>
                </a:solidFill>
                <a:effectLst/>
                <a:latin typeface="Calibri"/>
                <a:ea typeface="Calibri"/>
                <a:cs typeface="Calibri"/>
                <a:sym typeface="Calibri"/>
              </a:rPr>
              <a:t>La version la plus simple de </a:t>
            </a:r>
            <a:r>
              <a:rPr lang="en-CA" sz="1200" b="0" i="0" u="none" strike="noStrike" cap="none" dirty="0" err="1">
                <a:solidFill>
                  <a:schemeClr val="dk1"/>
                </a:solidFill>
                <a:effectLst/>
                <a:latin typeface="Calibri"/>
                <a:ea typeface="Calibri"/>
                <a:cs typeface="Calibri"/>
                <a:sym typeface="Calibri"/>
              </a:rPr>
              <a:t>l’analyse</a:t>
            </a:r>
            <a:r>
              <a:rPr lang="en-CA" sz="1200" b="0" i="0" u="none" strike="noStrike" cap="none" dirty="0">
                <a:solidFill>
                  <a:schemeClr val="dk1"/>
                </a:solidFill>
                <a:effectLst/>
                <a:latin typeface="Calibri"/>
                <a:ea typeface="Calibri"/>
                <a:cs typeface="Calibri"/>
                <a:sym typeface="Calibri"/>
              </a:rPr>
              <a:t> par </a:t>
            </a:r>
            <a:r>
              <a:rPr lang="en-CA" sz="1200" b="0" i="0" u="none" strike="noStrike" cap="none" dirty="0" err="1">
                <a:solidFill>
                  <a:schemeClr val="dk1"/>
                </a:solidFill>
                <a:effectLst/>
                <a:latin typeface="Calibri"/>
                <a:ea typeface="Calibri"/>
                <a:cs typeface="Calibri"/>
                <a:sym typeface="Calibri"/>
              </a:rPr>
              <a:t>grappes</a:t>
            </a:r>
            <a:r>
              <a:rPr lang="en-CA" sz="1200" b="0" i="0" u="none" strike="noStrike" cap="none" dirty="0">
                <a:solidFill>
                  <a:schemeClr val="dk1"/>
                </a:solidFill>
                <a:effectLst/>
                <a:latin typeface="Calibri"/>
                <a:ea typeface="Calibri"/>
                <a:cs typeface="Calibri"/>
                <a:sym typeface="Calibri"/>
              </a:rPr>
              <a:t> </a:t>
            </a:r>
            <a:r>
              <a:rPr lang="en-CA" sz="1200" b="0" i="0" u="none" strike="noStrike" cap="none" dirty="0" err="1">
                <a:solidFill>
                  <a:schemeClr val="dk1"/>
                </a:solidFill>
                <a:effectLst/>
                <a:latin typeface="Calibri"/>
                <a:ea typeface="Calibri"/>
                <a:cs typeface="Calibri"/>
                <a:sym typeface="Calibri"/>
              </a:rPr>
              <a:t>est</a:t>
            </a:r>
            <a:r>
              <a:rPr lang="en-CA" sz="1200" b="0" i="0" u="none" strike="noStrike" cap="none" dirty="0">
                <a:solidFill>
                  <a:schemeClr val="dk1"/>
                </a:solidFill>
                <a:effectLst/>
                <a:latin typeface="Calibri"/>
                <a:ea typeface="Calibri"/>
                <a:cs typeface="Calibri"/>
                <a:sym typeface="Calibri"/>
              </a:rPr>
              <a:t> de faire </a:t>
            </a:r>
            <a:r>
              <a:rPr lang="en-CA" sz="1200" b="0" i="0" u="none" strike="noStrike" cap="none" dirty="0" err="1">
                <a:solidFill>
                  <a:schemeClr val="dk1"/>
                </a:solidFill>
                <a:effectLst/>
                <a:latin typeface="Calibri"/>
                <a:ea typeface="Calibri"/>
                <a:cs typeface="Calibri"/>
                <a:sym typeface="Calibri"/>
              </a:rPr>
              <a:t>une</a:t>
            </a:r>
            <a:r>
              <a:rPr lang="en-CA" sz="1200" b="0" i="0" u="none" strike="noStrike" cap="none" dirty="0">
                <a:solidFill>
                  <a:schemeClr val="dk1"/>
                </a:solidFill>
                <a:effectLst/>
                <a:latin typeface="Calibri"/>
                <a:ea typeface="Calibri"/>
                <a:cs typeface="Calibri"/>
                <a:sym typeface="Calibri"/>
              </a:rPr>
              <a:t> analyse </a:t>
            </a:r>
            <a:r>
              <a:rPr lang="en-CA" sz="1200" b="0" i="0" u="none" strike="noStrike" cap="none" dirty="0" err="1">
                <a:solidFill>
                  <a:schemeClr val="dk1"/>
                </a:solidFill>
                <a:effectLst/>
                <a:latin typeface="Calibri"/>
                <a:ea typeface="Calibri"/>
                <a:cs typeface="Calibri"/>
                <a:sym typeface="Calibri"/>
              </a:rPr>
              <a:t>graphique</a:t>
            </a:r>
            <a:r>
              <a:rPr lang="en-CA" sz="1200" b="0" i="0" u="none" strike="noStrike" cap="none" dirty="0">
                <a:solidFill>
                  <a:schemeClr val="dk1"/>
                </a:solidFill>
                <a:effectLst/>
                <a:latin typeface="Calibri"/>
                <a:ea typeface="Calibri"/>
                <a:cs typeface="Calibri"/>
                <a:sym typeface="Calibri"/>
              </a:rPr>
              <a:t> </a:t>
            </a:r>
            <a:r>
              <a:rPr lang="en-CA" sz="1200" b="0" i="0" u="none" strike="noStrike" cap="none" dirty="0" err="1">
                <a:solidFill>
                  <a:schemeClr val="dk1"/>
                </a:solidFill>
                <a:effectLst/>
                <a:latin typeface="Calibri"/>
                <a:ea typeface="Calibri"/>
                <a:cs typeface="Calibri"/>
                <a:sym typeface="Calibri"/>
              </a:rPr>
              <a:t>ou</a:t>
            </a:r>
            <a:r>
              <a:rPr lang="en-CA" sz="1200" b="0" i="0" u="none" strike="noStrike" cap="none" dirty="0">
                <a:solidFill>
                  <a:schemeClr val="dk1"/>
                </a:solidFill>
                <a:effectLst/>
                <a:latin typeface="Calibri"/>
                <a:ea typeface="Calibri"/>
                <a:cs typeface="Calibri"/>
                <a:sym typeface="Calibri"/>
              </a:rPr>
              <a:t>̀ </a:t>
            </a:r>
            <a:r>
              <a:rPr lang="en-CA" sz="1200" b="0" i="0" u="none" strike="noStrike" cap="none" dirty="0" err="1">
                <a:solidFill>
                  <a:schemeClr val="dk1"/>
                </a:solidFill>
                <a:effectLst/>
                <a:latin typeface="Calibri"/>
                <a:ea typeface="Calibri"/>
                <a:cs typeface="Calibri"/>
                <a:sym typeface="Calibri"/>
              </a:rPr>
              <a:t>sont</a:t>
            </a:r>
            <a:r>
              <a:rPr lang="en-CA" sz="1200" b="0" i="0" u="none" strike="noStrike" cap="none" dirty="0">
                <a:solidFill>
                  <a:schemeClr val="dk1"/>
                </a:solidFill>
                <a:effectLst/>
                <a:latin typeface="Calibri"/>
                <a:ea typeface="Calibri"/>
                <a:cs typeface="Calibri"/>
                <a:sym typeface="Calibri"/>
              </a:rPr>
              <a:t> </a:t>
            </a:r>
            <a:r>
              <a:rPr lang="en-CA" sz="1200" b="0" i="0" u="none" strike="noStrike" cap="none" dirty="0" err="1">
                <a:solidFill>
                  <a:schemeClr val="dk1"/>
                </a:solidFill>
                <a:effectLst/>
                <a:latin typeface="Calibri"/>
                <a:ea typeface="Calibri"/>
                <a:cs typeface="Calibri"/>
                <a:sym typeface="Calibri"/>
              </a:rPr>
              <a:t>regroupés</a:t>
            </a:r>
            <a:r>
              <a:rPr lang="en-CA" sz="1200" b="0" i="0" u="none" strike="noStrike" cap="none" dirty="0">
                <a:solidFill>
                  <a:schemeClr val="dk1"/>
                </a:solidFill>
                <a:effectLst/>
                <a:latin typeface="Calibri"/>
                <a:ea typeface="Calibri"/>
                <a:cs typeface="Calibri"/>
                <a:sym typeface="Calibri"/>
              </a:rPr>
              <a:t> les points les plus </a:t>
            </a:r>
            <a:r>
              <a:rPr lang="en-CA" sz="1200" b="0" i="0" u="none" strike="noStrike" cap="none" dirty="0" err="1">
                <a:solidFill>
                  <a:schemeClr val="dk1"/>
                </a:solidFill>
                <a:effectLst/>
                <a:latin typeface="Calibri"/>
                <a:ea typeface="Calibri"/>
                <a:cs typeface="Calibri"/>
                <a:sym typeface="Calibri"/>
              </a:rPr>
              <a:t>près</a:t>
            </a:r>
            <a:r>
              <a:rPr lang="en-CA" sz="1200" b="0" i="0" u="none" strike="noStrike" cap="none" dirty="0">
                <a:solidFill>
                  <a:schemeClr val="dk1"/>
                </a:solidFill>
                <a:effectLst/>
                <a:latin typeface="Calibri"/>
                <a:ea typeface="Calibri"/>
                <a:cs typeface="Calibri"/>
                <a:sym typeface="Calibri"/>
              </a:rPr>
              <a:t> les </a:t>
            </a:r>
            <a:r>
              <a:rPr lang="en-CA" sz="1200" b="0" i="0" u="none" strike="noStrike" cap="none" dirty="0" err="1">
                <a:solidFill>
                  <a:schemeClr val="dk1"/>
                </a:solidFill>
                <a:effectLst/>
                <a:latin typeface="Calibri"/>
                <a:ea typeface="Calibri"/>
                <a:cs typeface="Calibri"/>
                <a:sym typeface="Calibri"/>
              </a:rPr>
              <a:t>uns</a:t>
            </a:r>
            <a:r>
              <a:rPr lang="en-CA" sz="1200" b="0" i="0" u="none" strike="noStrike" cap="none" dirty="0">
                <a:solidFill>
                  <a:schemeClr val="dk1"/>
                </a:solidFill>
                <a:effectLst/>
                <a:latin typeface="Calibri"/>
                <a:ea typeface="Calibri"/>
                <a:cs typeface="Calibri"/>
                <a:sym typeface="Calibri"/>
              </a:rPr>
              <a:t> des </a:t>
            </a:r>
            <a:r>
              <a:rPr lang="en-CA" sz="1200" b="0" i="0" u="none" strike="noStrike" cap="none" dirty="0" err="1">
                <a:solidFill>
                  <a:schemeClr val="dk1"/>
                </a:solidFill>
                <a:effectLst/>
                <a:latin typeface="Calibri"/>
                <a:ea typeface="Calibri"/>
                <a:cs typeface="Calibri"/>
                <a:sym typeface="Calibri"/>
              </a:rPr>
              <a:t>autres</a:t>
            </a:r>
            <a:r>
              <a:rPr lang="en-CA" sz="1200" b="0" i="0" u="none" strike="noStrike" cap="none" dirty="0">
                <a:solidFill>
                  <a:schemeClr val="dk1"/>
                </a:solidFill>
                <a:effectLst/>
                <a:latin typeface="Calibri"/>
                <a:ea typeface="Calibri"/>
                <a:cs typeface="Calibri"/>
                <a:sym typeface="Calibri"/>
              </a:rPr>
              <a:t>. Le concept de distance </a:t>
            </a:r>
            <a:r>
              <a:rPr lang="en-CA" sz="1200" b="0" i="0" u="none" strike="noStrike" cap="none" dirty="0" err="1">
                <a:solidFill>
                  <a:schemeClr val="dk1"/>
                </a:solidFill>
                <a:effectLst/>
                <a:latin typeface="Calibri"/>
                <a:ea typeface="Calibri"/>
                <a:cs typeface="Calibri"/>
                <a:sym typeface="Calibri"/>
              </a:rPr>
              <a:t>euclidienne</a:t>
            </a:r>
            <a:r>
              <a:rPr lang="en-CA" sz="1200" b="0" i="0" u="none" strike="noStrike" cap="none" dirty="0">
                <a:solidFill>
                  <a:schemeClr val="dk1"/>
                </a:solidFill>
                <a:effectLst/>
                <a:latin typeface="Calibri"/>
                <a:ea typeface="Calibri"/>
                <a:cs typeface="Calibri"/>
                <a:sym typeface="Calibri"/>
              </a:rPr>
              <a:t> </a:t>
            </a:r>
            <a:r>
              <a:rPr lang="en-CA" sz="1200" b="0" i="0" u="none" strike="noStrike" cap="none" dirty="0" err="1">
                <a:solidFill>
                  <a:schemeClr val="dk1"/>
                </a:solidFill>
                <a:effectLst/>
                <a:latin typeface="Calibri"/>
                <a:ea typeface="Calibri"/>
                <a:cs typeface="Calibri"/>
                <a:sym typeface="Calibri"/>
              </a:rPr>
              <a:t>est</a:t>
            </a:r>
            <a:r>
              <a:rPr lang="en-CA" sz="1200" b="0" i="0" u="none" strike="noStrike" cap="none" dirty="0">
                <a:solidFill>
                  <a:schemeClr val="dk1"/>
                </a:solidFill>
                <a:effectLst/>
                <a:latin typeface="Calibri"/>
                <a:ea typeface="Calibri"/>
                <a:cs typeface="Calibri"/>
                <a:sym typeface="Calibri"/>
              </a:rPr>
              <a:t> </a:t>
            </a:r>
            <a:r>
              <a:rPr lang="en-CA" sz="1200" b="0" i="0" u="none" strike="noStrike" cap="none" dirty="0" err="1">
                <a:solidFill>
                  <a:schemeClr val="dk1"/>
                </a:solidFill>
                <a:effectLst/>
                <a:latin typeface="Calibri"/>
                <a:ea typeface="Calibri"/>
                <a:cs typeface="Calibri"/>
                <a:sym typeface="Calibri"/>
              </a:rPr>
              <a:t>souvent</a:t>
            </a:r>
            <a:r>
              <a:rPr lang="en-CA" sz="1200" b="0" i="0" u="none" strike="noStrike" cap="none" dirty="0">
                <a:solidFill>
                  <a:schemeClr val="dk1"/>
                </a:solidFill>
                <a:effectLst/>
                <a:latin typeface="Calibri"/>
                <a:ea typeface="Calibri"/>
                <a:cs typeface="Calibri"/>
                <a:sym typeface="Calibri"/>
              </a:rPr>
              <a:t> utilisé pour </a:t>
            </a:r>
            <a:r>
              <a:rPr lang="en-CA" sz="1200" b="0" i="0" u="none" strike="noStrike" cap="none" dirty="0" err="1">
                <a:solidFill>
                  <a:schemeClr val="dk1"/>
                </a:solidFill>
                <a:effectLst/>
                <a:latin typeface="Calibri"/>
                <a:ea typeface="Calibri"/>
                <a:cs typeface="Calibri"/>
                <a:sym typeface="Calibri"/>
              </a:rPr>
              <a:t>mesurer</a:t>
            </a:r>
            <a:r>
              <a:rPr lang="en-CA" sz="1200" b="0" i="0" u="none" strike="noStrike" cap="none" dirty="0">
                <a:solidFill>
                  <a:schemeClr val="dk1"/>
                </a:solidFill>
                <a:effectLst/>
                <a:latin typeface="Calibri"/>
                <a:ea typeface="Calibri"/>
                <a:cs typeface="Calibri"/>
                <a:sym typeface="Calibri"/>
              </a:rPr>
              <a:t> la distance entre les observations. </a:t>
            </a:r>
            <a:r>
              <a:rPr lang="en-CA" sz="1200" b="0" i="0" u="none" strike="noStrike" cap="none" dirty="0" err="1">
                <a:solidFill>
                  <a:schemeClr val="dk1"/>
                </a:solidFill>
                <a:effectLst/>
                <a:latin typeface="Calibri"/>
                <a:ea typeface="Calibri"/>
                <a:cs typeface="Calibri"/>
                <a:sym typeface="Calibri"/>
              </a:rPr>
              <a:t>Cependant</a:t>
            </a:r>
            <a:r>
              <a:rPr lang="en-CA" sz="1200" b="0" i="0" u="none" strike="noStrike" cap="none" dirty="0">
                <a:solidFill>
                  <a:schemeClr val="dk1"/>
                </a:solidFill>
                <a:effectLst/>
                <a:latin typeface="Calibri"/>
                <a:ea typeface="Calibri"/>
                <a:cs typeface="Calibri"/>
                <a:sym typeface="Calibri"/>
              </a:rPr>
              <a:t>, au fur et à </a:t>
            </a:r>
            <a:r>
              <a:rPr lang="en-CA" sz="1200" b="0" i="0" u="none" strike="noStrike" cap="none" dirty="0" err="1">
                <a:solidFill>
                  <a:schemeClr val="dk1"/>
                </a:solidFill>
                <a:effectLst/>
                <a:latin typeface="Calibri"/>
                <a:ea typeface="Calibri"/>
                <a:cs typeface="Calibri"/>
                <a:sym typeface="Calibri"/>
              </a:rPr>
              <a:t>mesure</a:t>
            </a:r>
            <a:r>
              <a:rPr lang="en-CA" sz="1200" b="0" i="0" u="none" strike="noStrike" cap="none" dirty="0">
                <a:solidFill>
                  <a:schemeClr val="dk1"/>
                </a:solidFill>
                <a:effectLst/>
                <a:latin typeface="Calibri"/>
                <a:ea typeface="Calibri"/>
                <a:cs typeface="Calibri"/>
                <a:sym typeface="Calibri"/>
              </a:rPr>
              <a:t> que le </a:t>
            </a:r>
            <a:r>
              <a:rPr lang="en-CA" sz="1200" b="0" i="0" u="none" strike="noStrike" cap="none" dirty="0" err="1">
                <a:solidFill>
                  <a:schemeClr val="dk1"/>
                </a:solidFill>
                <a:effectLst/>
                <a:latin typeface="Calibri"/>
                <a:ea typeface="Calibri"/>
                <a:cs typeface="Calibri"/>
                <a:sym typeface="Calibri"/>
              </a:rPr>
              <a:t>nombre</a:t>
            </a:r>
            <a:r>
              <a:rPr lang="en-CA" sz="1200" b="0" i="0" u="none" strike="noStrike" cap="none" dirty="0">
                <a:solidFill>
                  <a:schemeClr val="dk1"/>
                </a:solidFill>
                <a:effectLst/>
                <a:latin typeface="Calibri"/>
                <a:ea typeface="Calibri"/>
                <a:cs typeface="Calibri"/>
                <a:sym typeface="Calibri"/>
              </a:rPr>
              <a:t> de variables </a:t>
            </a:r>
            <a:r>
              <a:rPr lang="en-CA" sz="1200" b="0" i="0" u="none" strike="noStrike" cap="none" dirty="0" err="1">
                <a:solidFill>
                  <a:schemeClr val="dk1"/>
                </a:solidFill>
                <a:effectLst/>
                <a:latin typeface="Calibri"/>
                <a:ea typeface="Calibri"/>
                <a:cs typeface="Calibri"/>
                <a:sym typeface="Calibri"/>
              </a:rPr>
              <a:t>augmente</a:t>
            </a:r>
            <a:r>
              <a:rPr lang="en-CA" sz="1200" b="0" i="0" u="none" strike="noStrike" cap="none" dirty="0">
                <a:solidFill>
                  <a:schemeClr val="dk1"/>
                </a:solidFill>
                <a:effectLst/>
                <a:latin typeface="Calibri"/>
                <a:ea typeface="Calibri"/>
                <a:cs typeface="Calibri"/>
                <a:sym typeface="Calibri"/>
              </a:rPr>
              <a:t>, </a:t>
            </a:r>
            <a:r>
              <a:rPr lang="en-CA" sz="1200" b="0" i="0" u="none" strike="noStrike" cap="none" dirty="0" err="1">
                <a:solidFill>
                  <a:schemeClr val="dk1"/>
                </a:solidFill>
                <a:effectLst/>
                <a:latin typeface="Calibri"/>
                <a:ea typeface="Calibri"/>
                <a:cs typeface="Calibri"/>
                <a:sym typeface="Calibri"/>
              </a:rPr>
              <a:t>l’analyse</a:t>
            </a:r>
            <a:r>
              <a:rPr lang="en-CA" sz="1200" b="0" i="0" u="none" strike="noStrike" cap="none" dirty="0">
                <a:solidFill>
                  <a:schemeClr val="dk1"/>
                </a:solidFill>
                <a:effectLst/>
                <a:latin typeface="Calibri"/>
                <a:ea typeface="Calibri"/>
                <a:cs typeface="Calibri"/>
                <a:sym typeface="Calibri"/>
              </a:rPr>
              <a:t> </a:t>
            </a:r>
            <a:r>
              <a:rPr lang="en-CA" sz="1200" b="0" i="0" u="none" strike="noStrike" cap="none" dirty="0" err="1">
                <a:solidFill>
                  <a:schemeClr val="dk1"/>
                </a:solidFill>
                <a:effectLst/>
                <a:latin typeface="Calibri"/>
                <a:ea typeface="Calibri"/>
                <a:cs typeface="Calibri"/>
                <a:sym typeface="Calibri"/>
              </a:rPr>
              <a:t>graphique</a:t>
            </a:r>
            <a:r>
              <a:rPr lang="en-CA" sz="1200" b="0" i="0" u="none" strike="noStrike" cap="none" dirty="0">
                <a:solidFill>
                  <a:schemeClr val="dk1"/>
                </a:solidFill>
                <a:effectLst/>
                <a:latin typeface="Calibri"/>
                <a:ea typeface="Calibri"/>
                <a:cs typeface="Calibri"/>
                <a:sym typeface="Calibri"/>
              </a:rPr>
              <a:t> </a:t>
            </a:r>
            <a:r>
              <a:rPr lang="en-CA" sz="1200" b="0" i="0" u="none" strike="noStrike" cap="none" dirty="0" err="1">
                <a:solidFill>
                  <a:schemeClr val="dk1"/>
                </a:solidFill>
                <a:effectLst/>
                <a:latin typeface="Calibri"/>
                <a:ea typeface="Calibri"/>
                <a:cs typeface="Calibri"/>
                <a:sym typeface="Calibri"/>
              </a:rPr>
              <a:t>devient</a:t>
            </a:r>
            <a:r>
              <a:rPr lang="en-CA" sz="1200" b="0" i="0" u="none" strike="noStrike" cap="none" dirty="0">
                <a:solidFill>
                  <a:schemeClr val="dk1"/>
                </a:solidFill>
                <a:effectLst/>
                <a:latin typeface="Calibri"/>
                <a:ea typeface="Calibri"/>
                <a:cs typeface="Calibri"/>
                <a:sym typeface="Calibri"/>
              </a:rPr>
              <a:t> de plus </a:t>
            </a:r>
            <a:r>
              <a:rPr lang="en-CA" sz="1200" b="0" i="0" u="none" strike="noStrike" cap="none" dirty="0" err="1">
                <a:solidFill>
                  <a:schemeClr val="dk1"/>
                </a:solidFill>
                <a:effectLst/>
                <a:latin typeface="Calibri"/>
                <a:ea typeface="Calibri"/>
                <a:cs typeface="Calibri"/>
                <a:sym typeface="Calibri"/>
              </a:rPr>
              <a:t>en</a:t>
            </a:r>
            <a:r>
              <a:rPr lang="en-CA" sz="1200" b="0" i="0" u="none" strike="noStrike" cap="none" dirty="0">
                <a:solidFill>
                  <a:schemeClr val="dk1"/>
                </a:solidFill>
                <a:effectLst/>
                <a:latin typeface="Calibri"/>
                <a:ea typeface="Calibri"/>
                <a:cs typeface="Calibri"/>
                <a:sym typeface="Calibri"/>
              </a:rPr>
              <a:t> plus </a:t>
            </a:r>
            <a:r>
              <a:rPr lang="en-CA" sz="1200" b="0" i="0" u="none" strike="noStrike" cap="none" dirty="0" err="1">
                <a:solidFill>
                  <a:schemeClr val="dk1"/>
                </a:solidFill>
                <a:effectLst/>
                <a:latin typeface="Calibri"/>
                <a:ea typeface="Calibri"/>
                <a:cs typeface="Calibri"/>
                <a:sym typeface="Calibri"/>
              </a:rPr>
              <a:t>compliquée</a:t>
            </a:r>
            <a:r>
              <a:rPr lang="en-CA" sz="1200" b="0" i="0" u="none" strike="noStrike" cap="none" dirty="0">
                <a:solidFill>
                  <a:schemeClr val="dk1"/>
                </a:solidFill>
                <a:effectLst/>
                <a:latin typeface="Calibri"/>
                <a:ea typeface="Calibri"/>
                <a:cs typeface="Calibri"/>
                <a:sym typeface="Calibri"/>
              </a:rPr>
              <a:t>, </a:t>
            </a:r>
            <a:r>
              <a:rPr lang="en-CA" sz="1200" b="0" i="0" u="none" strike="noStrike" cap="none" dirty="0" err="1">
                <a:solidFill>
                  <a:schemeClr val="dk1"/>
                </a:solidFill>
                <a:effectLst/>
                <a:latin typeface="Calibri"/>
                <a:ea typeface="Calibri"/>
                <a:cs typeface="Calibri"/>
                <a:sym typeface="Calibri"/>
              </a:rPr>
              <a:t>voire</a:t>
            </a:r>
            <a:r>
              <a:rPr lang="en-CA" sz="1200" b="0" i="0" u="none" strike="noStrike" cap="none" dirty="0">
                <a:solidFill>
                  <a:schemeClr val="dk1"/>
                </a:solidFill>
                <a:effectLst/>
                <a:latin typeface="Calibri"/>
                <a:ea typeface="Calibri"/>
                <a:cs typeface="Calibri"/>
                <a:sym typeface="Calibri"/>
              </a:rPr>
              <a:t> impossible. Deux </a:t>
            </a:r>
            <a:r>
              <a:rPr lang="en-CA" sz="1200" b="0" i="0" u="none" strike="noStrike" cap="none" dirty="0" err="1">
                <a:solidFill>
                  <a:schemeClr val="dk1"/>
                </a:solidFill>
                <a:effectLst/>
                <a:latin typeface="Calibri"/>
                <a:ea typeface="Calibri"/>
                <a:cs typeface="Calibri"/>
                <a:sym typeface="Calibri"/>
              </a:rPr>
              <a:t>familles</a:t>
            </a:r>
            <a:r>
              <a:rPr lang="en-CA" sz="1200" b="0" i="0" u="none" strike="noStrike" cap="none" dirty="0">
                <a:solidFill>
                  <a:schemeClr val="dk1"/>
                </a:solidFill>
                <a:effectLst/>
                <a:latin typeface="Calibri"/>
                <a:ea typeface="Calibri"/>
                <a:cs typeface="Calibri"/>
                <a:sym typeface="Calibri"/>
              </a:rPr>
              <a:t> de </a:t>
            </a:r>
            <a:r>
              <a:rPr lang="en-CA" sz="1200" b="0" i="0" u="none" strike="noStrike" cap="none" dirty="0" err="1">
                <a:solidFill>
                  <a:schemeClr val="dk1"/>
                </a:solidFill>
                <a:effectLst/>
                <a:latin typeface="Calibri"/>
                <a:ea typeface="Calibri"/>
                <a:cs typeface="Calibri"/>
                <a:sym typeface="Calibri"/>
              </a:rPr>
              <a:t>méthodes</a:t>
            </a:r>
            <a:r>
              <a:rPr lang="en-CA" sz="1200" b="0" i="0" u="none" strike="noStrike" cap="none" dirty="0">
                <a:solidFill>
                  <a:schemeClr val="dk1"/>
                </a:solidFill>
                <a:effectLst/>
                <a:latin typeface="Calibri"/>
                <a:ea typeface="Calibri"/>
                <a:cs typeface="Calibri"/>
                <a:sym typeface="Calibri"/>
              </a:rPr>
              <a:t> </a:t>
            </a:r>
            <a:r>
              <a:rPr lang="en-CA" sz="1200" b="0" i="0" u="none" strike="noStrike" cap="none" dirty="0" err="1">
                <a:solidFill>
                  <a:schemeClr val="dk1"/>
                </a:solidFill>
                <a:effectLst/>
                <a:latin typeface="Calibri"/>
                <a:ea typeface="Calibri"/>
                <a:cs typeface="Calibri"/>
                <a:sym typeface="Calibri"/>
              </a:rPr>
              <a:t>ont</a:t>
            </a:r>
            <a:r>
              <a:rPr lang="en-CA" sz="1200" b="0" i="0" u="none" strike="noStrike" cap="none" dirty="0">
                <a:solidFill>
                  <a:schemeClr val="dk1"/>
                </a:solidFill>
                <a:effectLst/>
                <a:latin typeface="Calibri"/>
                <a:ea typeface="Calibri"/>
                <a:cs typeface="Calibri"/>
                <a:sym typeface="Calibri"/>
              </a:rPr>
              <a:t> </a:t>
            </a:r>
            <a:r>
              <a:rPr lang="en-CA" sz="1200" b="0" i="0" u="none" strike="noStrike" cap="none" dirty="0" err="1">
                <a:solidFill>
                  <a:schemeClr val="dk1"/>
                </a:solidFill>
                <a:effectLst/>
                <a:latin typeface="Calibri"/>
                <a:ea typeface="Calibri"/>
                <a:cs typeface="Calibri"/>
                <a:sym typeface="Calibri"/>
              </a:rPr>
              <a:t>éte</a:t>
            </a:r>
            <a:r>
              <a:rPr lang="en-CA" sz="1200" b="0" i="0" u="none" strike="noStrike" cap="none" dirty="0">
                <a:solidFill>
                  <a:schemeClr val="dk1"/>
                </a:solidFill>
                <a:effectLst/>
                <a:latin typeface="Calibri"/>
                <a:ea typeface="Calibri"/>
                <a:cs typeface="Calibri"/>
                <a:sym typeface="Calibri"/>
              </a:rPr>
              <a:t>́ </a:t>
            </a:r>
            <a:r>
              <a:rPr lang="en-CA" sz="1200" b="0" i="0" u="none" strike="noStrike" cap="none" dirty="0" err="1">
                <a:solidFill>
                  <a:schemeClr val="dk1"/>
                </a:solidFill>
                <a:effectLst/>
                <a:latin typeface="Calibri"/>
                <a:ea typeface="Calibri"/>
                <a:cs typeface="Calibri"/>
                <a:sym typeface="Calibri"/>
              </a:rPr>
              <a:t>développées</a:t>
            </a:r>
            <a:r>
              <a:rPr lang="en-CA" sz="1200" b="0" i="0" u="none" strike="noStrike" cap="none" dirty="0">
                <a:solidFill>
                  <a:schemeClr val="dk1"/>
                </a:solidFill>
                <a:effectLst/>
                <a:latin typeface="Calibri"/>
                <a:ea typeface="Calibri"/>
                <a:cs typeface="Calibri"/>
                <a:sym typeface="Calibri"/>
              </a:rPr>
              <a:t> pour prendre </a:t>
            </a:r>
            <a:r>
              <a:rPr lang="en-CA" sz="1200" b="0" i="0" u="none" strike="noStrike" cap="none" dirty="0" err="1">
                <a:solidFill>
                  <a:schemeClr val="dk1"/>
                </a:solidFill>
                <a:effectLst/>
                <a:latin typeface="Calibri"/>
                <a:ea typeface="Calibri"/>
                <a:cs typeface="Calibri"/>
                <a:sym typeface="Calibri"/>
              </a:rPr>
              <a:t>en</a:t>
            </a:r>
            <a:r>
              <a:rPr lang="en-CA" sz="1200" b="0" i="0" u="none" strike="noStrike" cap="none" dirty="0">
                <a:solidFill>
                  <a:schemeClr val="dk1"/>
                </a:solidFill>
                <a:effectLst/>
                <a:latin typeface="Calibri"/>
                <a:ea typeface="Calibri"/>
                <a:cs typeface="Calibri"/>
                <a:sym typeface="Calibri"/>
              </a:rPr>
              <a:t> </a:t>
            </a:r>
            <a:r>
              <a:rPr lang="en-CA" sz="1200" b="0" i="0" u="none" strike="noStrike" cap="none" dirty="0" err="1">
                <a:solidFill>
                  <a:schemeClr val="dk1"/>
                </a:solidFill>
                <a:effectLst/>
                <a:latin typeface="Calibri"/>
                <a:ea typeface="Calibri"/>
                <a:cs typeface="Calibri"/>
                <a:sym typeface="Calibri"/>
              </a:rPr>
              <a:t>considération</a:t>
            </a:r>
            <a:r>
              <a:rPr lang="en-CA" sz="1200" b="0" i="0" u="none" strike="noStrike" cap="none" dirty="0">
                <a:solidFill>
                  <a:schemeClr val="dk1"/>
                </a:solidFill>
                <a:effectLst/>
                <a:latin typeface="Calibri"/>
                <a:ea typeface="Calibri"/>
                <a:cs typeface="Calibri"/>
                <a:sym typeface="Calibri"/>
              </a:rPr>
              <a:t> </a:t>
            </a:r>
            <a:r>
              <a:rPr lang="en-CA" sz="1200" b="0" i="0" u="none" strike="noStrike" cap="none" dirty="0" err="1">
                <a:solidFill>
                  <a:schemeClr val="dk1"/>
                </a:solidFill>
                <a:effectLst/>
                <a:latin typeface="Calibri"/>
                <a:ea typeface="Calibri"/>
                <a:cs typeface="Calibri"/>
                <a:sym typeface="Calibri"/>
              </a:rPr>
              <a:t>cette</a:t>
            </a:r>
            <a:r>
              <a:rPr lang="en-CA" sz="1200" b="0" i="0" u="none" strike="noStrike" cap="none" dirty="0">
                <a:solidFill>
                  <a:schemeClr val="dk1"/>
                </a:solidFill>
                <a:effectLst/>
                <a:latin typeface="Calibri"/>
                <a:ea typeface="Calibri"/>
                <a:cs typeface="Calibri"/>
                <a:sym typeface="Calibri"/>
              </a:rPr>
              <a:t> </a:t>
            </a:r>
            <a:r>
              <a:rPr lang="en-CA" sz="1200" b="0" i="0" u="none" strike="noStrike" cap="none" dirty="0" err="1">
                <a:solidFill>
                  <a:schemeClr val="dk1"/>
                </a:solidFill>
                <a:effectLst/>
                <a:latin typeface="Calibri"/>
                <a:ea typeface="Calibri"/>
                <a:cs typeface="Calibri"/>
                <a:sym typeface="Calibri"/>
              </a:rPr>
              <a:t>problématique</a:t>
            </a:r>
            <a:r>
              <a:rPr lang="en-CA" sz="1200" b="0" i="0" u="none" strike="noStrike" cap="none" dirty="0">
                <a:solidFill>
                  <a:schemeClr val="dk1"/>
                </a:solidFill>
                <a:effectLst/>
                <a:latin typeface="Calibri"/>
                <a:ea typeface="Calibri"/>
                <a:cs typeface="Calibri"/>
                <a:sym typeface="Calibri"/>
              </a:rPr>
              <a:t>, </a:t>
            </a:r>
            <a:r>
              <a:rPr lang="en-CA" sz="1200" b="0" i="0" u="none" strike="noStrike" cap="none" dirty="0" err="1">
                <a:solidFill>
                  <a:schemeClr val="dk1"/>
                </a:solidFill>
                <a:effectLst/>
                <a:latin typeface="Calibri"/>
                <a:ea typeface="Calibri"/>
                <a:cs typeface="Calibri"/>
                <a:sym typeface="Calibri"/>
              </a:rPr>
              <a:t>soit</a:t>
            </a:r>
            <a:r>
              <a:rPr lang="en-CA" sz="1200" b="0" i="0" u="none" strike="noStrike" cap="none" dirty="0">
                <a:solidFill>
                  <a:schemeClr val="dk1"/>
                </a:solidFill>
                <a:effectLst/>
                <a:latin typeface="Calibri"/>
                <a:ea typeface="Calibri"/>
                <a:cs typeface="Calibri"/>
                <a:sym typeface="Calibri"/>
              </a:rPr>
              <a:t> les </a:t>
            </a:r>
            <a:r>
              <a:rPr lang="en-CA" sz="1200" b="0" i="0" u="none" strike="noStrike" cap="none" dirty="0" err="1">
                <a:solidFill>
                  <a:schemeClr val="dk1"/>
                </a:solidFill>
                <a:effectLst/>
                <a:latin typeface="Calibri"/>
                <a:ea typeface="Calibri"/>
                <a:cs typeface="Calibri"/>
                <a:sym typeface="Calibri"/>
              </a:rPr>
              <a:t>méthodes</a:t>
            </a:r>
            <a:r>
              <a:rPr lang="en-CA" sz="1200" b="0" i="0" u="none" strike="noStrike" cap="none" dirty="0">
                <a:solidFill>
                  <a:schemeClr val="dk1"/>
                </a:solidFill>
                <a:effectLst/>
                <a:latin typeface="Calibri"/>
                <a:ea typeface="Calibri"/>
                <a:cs typeface="Calibri"/>
                <a:sym typeface="Calibri"/>
              </a:rPr>
              <a:t> </a:t>
            </a:r>
            <a:r>
              <a:rPr lang="en-CA" sz="1200" b="0" i="0" u="none" strike="noStrike" cap="none" dirty="0" err="1">
                <a:solidFill>
                  <a:schemeClr val="dk1"/>
                </a:solidFill>
                <a:effectLst/>
                <a:latin typeface="Calibri"/>
                <a:ea typeface="Calibri"/>
                <a:cs typeface="Calibri"/>
                <a:sym typeface="Calibri"/>
              </a:rPr>
              <a:t>hiérarchiques</a:t>
            </a:r>
            <a:r>
              <a:rPr lang="en-CA" sz="1200" b="0" i="0" u="none" strike="noStrike" cap="none" dirty="0">
                <a:solidFill>
                  <a:schemeClr val="dk1"/>
                </a:solidFill>
                <a:effectLst/>
                <a:latin typeface="Calibri"/>
                <a:ea typeface="Calibri"/>
                <a:cs typeface="Calibri"/>
                <a:sym typeface="Calibri"/>
              </a:rPr>
              <a:t> et les </a:t>
            </a:r>
            <a:r>
              <a:rPr lang="en-CA" sz="1200" b="0" i="0" u="none" strike="noStrike" cap="none" dirty="0" err="1">
                <a:solidFill>
                  <a:schemeClr val="dk1"/>
                </a:solidFill>
                <a:effectLst/>
                <a:latin typeface="Calibri"/>
                <a:ea typeface="Calibri"/>
                <a:cs typeface="Calibri"/>
                <a:sym typeface="Calibri"/>
              </a:rPr>
              <a:t>méthodes</a:t>
            </a:r>
            <a:r>
              <a:rPr lang="en-CA" sz="1200" b="0" i="0" u="none" strike="noStrike" cap="none" dirty="0">
                <a:solidFill>
                  <a:schemeClr val="dk1"/>
                </a:solidFill>
                <a:effectLst/>
                <a:latin typeface="Calibri"/>
                <a:ea typeface="Calibri"/>
                <a:cs typeface="Calibri"/>
                <a:sym typeface="Calibri"/>
              </a:rPr>
              <a:t> non </a:t>
            </a:r>
            <a:r>
              <a:rPr lang="en-CA" sz="1200" b="0" i="0" u="none" strike="noStrike" cap="none" dirty="0" err="1">
                <a:solidFill>
                  <a:schemeClr val="dk1"/>
                </a:solidFill>
                <a:effectLst/>
                <a:latin typeface="Calibri"/>
                <a:ea typeface="Calibri"/>
                <a:cs typeface="Calibri"/>
                <a:sym typeface="Calibri"/>
              </a:rPr>
              <a:t>hiérarchiques</a:t>
            </a:r>
            <a:r>
              <a:rPr lang="en-CA" sz="1200" b="0" i="0" u="none" strike="noStrike" cap="none" dirty="0">
                <a:solidFill>
                  <a:schemeClr val="dk1"/>
                </a:solidFill>
                <a:effectLst/>
                <a:latin typeface="Calibri"/>
                <a:ea typeface="Calibri"/>
                <a:cs typeface="Calibri"/>
                <a:sym typeface="Calibri"/>
              </a:rPr>
              <a:t>. Les </a:t>
            </a:r>
            <a:r>
              <a:rPr lang="en-CA" sz="1200" b="0" i="0" u="none" strike="noStrike" cap="none" dirty="0" err="1">
                <a:solidFill>
                  <a:schemeClr val="dk1"/>
                </a:solidFill>
                <a:effectLst/>
                <a:latin typeface="Calibri"/>
                <a:ea typeface="Calibri"/>
                <a:cs typeface="Calibri"/>
                <a:sym typeface="Calibri"/>
              </a:rPr>
              <a:t>méthodes</a:t>
            </a:r>
            <a:r>
              <a:rPr lang="en-CA" sz="1200" b="0" i="0" u="none" strike="noStrike" cap="none" dirty="0">
                <a:solidFill>
                  <a:schemeClr val="dk1"/>
                </a:solidFill>
                <a:effectLst/>
                <a:latin typeface="Calibri"/>
                <a:ea typeface="Calibri"/>
                <a:cs typeface="Calibri"/>
                <a:sym typeface="Calibri"/>
              </a:rPr>
              <a:t> </a:t>
            </a:r>
            <a:r>
              <a:rPr lang="en-CA" sz="1200" b="0" i="0" u="none" strike="noStrike" cap="none" dirty="0" err="1">
                <a:solidFill>
                  <a:schemeClr val="dk1"/>
                </a:solidFill>
                <a:effectLst/>
                <a:latin typeface="Calibri"/>
                <a:ea typeface="Calibri"/>
                <a:cs typeface="Calibri"/>
                <a:sym typeface="Calibri"/>
              </a:rPr>
              <a:t>hiérarchiques</a:t>
            </a:r>
            <a:r>
              <a:rPr lang="en-CA" sz="1200" b="0" i="0" u="none" strike="noStrike" cap="none" dirty="0">
                <a:solidFill>
                  <a:schemeClr val="dk1"/>
                </a:solidFill>
                <a:effectLst/>
                <a:latin typeface="Calibri"/>
                <a:ea typeface="Calibri"/>
                <a:cs typeface="Calibri"/>
                <a:sym typeface="Calibri"/>
              </a:rPr>
              <a:t> </a:t>
            </a:r>
            <a:r>
              <a:rPr lang="en-CA" sz="1200" b="0" i="0" u="none" strike="noStrike" cap="none" dirty="0" err="1">
                <a:solidFill>
                  <a:schemeClr val="dk1"/>
                </a:solidFill>
                <a:effectLst/>
                <a:latin typeface="Calibri"/>
                <a:ea typeface="Calibri"/>
                <a:cs typeface="Calibri"/>
                <a:sym typeface="Calibri"/>
              </a:rPr>
              <a:t>partent</a:t>
            </a:r>
            <a:r>
              <a:rPr lang="en-CA" sz="1200" b="0" i="0" u="none" strike="noStrike" cap="none" dirty="0">
                <a:solidFill>
                  <a:schemeClr val="dk1"/>
                </a:solidFill>
                <a:effectLst/>
                <a:latin typeface="Calibri"/>
                <a:ea typeface="Calibri"/>
                <a:cs typeface="Calibri"/>
                <a:sym typeface="Calibri"/>
              </a:rPr>
              <a:t> du </a:t>
            </a:r>
            <a:r>
              <a:rPr lang="en-CA" sz="1200" b="0" i="0" u="none" strike="noStrike" cap="none" dirty="0" err="1">
                <a:solidFill>
                  <a:schemeClr val="dk1"/>
                </a:solidFill>
                <a:effectLst/>
                <a:latin typeface="Calibri"/>
                <a:ea typeface="Calibri"/>
                <a:cs typeface="Calibri"/>
                <a:sym typeface="Calibri"/>
              </a:rPr>
              <a:t>principe</a:t>
            </a:r>
            <a:r>
              <a:rPr lang="en-CA" sz="1200" b="0" i="0" u="none" strike="noStrike" cap="none" dirty="0">
                <a:solidFill>
                  <a:schemeClr val="dk1"/>
                </a:solidFill>
                <a:effectLst/>
                <a:latin typeface="Calibri"/>
                <a:ea typeface="Calibri"/>
                <a:cs typeface="Calibri"/>
                <a:sym typeface="Calibri"/>
              </a:rPr>
              <a:t> que </a:t>
            </a:r>
            <a:r>
              <a:rPr lang="en-CA" sz="1200" b="0" i="0" u="none" strike="noStrike" cap="none" dirty="0" err="1">
                <a:solidFill>
                  <a:schemeClr val="dk1"/>
                </a:solidFill>
                <a:effectLst/>
                <a:latin typeface="Calibri"/>
                <a:ea typeface="Calibri"/>
                <a:cs typeface="Calibri"/>
                <a:sym typeface="Calibri"/>
              </a:rPr>
              <a:t>chaque</a:t>
            </a:r>
            <a:r>
              <a:rPr lang="en-CA" sz="1200" b="0" i="0" u="none" strike="noStrike" cap="none" dirty="0">
                <a:solidFill>
                  <a:schemeClr val="dk1"/>
                </a:solidFill>
                <a:effectLst/>
                <a:latin typeface="Calibri"/>
                <a:ea typeface="Calibri"/>
                <a:cs typeface="Calibri"/>
                <a:sym typeface="Calibri"/>
              </a:rPr>
              <a:t> observation </a:t>
            </a:r>
            <a:r>
              <a:rPr lang="en-CA" sz="1200" b="0" i="0" u="none" strike="noStrike" cap="none" dirty="0" err="1">
                <a:solidFill>
                  <a:schemeClr val="dk1"/>
                </a:solidFill>
                <a:effectLst/>
                <a:latin typeface="Calibri"/>
                <a:ea typeface="Calibri"/>
                <a:cs typeface="Calibri"/>
                <a:sym typeface="Calibri"/>
              </a:rPr>
              <a:t>est</a:t>
            </a:r>
            <a:r>
              <a:rPr lang="en-CA" sz="1200" b="0" i="0" u="none" strike="noStrike" cap="none" dirty="0">
                <a:solidFill>
                  <a:schemeClr val="dk1"/>
                </a:solidFill>
                <a:effectLst/>
                <a:latin typeface="Calibri"/>
                <a:ea typeface="Calibri"/>
                <a:cs typeface="Calibri"/>
                <a:sym typeface="Calibri"/>
              </a:rPr>
              <a:t> </a:t>
            </a:r>
            <a:r>
              <a:rPr lang="en-CA" sz="1200" b="0" i="0" u="none" strike="noStrike" cap="none" dirty="0" err="1">
                <a:solidFill>
                  <a:schemeClr val="dk1"/>
                </a:solidFill>
                <a:effectLst/>
                <a:latin typeface="Calibri"/>
                <a:ea typeface="Calibri"/>
                <a:cs typeface="Calibri"/>
                <a:sym typeface="Calibri"/>
              </a:rPr>
              <a:t>une</a:t>
            </a:r>
            <a:r>
              <a:rPr lang="en-CA" sz="1200" b="0" i="0" u="none" strike="noStrike" cap="none" dirty="0">
                <a:solidFill>
                  <a:schemeClr val="dk1"/>
                </a:solidFill>
                <a:effectLst/>
                <a:latin typeface="Calibri"/>
                <a:ea typeface="Calibri"/>
                <a:cs typeface="Calibri"/>
                <a:sym typeface="Calibri"/>
              </a:rPr>
              <a:t> </a:t>
            </a:r>
            <a:r>
              <a:rPr lang="en-CA" sz="1200" b="0" i="0" u="none" strike="noStrike" cap="none" dirty="0" err="1">
                <a:solidFill>
                  <a:schemeClr val="dk1"/>
                </a:solidFill>
                <a:effectLst/>
                <a:latin typeface="Calibri"/>
                <a:ea typeface="Calibri"/>
                <a:cs typeface="Calibri"/>
                <a:sym typeface="Calibri"/>
              </a:rPr>
              <a:t>grappe</a:t>
            </a:r>
            <a:r>
              <a:rPr lang="en-CA" sz="1200" b="0" i="0" u="none" strike="noStrike" cap="none" dirty="0">
                <a:solidFill>
                  <a:schemeClr val="dk1"/>
                </a:solidFill>
                <a:effectLst/>
                <a:latin typeface="Calibri"/>
                <a:ea typeface="Calibri"/>
                <a:cs typeface="Calibri"/>
                <a:sym typeface="Calibri"/>
              </a:rPr>
              <a:t>. Les deux observations les plus </a:t>
            </a:r>
            <a:r>
              <a:rPr lang="en-CA" sz="1200" b="0" i="0" u="none" strike="noStrike" cap="none" dirty="0" err="1">
                <a:solidFill>
                  <a:schemeClr val="dk1"/>
                </a:solidFill>
                <a:effectLst/>
                <a:latin typeface="Calibri"/>
                <a:ea typeface="Calibri"/>
                <a:cs typeface="Calibri"/>
                <a:sym typeface="Calibri"/>
              </a:rPr>
              <a:t>près</a:t>
            </a:r>
            <a:r>
              <a:rPr lang="en-CA" sz="1200" b="0" i="0" u="none" strike="noStrike" cap="none" dirty="0">
                <a:solidFill>
                  <a:schemeClr val="dk1"/>
                </a:solidFill>
                <a:effectLst/>
                <a:latin typeface="Calibri"/>
                <a:ea typeface="Calibri"/>
                <a:cs typeface="Calibri"/>
                <a:sym typeface="Calibri"/>
              </a:rPr>
              <a:t> </a:t>
            </a:r>
            <a:r>
              <a:rPr lang="en-CA" sz="1200" b="0" i="0" u="none" strike="noStrike" cap="none" dirty="0" err="1">
                <a:solidFill>
                  <a:schemeClr val="dk1"/>
                </a:solidFill>
                <a:effectLst/>
                <a:latin typeface="Calibri"/>
                <a:ea typeface="Calibri"/>
                <a:cs typeface="Calibri"/>
                <a:sym typeface="Calibri"/>
              </a:rPr>
              <a:t>sont</a:t>
            </a:r>
            <a:r>
              <a:rPr lang="en-CA" sz="1200" b="0" i="0" u="none" strike="noStrike" cap="none" dirty="0">
                <a:solidFill>
                  <a:schemeClr val="dk1"/>
                </a:solidFill>
                <a:effectLst/>
                <a:latin typeface="Calibri"/>
                <a:ea typeface="Calibri"/>
                <a:cs typeface="Calibri"/>
                <a:sym typeface="Calibri"/>
              </a:rPr>
              <a:t> </a:t>
            </a:r>
            <a:r>
              <a:rPr lang="en-CA" sz="1200" b="0" i="0" u="none" strike="noStrike" cap="none" dirty="0" err="1">
                <a:solidFill>
                  <a:schemeClr val="dk1"/>
                </a:solidFill>
                <a:effectLst/>
                <a:latin typeface="Calibri"/>
                <a:ea typeface="Calibri"/>
                <a:cs typeface="Calibri"/>
                <a:sym typeface="Calibri"/>
              </a:rPr>
              <a:t>ensuite</a:t>
            </a:r>
            <a:r>
              <a:rPr lang="en-CA" sz="1200" b="0" i="0" u="none" strike="noStrike" cap="none" dirty="0">
                <a:solidFill>
                  <a:schemeClr val="dk1"/>
                </a:solidFill>
                <a:effectLst/>
                <a:latin typeface="Calibri"/>
                <a:ea typeface="Calibri"/>
                <a:cs typeface="Calibri"/>
                <a:sym typeface="Calibri"/>
              </a:rPr>
              <a:t> </a:t>
            </a:r>
            <a:r>
              <a:rPr lang="en-CA" sz="1200" b="0" i="0" u="none" strike="noStrike" cap="none" dirty="0" err="1">
                <a:solidFill>
                  <a:schemeClr val="dk1"/>
                </a:solidFill>
                <a:effectLst/>
                <a:latin typeface="Calibri"/>
                <a:ea typeface="Calibri"/>
                <a:cs typeface="Calibri"/>
                <a:sym typeface="Calibri"/>
              </a:rPr>
              <a:t>regroupées</a:t>
            </a:r>
            <a:r>
              <a:rPr lang="en-CA" sz="1200" b="0" i="0" u="none" strike="noStrike" cap="none" dirty="0">
                <a:solidFill>
                  <a:schemeClr val="dk1"/>
                </a:solidFill>
                <a:effectLst/>
                <a:latin typeface="Calibri"/>
                <a:ea typeface="Calibri"/>
                <a:cs typeface="Calibri"/>
                <a:sym typeface="Calibri"/>
              </a:rPr>
              <a:t>. </a:t>
            </a:r>
            <a:r>
              <a:rPr lang="en-CA" sz="1200" b="0" i="0" u="none" strike="noStrike" cap="none" dirty="0" err="1">
                <a:solidFill>
                  <a:schemeClr val="dk1"/>
                </a:solidFill>
                <a:effectLst/>
                <a:latin typeface="Calibri"/>
                <a:ea typeface="Calibri"/>
                <a:cs typeface="Calibri"/>
                <a:sym typeface="Calibri"/>
              </a:rPr>
              <a:t>Cette</a:t>
            </a:r>
            <a:r>
              <a:rPr lang="en-CA" sz="1200" b="0" i="0" u="none" strike="noStrike" cap="none" dirty="0">
                <a:solidFill>
                  <a:schemeClr val="dk1"/>
                </a:solidFill>
                <a:effectLst/>
                <a:latin typeface="Calibri"/>
                <a:ea typeface="Calibri"/>
                <a:cs typeface="Calibri"/>
                <a:sym typeface="Calibri"/>
              </a:rPr>
              <a:t> </a:t>
            </a:r>
            <a:r>
              <a:rPr lang="en-CA" sz="1200" b="0" i="0" u="none" strike="noStrike" cap="none" dirty="0" err="1">
                <a:solidFill>
                  <a:schemeClr val="dk1"/>
                </a:solidFill>
                <a:effectLst/>
                <a:latin typeface="Calibri"/>
                <a:ea typeface="Calibri"/>
                <a:cs typeface="Calibri"/>
                <a:sym typeface="Calibri"/>
              </a:rPr>
              <a:t>étape</a:t>
            </a:r>
            <a:r>
              <a:rPr lang="en-CA" sz="1200" b="0" i="0" u="none" strike="noStrike" cap="none" dirty="0">
                <a:solidFill>
                  <a:schemeClr val="dk1"/>
                </a:solidFill>
                <a:effectLst/>
                <a:latin typeface="Calibri"/>
                <a:ea typeface="Calibri"/>
                <a:cs typeface="Calibri"/>
                <a:sym typeface="Calibri"/>
              </a:rPr>
              <a:t> </a:t>
            </a:r>
            <a:r>
              <a:rPr lang="en-CA" sz="1200" b="0" i="0" u="none" strike="noStrike" cap="none" dirty="0" err="1">
                <a:solidFill>
                  <a:schemeClr val="dk1"/>
                </a:solidFill>
                <a:effectLst/>
                <a:latin typeface="Calibri"/>
                <a:ea typeface="Calibri"/>
                <a:cs typeface="Calibri"/>
                <a:sym typeface="Calibri"/>
              </a:rPr>
              <a:t>est</a:t>
            </a:r>
            <a:r>
              <a:rPr lang="en-CA" sz="1200" b="0" i="0" u="none" strike="noStrike" cap="none" dirty="0">
                <a:solidFill>
                  <a:schemeClr val="dk1"/>
                </a:solidFill>
                <a:effectLst/>
                <a:latin typeface="Calibri"/>
                <a:ea typeface="Calibri"/>
                <a:cs typeface="Calibri"/>
                <a:sym typeface="Calibri"/>
              </a:rPr>
              <a:t> </a:t>
            </a:r>
            <a:r>
              <a:rPr lang="en-CA" sz="1200" b="0" i="0" u="none" strike="noStrike" cap="none" dirty="0" err="1">
                <a:solidFill>
                  <a:schemeClr val="dk1"/>
                </a:solidFill>
                <a:effectLst/>
                <a:latin typeface="Calibri"/>
                <a:ea typeface="Calibri"/>
                <a:cs typeface="Calibri"/>
                <a:sym typeface="Calibri"/>
              </a:rPr>
              <a:t>répétée</a:t>
            </a:r>
            <a:r>
              <a:rPr lang="en-CA" sz="1200" b="0" i="0" u="none" strike="noStrike" cap="none" dirty="0">
                <a:solidFill>
                  <a:schemeClr val="dk1"/>
                </a:solidFill>
                <a:effectLst/>
                <a:latin typeface="Calibri"/>
                <a:ea typeface="Calibri"/>
                <a:cs typeface="Calibri"/>
                <a:sym typeface="Calibri"/>
              </a:rPr>
              <a:t> </a:t>
            </a:r>
            <a:r>
              <a:rPr lang="en-CA" sz="1200" b="0" i="0" u="none" strike="noStrike" cap="none" dirty="0" err="1">
                <a:solidFill>
                  <a:schemeClr val="dk1"/>
                </a:solidFill>
                <a:effectLst/>
                <a:latin typeface="Calibri"/>
                <a:ea typeface="Calibri"/>
                <a:cs typeface="Calibri"/>
                <a:sym typeface="Calibri"/>
              </a:rPr>
              <a:t>jusqu’a</a:t>
            </a:r>
            <a:r>
              <a:rPr lang="en-CA" sz="1200" b="0" i="0" u="none" strike="noStrike" cap="none" dirty="0">
                <a:solidFill>
                  <a:schemeClr val="dk1"/>
                </a:solidFill>
                <a:effectLst/>
                <a:latin typeface="Calibri"/>
                <a:ea typeface="Calibri"/>
                <a:cs typeface="Calibri"/>
                <a:sym typeface="Calibri"/>
              </a:rPr>
              <a:t>̀ </a:t>
            </a:r>
            <a:r>
              <a:rPr lang="en-CA" sz="1200" b="0" i="0" u="none" strike="noStrike" cap="none" dirty="0" err="1">
                <a:solidFill>
                  <a:schemeClr val="dk1"/>
                </a:solidFill>
                <a:effectLst/>
                <a:latin typeface="Calibri"/>
                <a:ea typeface="Calibri"/>
                <a:cs typeface="Calibri"/>
                <a:sym typeface="Calibri"/>
              </a:rPr>
              <a:t>ce</a:t>
            </a:r>
            <a:r>
              <a:rPr lang="en-CA" sz="1200" b="0" i="0" u="none" strike="noStrike" cap="none" dirty="0">
                <a:solidFill>
                  <a:schemeClr val="dk1"/>
                </a:solidFill>
                <a:effectLst/>
                <a:latin typeface="Calibri"/>
                <a:ea typeface="Calibri"/>
                <a:cs typeface="Calibri"/>
                <a:sym typeface="Calibri"/>
              </a:rPr>
              <a:t> </a:t>
            </a:r>
            <a:r>
              <a:rPr lang="en-CA" sz="1200" b="0" i="0" u="none" strike="noStrike" cap="none" dirty="0" err="1">
                <a:solidFill>
                  <a:schemeClr val="dk1"/>
                </a:solidFill>
                <a:effectLst/>
                <a:latin typeface="Calibri"/>
                <a:ea typeface="Calibri"/>
                <a:cs typeface="Calibri"/>
                <a:sym typeface="Calibri"/>
              </a:rPr>
              <a:t>qu’il</a:t>
            </a:r>
            <a:r>
              <a:rPr lang="en-CA" sz="1200" b="0" i="0" u="none" strike="noStrike" cap="none" dirty="0">
                <a:solidFill>
                  <a:schemeClr val="dk1"/>
                </a:solidFill>
                <a:effectLst/>
                <a:latin typeface="Calibri"/>
                <a:ea typeface="Calibri"/>
                <a:cs typeface="Calibri"/>
                <a:sym typeface="Calibri"/>
              </a:rPr>
              <a:t> </a:t>
            </a:r>
            <a:r>
              <a:rPr lang="en-CA" sz="1200" b="0" i="0" u="none" strike="noStrike" cap="none" dirty="0" err="1">
                <a:solidFill>
                  <a:schemeClr val="dk1"/>
                </a:solidFill>
                <a:effectLst/>
                <a:latin typeface="Calibri"/>
                <a:ea typeface="Calibri"/>
                <a:cs typeface="Calibri"/>
                <a:sym typeface="Calibri"/>
              </a:rPr>
              <a:t>n’y</a:t>
            </a:r>
            <a:r>
              <a:rPr lang="en-CA" sz="1200" b="0" i="0" u="none" strike="noStrike" cap="none" dirty="0">
                <a:solidFill>
                  <a:schemeClr val="dk1"/>
                </a:solidFill>
                <a:effectLst/>
                <a:latin typeface="Calibri"/>
                <a:ea typeface="Calibri"/>
                <a:cs typeface="Calibri"/>
                <a:sym typeface="Calibri"/>
              </a:rPr>
              <a:t> ait plus </a:t>
            </a:r>
            <a:r>
              <a:rPr lang="en-CA" sz="1200" b="0" i="0" u="none" strike="noStrike" cap="none" dirty="0" err="1">
                <a:solidFill>
                  <a:schemeClr val="dk1"/>
                </a:solidFill>
                <a:effectLst/>
                <a:latin typeface="Calibri"/>
                <a:ea typeface="Calibri"/>
                <a:cs typeface="Calibri"/>
                <a:sym typeface="Calibri"/>
              </a:rPr>
              <a:t>qu’une</a:t>
            </a:r>
            <a:r>
              <a:rPr lang="en-CA" sz="1200" b="0" i="0" u="none" strike="noStrike" cap="none" dirty="0">
                <a:solidFill>
                  <a:schemeClr val="dk1"/>
                </a:solidFill>
                <a:effectLst/>
                <a:latin typeface="Calibri"/>
                <a:ea typeface="Calibri"/>
                <a:cs typeface="Calibri"/>
                <a:sym typeface="Calibri"/>
              </a:rPr>
              <a:t> </a:t>
            </a:r>
            <a:r>
              <a:rPr lang="en-CA" sz="1200" b="0" i="0" u="none" strike="noStrike" cap="none" dirty="0" err="1">
                <a:solidFill>
                  <a:schemeClr val="dk1"/>
                </a:solidFill>
                <a:effectLst/>
                <a:latin typeface="Calibri"/>
                <a:ea typeface="Calibri"/>
                <a:cs typeface="Calibri"/>
                <a:sym typeface="Calibri"/>
              </a:rPr>
              <a:t>seule</a:t>
            </a:r>
            <a:r>
              <a:rPr lang="en-CA" sz="1200" b="0" i="0" u="none" strike="noStrike" cap="none" dirty="0">
                <a:solidFill>
                  <a:schemeClr val="dk1"/>
                </a:solidFill>
                <a:effectLst/>
                <a:latin typeface="Calibri"/>
                <a:ea typeface="Calibri"/>
                <a:cs typeface="Calibri"/>
                <a:sym typeface="Calibri"/>
              </a:rPr>
              <a:t> </a:t>
            </a:r>
            <a:r>
              <a:rPr lang="en-CA" sz="1200" b="0" i="0" u="none" strike="noStrike" cap="none" dirty="0" err="1">
                <a:solidFill>
                  <a:schemeClr val="dk1"/>
                </a:solidFill>
                <a:effectLst/>
                <a:latin typeface="Calibri"/>
                <a:ea typeface="Calibri"/>
                <a:cs typeface="Calibri"/>
                <a:sym typeface="Calibri"/>
              </a:rPr>
              <a:t>grappe</a:t>
            </a:r>
            <a:r>
              <a:rPr lang="en-CA" sz="1200" b="0" i="0" u="none" strike="noStrike" cap="none" dirty="0">
                <a:solidFill>
                  <a:schemeClr val="dk1"/>
                </a:solidFill>
                <a:effectLst/>
                <a:latin typeface="Calibri"/>
                <a:ea typeface="Calibri"/>
                <a:cs typeface="Calibri"/>
                <a:sym typeface="Calibri"/>
              </a:rPr>
              <a:t> </a:t>
            </a:r>
            <a:r>
              <a:rPr lang="en-CA" sz="1200" b="0" i="0" u="none" strike="noStrike" cap="none" dirty="0" err="1">
                <a:solidFill>
                  <a:schemeClr val="dk1"/>
                </a:solidFill>
                <a:effectLst/>
                <a:latin typeface="Calibri"/>
                <a:ea typeface="Calibri"/>
                <a:cs typeface="Calibri"/>
                <a:sym typeface="Calibri"/>
              </a:rPr>
              <a:t>contenant</a:t>
            </a:r>
            <a:r>
              <a:rPr lang="en-CA" sz="1200" b="0" i="0" u="none" strike="noStrike" cap="none" dirty="0">
                <a:solidFill>
                  <a:schemeClr val="dk1"/>
                </a:solidFill>
                <a:effectLst/>
                <a:latin typeface="Calibri"/>
                <a:ea typeface="Calibri"/>
                <a:cs typeface="Calibri"/>
                <a:sym typeface="Calibri"/>
              </a:rPr>
              <a:t> </a:t>
            </a:r>
            <a:r>
              <a:rPr lang="en-CA" sz="1200" b="0" i="0" u="none" strike="noStrike" cap="none" dirty="0" err="1">
                <a:solidFill>
                  <a:schemeClr val="dk1"/>
                </a:solidFill>
                <a:effectLst/>
                <a:latin typeface="Calibri"/>
                <a:ea typeface="Calibri"/>
                <a:cs typeface="Calibri"/>
                <a:sym typeface="Calibri"/>
              </a:rPr>
              <a:t>chacune</a:t>
            </a:r>
            <a:r>
              <a:rPr lang="en-CA" sz="1200" b="0" i="0" u="none" strike="noStrike" cap="none" dirty="0">
                <a:solidFill>
                  <a:schemeClr val="dk1"/>
                </a:solidFill>
                <a:effectLst/>
                <a:latin typeface="Calibri"/>
                <a:ea typeface="Calibri"/>
                <a:cs typeface="Calibri"/>
                <a:sym typeface="Calibri"/>
              </a:rPr>
              <a:t> des observations. Il </a:t>
            </a:r>
            <a:r>
              <a:rPr lang="en-CA" sz="1200" b="0" i="0" u="none" strike="noStrike" cap="none" dirty="0" err="1">
                <a:solidFill>
                  <a:schemeClr val="dk1"/>
                </a:solidFill>
                <a:effectLst/>
                <a:latin typeface="Calibri"/>
                <a:ea typeface="Calibri"/>
                <a:cs typeface="Calibri"/>
                <a:sym typeface="Calibri"/>
              </a:rPr>
              <a:t>suffit</a:t>
            </a:r>
            <a:r>
              <a:rPr lang="en-CA" sz="1200" b="0" i="0" u="none" strike="noStrike" cap="none" dirty="0">
                <a:solidFill>
                  <a:schemeClr val="dk1"/>
                </a:solidFill>
                <a:effectLst/>
                <a:latin typeface="Calibri"/>
                <a:ea typeface="Calibri"/>
                <a:cs typeface="Calibri"/>
                <a:sym typeface="Calibri"/>
              </a:rPr>
              <a:t> </a:t>
            </a:r>
            <a:r>
              <a:rPr lang="en-CA" sz="1200" b="0" i="0" u="none" strike="noStrike" cap="none" dirty="0" err="1">
                <a:solidFill>
                  <a:schemeClr val="dk1"/>
                </a:solidFill>
                <a:effectLst/>
                <a:latin typeface="Calibri"/>
                <a:ea typeface="Calibri"/>
                <a:cs typeface="Calibri"/>
                <a:sym typeface="Calibri"/>
              </a:rPr>
              <a:t>ensuite</a:t>
            </a:r>
            <a:r>
              <a:rPr lang="en-CA" sz="1200" b="0" i="0" u="none" strike="noStrike" cap="none" dirty="0">
                <a:solidFill>
                  <a:schemeClr val="dk1"/>
                </a:solidFill>
                <a:effectLst/>
                <a:latin typeface="Calibri"/>
                <a:ea typeface="Calibri"/>
                <a:cs typeface="Calibri"/>
                <a:sym typeface="Calibri"/>
              </a:rPr>
              <a:t> </a:t>
            </a:r>
            <a:r>
              <a:rPr lang="en-CA" sz="1200" b="0" i="0" u="none" strike="noStrike" cap="none" dirty="0" err="1">
                <a:solidFill>
                  <a:schemeClr val="dk1"/>
                </a:solidFill>
                <a:effectLst/>
                <a:latin typeface="Calibri"/>
                <a:ea typeface="Calibri"/>
                <a:cs typeface="Calibri"/>
                <a:sym typeface="Calibri"/>
              </a:rPr>
              <a:t>d’établir</a:t>
            </a:r>
            <a:r>
              <a:rPr lang="en-CA" sz="1200" b="0" i="0" u="none" strike="noStrike" cap="none" dirty="0">
                <a:solidFill>
                  <a:schemeClr val="dk1"/>
                </a:solidFill>
                <a:effectLst/>
                <a:latin typeface="Calibri"/>
                <a:ea typeface="Calibri"/>
                <a:cs typeface="Calibri"/>
                <a:sym typeface="Calibri"/>
              </a:rPr>
              <a:t> le </a:t>
            </a:r>
            <a:r>
              <a:rPr lang="en-CA" sz="1200" b="0" i="0" u="none" strike="noStrike" cap="none" dirty="0" err="1">
                <a:solidFill>
                  <a:schemeClr val="dk1"/>
                </a:solidFill>
                <a:effectLst/>
                <a:latin typeface="Calibri"/>
                <a:ea typeface="Calibri"/>
                <a:cs typeface="Calibri"/>
                <a:sym typeface="Calibri"/>
              </a:rPr>
              <a:t>nombre</a:t>
            </a:r>
            <a:r>
              <a:rPr lang="en-CA" sz="1200" b="0" i="0" u="none" strike="noStrike" cap="none" dirty="0">
                <a:solidFill>
                  <a:schemeClr val="dk1"/>
                </a:solidFill>
                <a:effectLst/>
                <a:latin typeface="Calibri"/>
                <a:ea typeface="Calibri"/>
                <a:cs typeface="Calibri"/>
                <a:sym typeface="Calibri"/>
              </a:rPr>
              <a:t> de </a:t>
            </a:r>
            <a:r>
              <a:rPr lang="en-CA" sz="1200" b="0" i="0" u="none" strike="noStrike" cap="none" dirty="0" err="1">
                <a:solidFill>
                  <a:schemeClr val="dk1"/>
                </a:solidFill>
                <a:effectLst/>
                <a:latin typeface="Calibri"/>
                <a:ea typeface="Calibri"/>
                <a:cs typeface="Calibri"/>
                <a:sym typeface="Calibri"/>
              </a:rPr>
              <a:t>grappes</a:t>
            </a:r>
            <a:r>
              <a:rPr lang="en-CA" sz="1200" b="0" i="0" u="none" strike="noStrike" cap="none" dirty="0">
                <a:solidFill>
                  <a:schemeClr val="dk1"/>
                </a:solidFill>
                <a:effectLst/>
                <a:latin typeface="Calibri"/>
                <a:ea typeface="Calibri"/>
                <a:cs typeface="Calibri"/>
                <a:sym typeface="Calibri"/>
              </a:rPr>
              <a:t> </a:t>
            </a:r>
            <a:r>
              <a:rPr lang="en-CA" sz="1200" b="0" i="0" u="none" strike="noStrike" cap="none" dirty="0" err="1">
                <a:solidFill>
                  <a:schemeClr val="dk1"/>
                </a:solidFill>
                <a:effectLst/>
                <a:latin typeface="Calibri"/>
                <a:ea typeface="Calibri"/>
                <a:cs typeface="Calibri"/>
                <a:sym typeface="Calibri"/>
              </a:rPr>
              <a:t>retenu</a:t>
            </a:r>
            <a:r>
              <a:rPr lang="en-CA" sz="1200" b="0" i="0" u="none" strike="noStrike" cap="none" dirty="0">
                <a:solidFill>
                  <a:schemeClr val="dk1"/>
                </a:solidFill>
                <a:effectLst/>
                <a:latin typeface="Calibri"/>
                <a:ea typeface="Calibri"/>
                <a:cs typeface="Calibri"/>
                <a:sym typeface="Calibri"/>
              </a:rPr>
              <a:t>. </a:t>
            </a:r>
            <a:endParaRPr lang="en-CA" dirty="0"/>
          </a:p>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CA" sz="1200" smtClean="0">
                <a:solidFill>
                  <a:schemeClr val="dk1"/>
                </a:solidFill>
                <a:cs typeface="Calibri"/>
                <a:sym typeface="Calibri"/>
              </a:rPr>
              <a:pPr algn="r"/>
              <a:t>25</a:t>
            </a:fld>
            <a:endParaRPr lang="en-CA" sz="1200" dirty="0">
              <a:solidFill>
                <a:schemeClr val="dk1"/>
              </a:solidFill>
              <a:cs typeface="Calibri"/>
              <a:sym typeface="Calibri"/>
            </a:endParaRPr>
          </a:p>
        </p:txBody>
      </p:sp>
    </p:spTree>
    <p:extLst>
      <p:ext uri="{BB962C8B-B14F-4D97-AF65-F5344CB8AC3E}">
        <p14:creationId xmlns:p14="http://schemas.microsoft.com/office/powerpoint/2010/main" val="32637524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CA" sz="1200" smtClean="0">
                <a:solidFill>
                  <a:schemeClr val="dk1"/>
                </a:solidFill>
                <a:cs typeface="Calibri"/>
                <a:sym typeface="Calibri"/>
              </a:rPr>
              <a:pPr algn="r"/>
              <a:t>26</a:t>
            </a:fld>
            <a:endParaRPr lang="en-CA" sz="1200" dirty="0">
              <a:solidFill>
                <a:schemeClr val="dk1"/>
              </a:solidFill>
              <a:cs typeface="Calibri"/>
              <a:sym typeface="Calibri"/>
            </a:endParaRPr>
          </a:p>
        </p:txBody>
      </p:sp>
    </p:spTree>
    <p:extLst>
      <p:ext uri="{BB962C8B-B14F-4D97-AF65-F5344CB8AC3E}">
        <p14:creationId xmlns:p14="http://schemas.microsoft.com/office/powerpoint/2010/main" val="8115529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CA" sz="1200" smtClean="0">
                <a:solidFill>
                  <a:schemeClr val="dk1"/>
                </a:solidFill>
                <a:cs typeface="Calibri"/>
                <a:sym typeface="Calibri"/>
              </a:rPr>
              <a:pPr algn="r"/>
              <a:t>27</a:t>
            </a:fld>
            <a:endParaRPr lang="en-CA" sz="1200" dirty="0">
              <a:solidFill>
                <a:schemeClr val="dk1"/>
              </a:solidFill>
              <a:cs typeface="Calibri"/>
              <a:sym typeface="Calibri"/>
            </a:endParaRPr>
          </a:p>
        </p:txBody>
      </p:sp>
    </p:spTree>
    <p:extLst>
      <p:ext uri="{BB962C8B-B14F-4D97-AF65-F5344CB8AC3E}">
        <p14:creationId xmlns:p14="http://schemas.microsoft.com/office/powerpoint/2010/main" val="30015867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62196e7214_2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8" name="Google Shape;398;g62196e7214_20_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Calibri" panose="020F0502020204030204" pitchFamily="34" charset="0"/>
              <a:ea typeface="Roboto" panose="02000000000000000000" pitchFamily="2" charset="0"/>
            </a:endParaRPr>
          </a:p>
        </p:txBody>
      </p:sp>
      <p:sp>
        <p:nvSpPr>
          <p:cNvPr id="399" name="Google Shape;399;g62196e7214_20_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CA"/>
              <a:t>31</a:t>
            </a:fld>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62196e7214_2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g62196e7214_20_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Calibri" panose="020F0502020204030204" pitchFamily="34" charset="0"/>
              <a:ea typeface="Roboto" panose="02000000000000000000" pitchFamily="2" charset="0"/>
            </a:endParaRPr>
          </a:p>
        </p:txBody>
      </p:sp>
      <p:sp>
        <p:nvSpPr>
          <p:cNvPr id="412" name="Google Shape;412;g62196e7214_20_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CA"/>
              <a:t>32</a:t>
            </a:fld>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62196e7214_1_9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Calibri" panose="020F0502020204030204" pitchFamily="34" charset="0"/>
              <a:ea typeface="Roboto" panose="02000000000000000000" pitchFamily="2" charset="0"/>
            </a:endParaRPr>
          </a:p>
        </p:txBody>
      </p:sp>
      <p:sp>
        <p:nvSpPr>
          <p:cNvPr id="425" name="Google Shape;425;g62196e7214_1_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CA" sz="1200" smtClean="0">
                <a:solidFill>
                  <a:schemeClr val="dk1"/>
                </a:solidFill>
                <a:cs typeface="Calibri"/>
                <a:sym typeface="Calibri"/>
              </a:rPr>
              <a:pPr algn="r"/>
              <a:t>3</a:t>
            </a:fld>
            <a:endParaRPr lang="en-CA" sz="1200" dirty="0">
              <a:solidFill>
                <a:schemeClr val="dk1"/>
              </a:solidFill>
              <a:cs typeface="Calibri"/>
              <a:sym typeface="Calibri"/>
            </a:endParaRPr>
          </a:p>
        </p:txBody>
      </p:sp>
    </p:spTree>
    <p:extLst>
      <p:ext uri="{BB962C8B-B14F-4D97-AF65-F5344CB8AC3E}">
        <p14:creationId xmlns:p14="http://schemas.microsoft.com/office/powerpoint/2010/main" val="30282767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62196e7214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8" name="Google Shape;438;g62196e7214_1_10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Calibri" panose="020F0502020204030204" pitchFamily="34" charset="0"/>
              <a:ea typeface="Roboto" panose="02000000000000000000" pitchFamily="2" charset="0"/>
            </a:endParaRPr>
          </a:p>
        </p:txBody>
      </p:sp>
      <p:sp>
        <p:nvSpPr>
          <p:cNvPr id="439" name="Google Shape;439;g62196e7214_1_10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CA"/>
              <a:t>34</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CA" sz="1200" smtClean="0">
                <a:solidFill>
                  <a:schemeClr val="dk1"/>
                </a:solidFill>
                <a:cs typeface="Calibri"/>
                <a:sym typeface="Calibri"/>
              </a:rPr>
              <a:pPr algn="r"/>
              <a:t>4</a:t>
            </a:fld>
            <a:endParaRPr lang="en-CA" sz="1200" dirty="0">
              <a:solidFill>
                <a:schemeClr val="dk1"/>
              </a:solidFill>
              <a:cs typeface="Calibri"/>
              <a:sym typeface="Calibri"/>
            </a:endParaRPr>
          </a:p>
        </p:txBody>
      </p:sp>
    </p:spTree>
    <p:extLst>
      <p:ext uri="{BB962C8B-B14F-4D97-AF65-F5344CB8AC3E}">
        <p14:creationId xmlns:p14="http://schemas.microsoft.com/office/powerpoint/2010/main" val="2446713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62196e7214_1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g62196e7214_1_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CA" dirty="0">
              <a:latin typeface="Calibri" panose="020F0502020204030204" pitchFamily="34" charset="0"/>
              <a:ea typeface="Roboto" panose="02000000000000000000" pitchFamily="2" charset="0"/>
            </a:endParaRPr>
          </a:p>
        </p:txBody>
      </p:sp>
      <p:sp>
        <p:nvSpPr>
          <p:cNvPr id="257" name="Google Shape;257;g62196e7214_1_7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CA"/>
              <a:t>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62fee13751_0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g62fee13751_0_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ea typeface="Roboto" panose="02000000000000000000" pitchFamily="2" charset="0"/>
            </a:endParaRPr>
          </a:p>
        </p:txBody>
      </p:sp>
      <p:sp>
        <p:nvSpPr>
          <p:cNvPr id="297" name="Google Shape;297;g62fee13751_0_4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6</a:t>
            </a:fld>
            <a:endParaRPr dirty="0"/>
          </a:p>
        </p:txBody>
      </p:sp>
    </p:spTree>
    <p:extLst>
      <p:ext uri="{BB962C8B-B14F-4D97-AF65-F5344CB8AC3E}">
        <p14:creationId xmlns:p14="http://schemas.microsoft.com/office/powerpoint/2010/main" val="468520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62fee13751_0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g62fee13751_0_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fr-CA" dirty="0">
              <a:latin typeface="Calibri" panose="020F0502020204030204" pitchFamily="34" charset="0"/>
              <a:ea typeface="Roboto" panose="02000000000000000000" pitchFamily="2" charset="0"/>
            </a:endParaRPr>
          </a:p>
        </p:txBody>
      </p:sp>
      <p:sp>
        <p:nvSpPr>
          <p:cNvPr id="297" name="Google Shape;297;g62fee13751_0_4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7</a:t>
            </a:fld>
            <a:endParaRPr dirty="0"/>
          </a:p>
        </p:txBody>
      </p:sp>
    </p:spTree>
    <p:extLst>
      <p:ext uri="{BB962C8B-B14F-4D97-AF65-F5344CB8AC3E}">
        <p14:creationId xmlns:p14="http://schemas.microsoft.com/office/powerpoint/2010/main" val="3440642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62fee13751_0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g62fee13751_0_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fr-CA" dirty="0">
              <a:latin typeface="Calibri" panose="020F0502020204030204" pitchFamily="34" charset="0"/>
              <a:ea typeface="Roboto" panose="02000000000000000000" pitchFamily="2" charset="0"/>
            </a:endParaRPr>
          </a:p>
        </p:txBody>
      </p:sp>
      <p:sp>
        <p:nvSpPr>
          <p:cNvPr id="297" name="Google Shape;297;g62fee13751_0_4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8</a:t>
            </a:fld>
            <a:endParaRPr dirty="0"/>
          </a:p>
        </p:txBody>
      </p:sp>
    </p:spTree>
    <p:extLst>
      <p:ext uri="{BB962C8B-B14F-4D97-AF65-F5344CB8AC3E}">
        <p14:creationId xmlns:p14="http://schemas.microsoft.com/office/powerpoint/2010/main" val="4230918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panose="020F0502020204030204" pitchFamily="34" charset="0"/>
              <a:ea typeface="Roboto" panose="02000000000000000000" pitchFamily="2" charset="0"/>
            </a:endParaRPr>
          </a:p>
        </p:txBody>
      </p:sp>
      <p:sp>
        <p:nvSpPr>
          <p:cNvPr id="306" name="Google Shape;30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9</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b="0" i="0">
                <a:latin typeface="Calibri" panose="020F0502020204030204" pitchFamily="34" charset="0"/>
                <a:ea typeface="Roboto" panose="02000000000000000000" pitchFamily="2"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04" name="Google Shape;104;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b="0" i="0">
                <a:latin typeface="Calibri" panose="020F0502020204030204" pitchFamily="34" charset="0"/>
                <a:ea typeface="Roboto" panose="02000000000000000000" pitchFamily="2"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05" name="Google Shape;10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CA" dirty="0"/>
          </a:p>
        </p:txBody>
      </p:sp>
      <p:sp>
        <p:nvSpPr>
          <p:cNvPr id="106" name="Google Shape;10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CA" dirty="0"/>
          </a:p>
        </p:txBody>
      </p:sp>
      <p:sp>
        <p:nvSpPr>
          <p:cNvPr id="107" name="Google Shape;10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panose="020F0502020204030204" pitchFamily="34" charset="0"/>
                <a:ea typeface="Roboto" panose="02000000000000000000" pitchFamily="2" charset="0"/>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CA" smtClean="0"/>
              <a:pPr/>
              <a:t>‹n°›</a:t>
            </a:fld>
            <a:endParaRPr lang="en-C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65"/>
        <p:cNvGrpSpPr/>
        <p:nvPr/>
      </p:nvGrpSpPr>
      <p:grpSpPr>
        <a:xfrm>
          <a:off x="0" y="0"/>
          <a:ext cx="0" cy="0"/>
          <a:chOff x="0" y="0"/>
          <a:chExt cx="0" cy="0"/>
        </a:xfrm>
      </p:grpSpPr>
      <p:sp>
        <p:nvSpPr>
          <p:cNvPr id="166" name="Google Shape;166;p2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b="0" i="0">
                <a:latin typeface="Calibri" panose="020F0502020204030204" pitchFamily="34" charset="0"/>
                <a:ea typeface="Roboto" panose="02000000000000000000" pitchFamily="2"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67" name="Google Shape;167;p2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b="0" i="0">
                <a:latin typeface="Calibri" panose="020F0502020204030204" pitchFamily="34" charset="0"/>
                <a:ea typeface="Roboto" panose="02000000000000000000" pitchFamily="2"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68" name="Google Shape;168;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CA" dirty="0"/>
          </a:p>
        </p:txBody>
      </p:sp>
      <p:sp>
        <p:nvSpPr>
          <p:cNvPr id="169" name="Google Shape;16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CA" dirty="0"/>
          </a:p>
        </p:txBody>
      </p:sp>
      <p:sp>
        <p:nvSpPr>
          <p:cNvPr id="170" name="Google Shape;170;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panose="020F0502020204030204" pitchFamily="34" charset="0"/>
                <a:ea typeface="Roboto" panose="02000000000000000000" pitchFamily="2" charset="0"/>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CA" smtClean="0"/>
              <a:pPr/>
              <a:t>‹n°›</a:t>
            </a:fld>
            <a:endParaRPr lang="en-C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77"/>
        <p:cNvGrpSpPr/>
        <p:nvPr/>
      </p:nvGrpSpPr>
      <p:grpSpPr>
        <a:xfrm>
          <a:off x="0" y="0"/>
          <a:ext cx="0" cy="0"/>
          <a:chOff x="0" y="0"/>
          <a:chExt cx="0" cy="0"/>
        </a:xfrm>
      </p:grpSpPr>
      <p:sp>
        <p:nvSpPr>
          <p:cNvPr id="178" name="Google Shape;178;p2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b="0" i="0">
                <a:latin typeface="Calibri" panose="020F0502020204030204" pitchFamily="34" charset="0"/>
                <a:ea typeface="Roboto" panose="02000000000000000000" pitchFamily="2"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79" name="Google Shape;179;p2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b="0" i="0">
                <a:latin typeface="Calibri" panose="020F0502020204030204" pitchFamily="34" charset="0"/>
                <a:ea typeface="Roboto" panose="02000000000000000000" pitchFamily="2" charset="0"/>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180" name="Google Shape;180;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CA" dirty="0"/>
          </a:p>
        </p:txBody>
      </p:sp>
      <p:sp>
        <p:nvSpPr>
          <p:cNvPr id="181" name="Google Shape;181;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CA" dirty="0"/>
          </a:p>
        </p:txBody>
      </p:sp>
      <p:sp>
        <p:nvSpPr>
          <p:cNvPr id="182" name="Google Shape;182;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CA" smtClean="0"/>
              <a:pPr/>
              <a:t>‹n°›</a:t>
            </a:fld>
            <a:endParaRPr lang="en-CA"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183"/>
        <p:cNvGrpSpPr/>
        <p:nvPr/>
      </p:nvGrpSpPr>
      <p:grpSpPr>
        <a:xfrm>
          <a:off x="0" y="0"/>
          <a:ext cx="0" cy="0"/>
          <a:chOff x="0" y="0"/>
          <a:chExt cx="0" cy="0"/>
        </a:xfrm>
      </p:grpSpPr>
      <p:sp>
        <p:nvSpPr>
          <p:cNvPr id="184" name="Google Shape;184;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b="0" i="0">
                <a:latin typeface="Calibri" panose="020F0502020204030204" pitchFamily="34" charset="0"/>
                <a:ea typeface="Roboto" panose="02000000000000000000" pitchFamily="2"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85" name="Google Shape;185;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b="0" i="0">
                <a:latin typeface="Calibri" panose="020F0502020204030204" pitchFamily="34" charset="0"/>
                <a:ea typeface="Roboto" panose="02000000000000000000" pitchFamily="2"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86" name="Google Shape;186;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CA" dirty="0"/>
          </a:p>
        </p:txBody>
      </p:sp>
      <p:sp>
        <p:nvSpPr>
          <p:cNvPr id="187" name="Google Shape;187;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CA" dirty="0"/>
          </a:p>
        </p:txBody>
      </p:sp>
      <p:sp>
        <p:nvSpPr>
          <p:cNvPr id="188" name="Google Shape;188;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CA" smtClean="0"/>
              <a:pPr/>
              <a:t>‹n°›</a:t>
            </a:fld>
            <a:endParaRPr lang="en-CA"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189"/>
        <p:cNvGrpSpPr/>
        <p:nvPr/>
      </p:nvGrpSpPr>
      <p:grpSpPr>
        <a:xfrm>
          <a:off x="0" y="0"/>
          <a:ext cx="0" cy="0"/>
          <a:chOff x="0" y="0"/>
          <a:chExt cx="0" cy="0"/>
        </a:xfrm>
      </p:grpSpPr>
      <p:sp>
        <p:nvSpPr>
          <p:cNvPr id="190" name="Google Shape;190;p3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b="0" i="0">
                <a:latin typeface="Calibri" panose="020F0502020204030204" pitchFamily="34" charset="0"/>
                <a:ea typeface="Roboto" panose="02000000000000000000" pitchFamily="2"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91" name="Google Shape;191;p3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b="0" i="0">
                <a:solidFill>
                  <a:srgbClr val="888888"/>
                </a:solidFill>
                <a:latin typeface="Calibri" panose="020F0502020204030204" pitchFamily="34" charset="0"/>
                <a:ea typeface="Roboto" panose="02000000000000000000" pitchFamily="2" charset="0"/>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
        <p:nvSpPr>
          <p:cNvPr id="192" name="Google Shape;192;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CA" dirty="0"/>
          </a:p>
        </p:txBody>
      </p:sp>
      <p:sp>
        <p:nvSpPr>
          <p:cNvPr id="193" name="Google Shape;193;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CA" dirty="0"/>
          </a:p>
        </p:txBody>
      </p:sp>
      <p:sp>
        <p:nvSpPr>
          <p:cNvPr id="194" name="Google Shape;194;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CA" smtClean="0"/>
              <a:pPr/>
              <a:t>‹n°›</a:t>
            </a:fld>
            <a:endParaRPr lang="en-CA"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195"/>
        <p:cNvGrpSpPr/>
        <p:nvPr/>
      </p:nvGrpSpPr>
      <p:grpSpPr>
        <a:xfrm>
          <a:off x="0" y="0"/>
          <a:ext cx="0" cy="0"/>
          <a:chOff x="0" y="0"/>
          <a:chExt cx="0" cy="0"/>
        </a:xfrm>
      </p:grpSpPr>
      <p:sp>
        <p:nvSpPr>
          <p:cNvPr id="196" name="Google Shape;196;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b="0" i="0">
                <a:latin typeface="Calibri" panose="020F0502020204030204" pitchFamily="34" charset="0"/>
                <a:ea typeface="Roboto" panose="02000000000000000000" pitchFamily="2"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97" name="Google Shape;197;p3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b="0" i="0">
                <a:latin typeface="Calibri" panose="020F0502020204030204" pitchFamily="34" charset="0"/>
                <a:ea typeface="Roboto" panose="02000000000000000000" pitchFamily="2"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98" name="Google Shape;198;p3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b="0" i="0">
                <a:latin typeface="Calibri" panose="020F0502020204030204" pitchFamily="34" charset="0"/>
                <a:ea typeface="Roboto" panose="02000000000000000000" pitchFamily="2"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99" name="Google Shape;199;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CA" dirty="0"/>
          </a:p>
        </p:txBody>
      </p:sp>
      <p:sp>
        <p:nvSpPr>
          <p:cNvPr id="200" name="Google Shape;200;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CA" dirty="0"/>
          </a:p>
        </p:txBody>
      </p:sp>
      <p:sp>
        <p:nvSpPr>
          <p:cNvPr id="201" name="Google Shape;201;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CA" smtClean="0"/>
              <a:pPr/>
              <a:t>‹n°›</a:t>
            </a:fld>
            <a:endParaRPr lang="en-CA"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202"/>
        <p:cNvGrpSpPr/>
        <p:nvPr/>
      </p:nvGrpSpPr>
      <p:grpSpPr>
        <a:xfrm>
          <a:off x="0" y="0"/>
          <a:ext cx="0" cy="0"/>
          <a:chOff x="0" y="0"/>
          <a:chExt cx="0" cy="0"/>
        </a:xfrm>
      </p:grpSpPr>
      <p:sp>
        <p:nvSpPr>
          <p:cNvPr id="203" name="Google Shape;203;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b="0" i="0">
                <a:latin typeface="Calibri" panose="020F0502020204030204" pitchFamily="34" charset="0"/>
                <a:ea typeface="Roboto" panose="02000000000000000000" pitchFamily="2"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04" name="Google Shape;204;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0" i="0">
                <a:latin typeface="Calibri" panose="020F0502020204030204" pitchFamily="34" charset="0"/>
                <a:ea typeface="Roboto" panose="02000000000000000000" pitchFamily="2"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205" name="Google Shape;205;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b="0" i="0">
                <a:latin typeface="Calibri" panose="020F0502020204030204" pitchFamily="34" charset="0"/>
                <a:ea typeface="Roboto" panose="02000000000000000000" pitchFamily="2"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06" name="Google Shape;206;p3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0" i="0">
                <a:latin typeface="Calibri" panose="020F0502020204030204" pitchFamily="34" charset="0"/>
                <a:ea typeface="Roboto" panose="02000000000000000000" pitchFamily="2"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207" name="Google Shape;207;p3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b="0" i="0">
                <a:latin typeface="Calibri" panose="020F0502020204030204" pitchFamily="34" charset="0"/>
                <a:ea typeface="Roboto" panose="02000000000000000000" pitchFamily="2"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08" name="Google Shape;208;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CA" dirty="0"/>
          </a:p>
        </p:txBody>
      </p:sp>
      <p:sp>
        <p:nvSpPr>
          <p:cNvPr id="209" name="Google Shape;209;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CA" dirty="0"/>
          </a:p>
        </p:txBody>
      </p:sp>
      <p:sp>
        <p:nvSpPr>
          <p:cNvPr id="210" name="Google Shape;210;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CA" smtClean="0"/>
              <a:pPr/>
              <a:t>‹n°›</a:t>
            </a:fld>
            <a:endParaRPr lang="en-CA"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211"/>
        <p:cNvGrpSpPr/>
        <p:nvPr/>
      </p:nvGrpSpPr>
      <p:grpSpPr>
        <a:xfrm>
          <a:off x="0" y="0"/>
          <a:ext cx="0" cy="0"/>
          <a:chOff x="0" y="0"/>
          <a:chExt cx="0" cy="0"/>
        </a:xfrm>
      </p:grpSpPr>
      <p:sp>
        <p:nvSpPr>
          <p:cNvPr id="212" name="Google Shape;212;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b="0" i="0">
                <a:latin typeface="Calibri" panose="020F0502020204030204" pitchFamily="34" charset="0"/>
                <a:ea typeface="Roboto" panose="02000000000000000000" pitchFamily="2"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13" name="Google Shape;213;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CA" dirty="0"/>
          </a:p>
        </p:txBody>
      </p:sp>
      <p:sp>
        <p:nvSpPr>
          <p:cNvPr id="214" name="Google Shape;214;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CA" dirty="0"/>
          </a:p>
        </p:txBody>
      </p:sp>
      <p:sp>
        <p:nvSpPr>
          <p:cNvPr id="215" name="Google Shape;215;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CA" smtClean="0"/>
              <a:pPr/>
              <a:t>‹n°›</a:t>
            </a:fld>
            <a:endParaRPr lang="en-CA"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216"/>
        <p:cNvGrpSpPr/>
        <p:nvPr/>
      </p:nvGrpSpPr>
      <p:grpSpPr>
        <a:xfrm>
          <a:off x="0" y="0"/>
          <a:ext cx="0" cy="0"/>
          <a:chOff x="0" y="0"/>
          <a:chExt cx="0" cy="0"/>
        </a:xfrm>
      </p:grpSpPr>
      <p:sp>
        <p:nvSpPr>
          <p:cNvPr id="217" name="Google Shape;217;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CA" dirty="0"/>
          </a:p>
        </p:txBody>
      </p:sp>
      <p:sp>
        <p:nvSpPr>
          <p:cNvPr id="218" name="Google Shape;218;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CA" dirty="0"/>
          </a:p>
        </p:txBody>
      </p:sp>
      <p:sp>
        <p:nvSpPr>
          <p:cNvPr id="219" name="Google Shape;219;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CA" smtClean="0"/>
              <a:pPr/>
              <a:t>‹n°›</a:t>
            </a:fld>
            <a:endParaRPr lang="en-CA"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220"/>
        <p:cNvGrpSpPr/>
        <p:nvPr/>
      </p:nvGrpSpPr>
      <p:grpSpPr>
        <a:xfrm>
          <a:off x="0" y="0"/>
          <a:ext cx="0" cy="0"/>
          <a:chOff x="0" y="0"/>
          <a:chExt cx="0" cy="0"/>
        </a:xfrm>
      </p:grpSpPr>
      <p:sp>
        <p:nvSpPr>
          <p:cNvPr id="221" name="Google Shape;221;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b="0" i="0">
                <a:latin typeface="Calibri" panose="020F0502020204030204" pitchFamily="34" charset="0"/>
                <a:ea typeface="Roboto" panose="02000000000000000000" pitchFamily="2"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22" name="Google Shape;222;p3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b="0" i="0">
                <a:latin typeface="Calibri" panose="020F0502020204030204" pitchFamily="34" charset="0"/>
                <a:ea typeface="Roboto" panose="02000000000000000000" pitchFamily="2" charset="0"/>
              </a:defRPr>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dirty="0"/>
          </a:p>
        </p:txBody>
      </p:sp>
      <p:sp>
        <p:nvSpPr>
          <p:cNvPr id="223" name="Google Shape;223;p3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b="0" i="0">
                <a:latin typeface="Calibri" panose="020F0502020204030204" pitchFamily="34" charset="0"/>
                <a:ea typeface="Roboto" panose="02000000000000000000" pitchFamily="2"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224" name="Google Shape;22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CA" dirty="0"/>
          </a:p>
        </p:txBody>
      </p:sp>
      <p:sp>
        <p:nvSpPr>
          <p:cNvPr id="225" name="Google Shape;22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CA" dirty="0"/>
          </a:p>
        </p:txBody>
      </p:sp>
      <p:sp>
        <p:nvSpPr>
          <p:cNvPr id="226" name="Google Shape;22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CA" smtClean="0"/>
              <a:pPr/>
              <a:t>‹n°›</a:t>
            </a:fld>
            <a:endParaRPr lang="en-CA"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227"/>
        <p:cNvGrpSpPr/>
        <p:nvPr/>
      </p:nvGrpSpPr>
      <p:grpSpPr>
        <a:xfrm>
          <a:off x="0" y="0"/>
          <a:ext cx="0" cy="0"/>
          <a:chOff x="0" y="0"/>
          <a:chExt cx="0" cy="0"/>
        </a:xfrm>
      </p:grpSpPr>
      <p:sp>
        <p:nvSpPr>
          <p:cNvPr id="228" name="Google Shape;228;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b="0" i="0">
                <a:latin typeface="Calibri" panose="020F0502020204030204" pitchFamily="34" charset="0"/>
                <a:ea typeface="Roboto" panose="02000000000000000000" pitchFamily="2"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29" name="Google Shape;229;p36"/>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panose="020F0502020204030204" pitchFamily="34" charset="0"/>
                <a:ea typeface="Roboto" panose="02000000000000000000" pitchFamily="2" charset="0"/>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230" name="Google Shape;230;p3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b="0" i="0">
                <a:latin typeface="Calibri" panose="020F0502020204030204" pitchFamily="34" charset="0"/>
                <a:ea typeface="Roboto" panose="02000000000000000000" pitchFamily="2"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231" name="Google Shape;231;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CA" dirty="0"/>
          </a:p>
        </p:txBody>
      </p:sp>
      <p:sp>
        <p:nvSpPr>
          <p:cNvPr id="232" name="Google Shape;232;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CA" dirty="0"/>
          </a:p>
        </p:txBody>
      </p:sp>
      <p:sp>
        <p:nvSpPr>
          <p:cNvPr id="233" name="Google Shape;233;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CA" smtClean="0"/>
              <a:pPr/>
              <a:t>‹n°›</a:t>
            </a:fld>
            <a:endParaRPr lang="en-C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8"/>
        <p:cNvGrpSpPr/>
        <p:nvPr/>
      </p:nvGrpSpPr>
      <p:grpSpPr>
        <a:xfrm>
          <a:off x="0" y="0"/>
          <a:ext cx="0" cy="0"/>
          <a:chOff x="0" y="0"/>
          <a:chExt cx="0" cy="0"/>
        </a:xfrm>
      </p:grpSpPr>
      <p:sp>
        <p:nvSpPr>
          <p:cNvPr id="109" name="Google Shape;109;p1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b="0" i="0">
                <a:latin typeface="Calibri" panose="020F0502020204030204" pitchFamily="34" charset="0"/>
                <a:ea typeface="Roboto" panose="02000000000000000000" pitchFamily="2"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10" name="Google Shape;110;p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b="0" i="0">
                <a:latin typeface="Calibri" panose="020F0502020204030204" pitchFamily="34" charset="0"/>
                <a:ea typeface="Roboto" panose="02000000000000000000" pitchFamily="2" charset="0"/>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111" name="Google Shape;11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CA" dirty="0"/>
          </a:p>
        </p:txBody>
      </p:sp>
      <p:sp>
        <p:nvSpPr>
          <p:cNvPr id="112" name="Google Shape;11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CA" dirty="0"/>
          </a:p>
        </p:txBody>
      </p:sp>
      <p:sp>
        <p:nvSpPr>
          <p:cNvPr id="113" name="Google Shape;11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panose="020F0502020204030204" pitchFamily="34" charset="0"/>
                <a:ea typeface="Roboto" panose="02000000000000000000" pitchFamily="2" charset="0"/>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CA" smtClean="0"/>
              <a:pPr/>
              <a:t>‹n°›</a:t>
            </a:fld>
            <a:endParaRPr lang="en-CA"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234"/>
        <p:cNvGrpSpPr/>
        <p:nvPr/>
      </p:nvGrpSpPr>
      <p:grpSpPr>
        <a:xfrm>
          <a:off x="0" y="0"/>
          <a:ext cx="0" cy="0"/>
          <a:chOff x="0" y="0"/>
          <a:chExt cx="0" cy="0"/>
        </a:xfrm>
      </p:grpSpPr>
      <p:sp>
        <p:nvSpPr>
          <p:cNvPr id="235" name="Google Shape;235;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b="0" i="0">
                <a:latin typeface="Calibri" panose="020F0502020204030204" pitchFamily="34" charset="0"/>
                <a:ea typeface="Roboto" panose="02000000000000000000" pitchFamily="2"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36" name="Google Shape;236;p3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b="0" i="0">
                <a:latin typeface="Calibri" panose="020F0502020204030204" pitchFamily="34" charset="0"/>
                <a:ea typeface="Roboto" panose="02000000000000000000" pitchFamily="2"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37" name="Google Shape;237;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CA" dirty="0"/>
          </a:p>
        </p:txBody>
      </p:sp>
      <p:sp>
        <p:nvSpPr>
          <p:cNvPr id="238" name="Google Shape;238;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CA" dirty="0"/>
          </a:p>
        </p:txBody>
      </p:sp>
      <p:sp>
        <p:nvSpPr>
          <p:cNvPr id="239" name="Google Shape;239;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CA" smtClean="0"/>
              <a:pPr/>
              <a:t>‹n°›</a:t>
            </a:fld>
            <a:endParaRPr lang="en-CA"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240"/>
        <p:cNvGrpSpPr/>
        <p:nvPr/>
      </p:nvGrpSpPr>
      <p:grpSpPr>
        <a:xfrm>
          <a:off x="0" y="0"/>
          <a:ext cx="0" cy="0"/>
          <a:chOff x="0" y="0"/>
          <a:chExt cx="0" cy="0"/>
        </a:xfrm>
      </p:grpSpPr>
      <p:sp>
        <p:nvSpPr>
          <p:cNvPr id="241" name="Google Shape;241;p3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b="0" i="0">
                <a:latin typeface="Calibri" panose="020F0502020204030204" pitchFamily="34" charset="0"/>
                <a:ea typeface="Roboto" panose="02000000000000000000" pitchFamily="2"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42" name="Google Shape;242;p3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b="0" i="0">
                <a:latin typeface="Calibri" panose="020F0502020204030204" pitchFamily="34" charset="0"/>
                <a:ea typeface="Roboto" panose="02000000000000000000" pitchFamily="2"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43" name="Google Shape;243;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CA" dirty="0"/>
          </a:p>
        </p:txBody>
      </p:sp>
      <p:sp>
        <p:nvSpPr>
          <p:cNvPr id="244" name="Google Shape;244;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CA" dirty="0"/>
          </a:p>
        </p:txBody>
      </p:sp>
      <p:sp>
        <p:nvSpPr>
          <p:cNvPr id="245" name="Google Shape;245;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CA" smtClean="0"/>
              <a:pPr/>
              <a:t>‹n°›</a:t>
            </a:fld>
            <a:endParaRPr lang="en-CA"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3641070762"/>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5653719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4"/>
        <p:cNvGrpSpPr/>
        <p:nvPr/>
      </p:nvGrpSpPr>
      <p:grpSpPr>
        <a:xfrm>
          <a:off x="0" y="0"/>
          <a:ext cx="0" cy="0"/>
          <a:chOff x="0" y="0"/>
          <a:chExt cx="0" cy="0"/>
        </a:xfrm>
      </p:grpSpPr>
      <p:sp>
        <p:nvSpPr>
          <p:cNvPr id="115" name="Google Shape;115;p1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b="0" i="0">
                <a:latin typeface="Calibri" panose="020F0502020204030204" pitchFamily="34" charset="0"/>
                <a:ea typeface="Roboto" panose="02000000000000000000" pitchFamily="2"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16" name="Google Shape;116;p1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b="0" i="0">
                <a:solidFill>
                  <a:srgbClr val="888888"/>
                </a:solidFill>
                <a:latin typeface="Calibri" panose="020F0502020204030204" pitchFamily="34" charset="0"/>
                <a:ea typeface="Roboto" panose="02000000000000000000" pitchFamily="2" charset="0"/>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
        <p:nvSpPr>
          <p:cNvPr id="117" name="Google Shape;11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CA" dirty="0"/>
          </a:p>
        </p:txBody>
      </p:sp>
      <p:sp>
        <p:nvSpPr>
          <p:cNvPr id="118" name="Google Shape;11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CA" dirty="0"/>
          </a:p>
        </p:txBody>
      </p:sp>
      <p:sp>
        <p:nvSpPr>
          <p:cNvPr id="119" name="Google Shape;11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panose="020F0502020204030204" pitchFamily="34" charset="0"/>
                <a:ea typeface="Roboto" panose="02000000000000000000" pitchFamily="2" charset="0"/>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CA" smtClean="0"/>
              <a:pPr/>
              <a:t>‹n°›</a:t>
            </a:fld>
            <a:endParaRPr lang="en-C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7"/>
        <p:cNvGrpSpPr/>
        <p:nvPr/>
      </p:nvGrpSpPr>
      <p:grpSpPr>
        <a:xfrm>
          <a:off x="0" y="0"/>
          <a:ext cx="0" cy="0"/>
          <a:chOff x="0" y="0"/>
          <a:chExt cx="0" cy="0"/>
        </a:xfrm>
      </p:grpSpPr>
      <p:sp>
        <p:nvSpPr>
          <p:cNvPr id="128" name="Google Shape;128;p2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b="0" i="0">
                <a:latin typeface="Calibri" panose="020F0502020204030204" pitchFamily="34" charset="0"/>
                <a:ea typeface="Roboto" panose="02000000000000000000" pitchFamily="2"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29" name="Google Shape;129;p2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0" i="0">
                <a:latin typeface="Calibri" panose="020F0502020204030204" pitchFamily="34" charset="0"/>
                <a:ea typeface="Roboto" panose="02000000000000000000" pitchFamily="2"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130" name="Google Shape;130;p2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b="0" i="0">
                <a:latin typeface="Calibri" panose="020F0502020204030204" pitchFamily="34" charset="0"/>
                <a:ea typeface="Roboto" panose="02000000000000000000" pitchFamily="2"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31" name="Google Shape;131;p2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0" i="0">
                <a:latin typeface="Calibri" panose="020F0502020204030204" pitchFamily="34" charset="0"/>
                <a:ea typeface="Roboto" panose="02000000000000000000" pitchFamily="2"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132" name="Google Shape;132;p2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b="0" i="0">
                <a:latin typeface="Calibri" panose="020F0502020204030204" pitchFamily="34" charset="0"/>
                <a:ea typeface="Roboto" panose="02000000000000000000" pitchFamily="2"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33" name="Google Shape;133;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CA" dirty="0"/>
          </a:p>
        </p:txBody>
      </p:sp>
      <p:sp>
        <p:nvSpPr>
          <p:cNvPr id="134" name="Google Shape;134;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CA" dirty="0"/>
          </a:p>
        </p:txBody>
      </p:sp>
      <p:sp>
        <p:nvSpPr>
          <p:cNvPr id="135" name="Google Shape;135;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panose="020F0502020204030204" pitchFamily="34" charset="0"/>
                <a:ea typeface="Roboto" panose="02000000000000000000" pitchFamily="2" charset="0"/>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CA" smtClean="0"/>
              <a:pPr/>
              <a:t>‹n°›</a:t>
            </a:fld>
            <a:endParaRPr lang="en-C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6"/>
        <p:cNvGrpSpPr/>
        <p:nvPr/>
      </p:nvGrpSpPr>
      <p:grpSpPr>
        <a:xfrm>
          <a:off x="0" y="0"/>
          <a:ext cx="0" cy="0"/>
          <a:chOff x="0" y="0"/>
          <a:chExt cx="0" cy="0"/>
        </a:xfrm>
      </p:grpSpPr>
      <p:sp>
        <p:nvSpPr>
          <p:cNvPr id="137" name="Google Shape;137;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b="0" i="0">
                <a:latin typeface="Calibri" panose="020F0502020204030204" pitchFamily="34" charset="0"/>
                <a:ea typeface="Roboto" panose="02000000000000000000" pitchFamily="2"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38" name="Google Shape;13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CA" dirty="0"/>
          </a:p>
        </p:txBody>
      </p:sp>
      <p:sp>
        <p:nvSpPr>
          <p:cNvPr id="139" name="Google Shape;13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CA" dirty="0"/>
          </a:p>
        </p:txBody>
      </p:sp>
      <p:sp>
        <p:nvSpPr>
          <p:cNvPr id="140" name="Google Shape;14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panose="020F0502020204030204" pitchFamily="34" charset="0"/>
                <a:ea typeface="Roboto" panose="02000000000000000000" pitchFamily="2" charset="0"/>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CA" smtClean="0"/>
              <a:pPr/>
              <a:t>‹n°›</a:t>
            </a:fld>
            <a:endParaRPr lang="en-C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1"/>
        <p:cNvGrpSpPr/>
        <p:nvPr/>
      </p:nvGrpSpPr>
      <p:grpSpPr>
        <a:xfrm>
          <a:off x="0" y="0"/>
          <a:ext cx="0" cy="0"/>
          <a:chOff x="0" y="0"/>
          <a:chExt cx="0" cy="0"/>
        </a:xfrm>
      </p:grpSpPr>
      <p:sp>
        <p:nvSpPr>
          <p:cNvPr id="142" name="Google Shape;14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CA" dirty="0"/>
          </a:p>
        </p:txBody>
      </p:sp>
      <p:sp>
        <p:nvSpPr>
          <p:cNvPr id="143" name="Google Shape;14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CA" dirty="0"/>
          </a:p>
        </p:txBody>
      </p:sp>
      <p:sp>
        <p:nvSpPr>
          <p:cNvPr id="144" name="Google Shape;14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panose="020F0502020204030204" pitchFamily="34" charset="0"/>
                <a:ea typeface="Roboto" panose="02000000000000000000" pitchFamily="2" charset="0"/>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CA" smtClean="0"/>
              <a:pPr/>
              <a:t>‹n°›</a:t>
            </a:fld>
            <a:endParaRPr lang="en-C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5"/>
        <p:cNvGrpSpPr/>
        <p:nvPr/>
      </p:nvGrpSpPr>
      <p:grpSpPr>
        <a:xfrm>
          <a:off x="0" y="0"/>
          <a:ext cx="0" cy="0"/>
          <a:chOff x="0" y="0"/>
          <a:chExt cx="0" cy="0"/>
        </a:xfrm>
      </p:grpSpPr>
      <p:sp>
        <p:nvSpPr>
          <p:cNvPr id="146" name="Google Shape;146;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b="0" i="0">
                <a:latin typeface="Calibri" panose="020F0502020204030204" pitchFamily="34" charset="0"/>
                <a:ea typeface="Roboto" panose="02000000000000000000" pitchFamily="2"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47" name="Google Shape;147;p2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b="0" i="0">
                <a:latin typeface="Calibri" panose="020F0502020204030204" pitchFamily="34" charset="0"/>
                <a:ea typeface="Roboto" panose="02000000000000000000" pitchFamily="2" charset="0"/>
              </a:defRPr>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dirty="0"/>
          </a:p>
        </p:txBody>
      </p:sp>
      <p:sp>
        <p:nvSpPr>
          <p:cNvPr id="148" name="Google Shape;148;p2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b="0" i="0">
                <a:latin typeface="Calibri" panose="020F0502020204030204" pitchFamily="34" charset="0"/>
                <a:ea typeface="Roboto" panose="02000000000000000000" pitchFamily="2"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149" name="Google Shape;149;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CA" dirty="0"/>
          </a:p>
        </p:txBody>
      </p:sp>
      <p:sp>
        <p:nvSpPr>
          <p:cNvPr id="150" name="Google Shape;150;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CA" dirty="0"/>
          </a:p>
        </p:txBody>
      </p:sp>
      <p:sp>
        <p:nvSpPr>
          <p:cNvPr id="151" name="Google Shape;151;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panose="020F0502020204030204" pitchFamily="34" charset="0"/>
                <a:ea typeface="Roboto" panose="02000000000000000000" pitchFamily="2" charset="0"/>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CA" smtClean="0"/>
              <a:pPr/>
              <a:t>‹n°›</a:t>
            </a:fld>
            <a:endParaRPr lang="en-C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52"/>
        <p:cNvGrpSpPr/>
        <p:nvPr/>
      </p:nvGrpSpPr>
      <p:grpSpPr>
        <a:xfrm>
          <a:off x="0" y="0"/>
          <a:ext cx="0" cy="0"/>
          <a:chOff x="0" y="0"/>
          <a:chExt cx="0" cy="0"/>
        </a:xfrm>
      </p:grpSpPr>
      <p:sp>
        <p:nvSpPr>
          <p:cNvPr id="153" name="Google Shape;153;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b="0" i="0">
                <a:latin typeface="Calibri" panose="020F0502020204030204" pitchFamily="34" charset="0"/>
                <a:ea typeface="Roboto" panose="02000000000000000000" pitchFamily="2"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54" name="Google Shape;154;p24"/>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panose="020F0502020204030204" pitchFamily="34" charset="0"/>
                <a:ea typeface="Roboto" panose="02000000000000000000" pitchFamily="2" charset="0"/>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155" name="Google Shape;155;p2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b="0" i="0">
                <a:latin typeface="Calibri" panose="020F0502020204030204" pitchFamily="34" charset="0"/>
                <a:ea typeface="Roboto" panose="02000000000000000000" pitchFamily="2"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156" name="Google Shape;156;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CA" dirty="0"/>
          </a:p>
        </p:txBody>
      </p:sp>
      <p:sp>
        <p:nvSpPr>
          <p:cNvPr id="157" name="Google Shape;157;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CA" dirty="0"/>
          </a:p>
        </p:txBody>
      </p:sp>
      <p:sp>
        <p:nvSpPr>
          <p:cNvPr id="158" name="Google Shape;158;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panose="020F0502020204030204" pitchFamily="34" charset="0"/>
                <a:ea typeface="Roboto" panose="02000000000000000000" pitchFamily="2" charset="0"/>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CA" smtClean="0"/>
              <a:pPr/>
              <a:t>‹n°›</a:t>
            </a:fld>
            <a:endParaRPr lang="en-C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9"/>
        <p:cNvGrpSpPr/>
        <p:nvPr/>
      </p:nvGrpSpPr>
      <p:grpSpPr>
        <a:xfrm>
          <a:off x="0" y="0"/>
          <a:ext cx="0" cy="0"/>
          <a:chOff x="0" y="0"/>
          <a:chExt cx="0" cy="0"/>
        </a:xfrm>
      </p:grpSpPr>
      <p:sp>
        <p:nvSpPr>
          <p:cNvPr id="160" name="Google Shape;160;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b="0" i="0">
                <a:latin typeface="Calibri" panose="020F0502020204030204" pitchFamily="34" charset="0"/>
                <a:ea typeface="Roboto" panose="02000000000000000000" pitchFamily="2"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61" name="Google Shape;161;p2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b="0" i="0">
                <a:latin typeface="Calibri" panose="020F0502020204030204" pitchFamily="34" charset="0"/>
                <a:ea typeface="Roboto" panose="02000000000000000000" pitchFamily="2"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62" name="Google Shape;16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CA" dirty="0"/>
          </a:p>
        </p:txBody>
      </p:sp>
      <p:sp>
        <p:nvSpPr>
          <p:cNvPr id="163" name="Google Shape;16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CA" dirty="0"/>
          </a:p>
        </p:txBody>
      </p:sp>
      <p:sp>
        <p:nvSpPr>
          <p:cNvPr id="164" name="Google Shape;16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panose="020F0502020204030204" pitchFamily="34" charset="0"/>
                <a:ea typeface="Roboto" panose="02000000000000000000" pitchFamily="2" charset="0"/>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CA" smtClean="0"/>
              <a:pPr/>
              <a:t>‹n°›</a:t>
            </a:fld>
            <a:endParaRPr lang="en-C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98" name="Google Shape;98;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99" name="Google Shape;99;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panose="020F0502020204030204" pitchFamily="34" charset="0"/>
                <a:ea typeface="Roboto" panose="02000000000000000000" pitchFamily="2" charset="0"/>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en-CA" dirty="0"/>
          </a:p>
        </p:txBody>
      </p:sp>
      <p:sp>
        <p:nvSpPr>
          <p:cNvPr id="100" name="Google Shape;100;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panose="020F0502020204030204" pitchFamily="34" charset="0"/>
                <a:ea typeface="Roboto" panose="02000000000000000000" pitchFamily="2" charset="0"/>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en-CA" dirty="0"/>
          </a:p>
        </p:txBody>
      </p:sp>
      <p:sp>
        <p:nvSpPr>
          <p:cNvPr id="101" name="Google Shape;101;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panose="020F0502020204030204" pitchFamily="34" charset="0"/>
                <a:ea typeface="Roboto" panose="02000000000000000000" pitchFamily="2" charset="0"/>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CA" smtClean="0"/>
              <a:pPr/>
              <a:t>‹n°›</a:t>
            </a:fld>
            <a:endParaRPr lang="en-CA" dirty="0"/>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4" r:id="rId4"/>
    <p:sldLayoutId id="2147483665" r:id="rId5"/>
    <p:sldLayoutId id="2147483666" r:id="rId6"/>
    <p:sldLayoutId id="2147483667" r:id="rId7"/>
    <p:sldLayoutId id="2147483668" r:id="rId8"/>
    <p:sldLayoutId id="2147483669" r:id="rId9"/>
    <p:sldLayoutId id="214748367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Roboto" panose="02000000000000000000" pitchFamily="2" charset="0"/>
          <a:ea typeface="Roboto" panose="020000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Roboto" panose="02000000000000000000" pitchFamily="2" charset="0"/>
          <a:ea typeface="Roboto" panose="020000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1"/>
        <p:cNvGrpSpPr/>
        <p:nvPr/>
      </p:nvGrpSpPr>
      <p:grpSpPr>
        <a:xfrm>
          <a:off x="0" y="0"/>
          <a:ext cx="0" cy="0"/>
          <a:chOff x="0" y="0"/>
          <a:chExt cx="0" cy="0"/>
        </a:xfrm>
      </p:grpSpPr>
      <p:sp>
        <p:nvSpPr>
          <p:cNvPr id="172" name="Google Shape;172;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73" name="Google Shape;173;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74" name="Google Shape;174;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panose="020F0502020204030204" pitchFamily="34" charset="0"/>
                <a:ea typeface="Roboto" panose="02000000000000000000" pitchFamily="2"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CA" dirty="0"/>
          </a:p>
        </p:txBody>
      </p:sp>
      <p:sp>
        <p:nvSpPr>
          <p:cNvPr id="175" name="Google Shape;175;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panose="020F0502020204030204" pitchFamily="34" charset="0"/>
                <a:ea typeface="Roboto" panose="02000000000000000000" pitchFamily="2"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CA" dirty="0"/>
          </a:p>
        </p:txBody>
      </p:sp>
      <p:sp>
        <p:nvSpPr>
          <p:cNvPr id="176" name="Google Shape;176;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panose="020F0502020204030204" pitchFamily="34" charset="0"/>
                <a:ea typeface="Roboto" panose="02000000000000000000" pitchFamily="2" charset="0"/>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CA" smtClean="0"/>
              <a:pPr/>
              <a:t>‹n°›</a:t>
            </a:fld>
            <a:endParaRPr lang="en-CA" dirty="0"/>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6" r:id="rId12"/>
    <p:sldLayoutId id="2147483687"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Roboto" panose="02000000000000000000" pitchFamily="2" charset="0"/>
          <a:ea typeface="Roboto" panose="020000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Roboto" panose="02000000000000000000" pitchFamily="2" charset="0"/>
          <a:ea typeface="Roboto" panose="020000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23.xml"/><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chart" Target="../charts/char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2.xml"/><Relationship Id="rId5" Type="http://schemas.openxmlformats.org/officeDocument/2006/relationships/chart" Target="../charts/chart9.xml"/><Relationship Id="rId4" Type="http://schemas.openxmlformats.org/officeDocument/2006/relationships/chart" Target="../charts/chart8.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9"/>
        <p:cNvGrpSpPr/>
        <p:nvPr/>
      </p:nvGrpSpPr>
      <p:grpSpPr>
        <a:xfrm>
          <a:off x="0" y="0"/>
          <a:ext cx="0" cy="0"/>
          <a:chOff x="0" y="0"/>
          <a:chExt cx="0" cy="0"/>
        </a:xfrm>
      </p:grpSpPr>
      <p:pic>
        <p:nvPicPr>
          <p:cNvPr id="253" name="Google Shape;253;p39"/>
          <p:cNvPicPr preferRelativeResize="0"/>
          <p:nvPr/>
        </p:nvPicPr>
        <p:blipFill rotWithShape="1">
          <a:blip r:embed="rId3">
            <a:alphaModFix amt="26000"/>
          </a:blip>
          <a:srcRect l="8003" r="52469"/>
          <a:stretch/>
        </p:blipFill>
        <p:spPr>
          <a:xfrm>
            <a:off x="0" y="-158816"/>
            <a:ext cx="1875914" cy="1960777"/>
          </a:xfrm>
          <a:custGeom>
            <a:avLst/>
            <a:gdLst/>
            <a:ahLst/>
            <a:cxnLst/>
            <a:rect l="l" t="t" r="r" b="b"/>
            <a:pathLst>
              <a:path w="6024154" h="6858000" extrusionOk="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ln>
            <a:noFill/>
          </a:ln>
        </p:spPr>
      </p:pic>
      <p:sp>
        <p:nvSpPr>
          <p:cNvPr id="5" name="Titre 1">
            <a:extLst>
              <a:ext uri="{FF2B5EF4-FFF2-40B4-BE49-F238E27FC236}">
                <a16:creationId xmlns:a16="http://schemas.microsoft.com/office/drawing/2014/main" id="{B9760B86-4666-824F-A383-4154B0B2AB9D}"/>
              </a:ext>
            </a:extLst>
          </p:cNvPr>
          <p:cNvSpPr txBox="1">
            <a:spLocks/>
          </p:cNvSpPr>
          <p:nvPr/>
        </p:nvSpPr>
        <p:spPr>
          <a:xfrm>
            <a:off x="937957" y="3598437"/>
            <a:ext cx="10515599" cy="1296287"/>
          </a:xfrm>
          <a:prstGeom prst="rect">
            <a:avLst/>
          </a:prstGeom>
          <a:noFill/>
          <a:ln>
            <a:noFill/>
          </a:ln>
        </p:spPr>
        <p:txBody>
          <a:bodyPr spcFirstLastPara="1" wrap="square" lIns="91425" tIns="45700" rIns="91425" bIns="45700" anchor="b" anchorCtr="0">
            <a:normAutofit fontScale="82500" lnSpcReduction="20000"/>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Roboto" panose="02000000000000000000" pitchFamily="2" charset="0"/>
                <a:ea typeface="Roboto" panose="02000000000000000000" pitchFamily="2" charset="0"/>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50000"/>
              </a:lnSpc>
            </a:pPr>
            <a:r>
              <a:rPr lang="fr-CA" sz="3600">
                <a:solidFill>
                  <a:srgbClr val="C00000"/>
                </a:solidFill>
                <a:latin typeface="Calibri" panose="020F0502020204030204" pitchFamily="34" charset="0"/>
                <a:cs typeface="Calibri" panose="020F0502020204030204" pitchFamily="34" charset="0"/>
              </a:rPr>
              <a:t>Les résultats du projet de recherche sur les activités de formation et de sensibilisation au Québec</a:t>
            </a:r>
          </a:p>
        </p:txBody>
      </p:sp>
      <p:pic>
        <p:nvPicPr>
          <p:cNvPr id="8" name="Picture 7" descr="Illustration d'une ville avec des édiffices, des espaces verts, des marcheurs et une personne en fauteur roulant">
            <a:extLst>
              <a:ext uri="{FF2B5EF4-FFF2-40B4-BE49-F238E27FC236}">
                <a16:creationId xmlns:a16="http://schemas.microsoft.com/office/drawing/2014/main" id="{0C1A2606-9BD5-604F-8EAF-E835EF0D5E9F}"/>
              </a:ext>
            </a:extLst>
          </p:cNvPr>
          <p:cNvPicPr>
            <a:picLocks noChangeAspect="1"/>
          </p:cNvPicPr>
          <p:nvPr/>
        </p:nvPicPr>
        <p:blipFill rotWithShape="1">
          <a:blip r:embed="rId4"/>
          <a:srcRect b="67216"/>
          <a:stretch/>
        </p:blipFill>
        <p:spPr>
          <a:xfrm>
            <a:off x="3604430" y="1020208"/>
            <a:ext cx="4983140" cy="2043032"/>
          </a:xfrm>
          <a:prstGeom prst="rect">
            <a:avLst/>
          </a:prstGeom>
        </p:spPr>
      </p:pic>
      <p:sp>
        <p:nvSpPr>
          <p:cNvPr id="9" name="TextBox 8">
            <a:extLst>
              <a:ext uri="{FF2B5EF4-FFF2-40B4-BE49-F238E27FC236}">
                <a16:creationId xmlns:a16="http://schemas.microsoft.com/office/drawing/2014/main" id="{15E26658-CBF0-4C40-A989-1DF535195F3C}"/>
              </a:ext>
            </a:extLst>
          </p:cNvPr>
          <p:cNvSpPr txBox="1"/>
          <p:nvPr/>
        </p:nvSpPr>
        <p:spPr>
          <a:xfrm>
            <a:off x="4174642" y="5550946"/>
            <a:ext cx="3842720" cy="738664"/>
          </a:xfrm>
          <a:prstGeom prst="rect">
            <a:avLst/>
          </a:prstGeom>
          <a:noFill/>
        </p:spPr>
        <p:txBody>
          <a:bodyPr wrap="none" rtlCol="0">
            <a:spAutoFit/>
          </a:bodyPr>
          <a:lstStyle/>
          <a:p>
            <a:pPr algn="ctr"/>
            <a:r>
              <a:rPr lang="fr-CA" b="1">
                <a:solidFill>
                  <a:schemeClr val="tx1">
                    <a:lumMod val="50000"/>
                    <a:lumOff val="50000"/>
                  </a:schemeClr>
                </a:solidFill>
                <a:latin typeface="Calibri" panose="020F0502020204030204" pitchFamily="34" charset="0"/>
                <a:cs typeface="Calibri" panose="020F0502020204030204" pitchFamily="34" charset="0"/>
              </a:rPr>
              <a:t>Jacqueline Roberge-Dao</a:t>
            </a:r>
          </a:p>
          <a:p>
            <a:pPr algn="ctr"/>
            <a:r>
              <a:rPr lang="fr-CA">
                <a:solidFill>
                  <a:schemeClr val="tx1">
                    <a:lumMod val="50000"/>
                    <a:lumOff val="50000"/>
                  </a:schemeClr>
                </a:solidFill>
                <a:latin typeface="Calibri" panose="020F0502020204030204" pitchFamily="34" charset="0"/>
                <a:cs typeface="Calibri" panose="020F0502020204030204" pitchFamily="34" charset="0"/>
              </a:rPr>
              <a:t>Coordonnatrice de recherche</a:t>
            </a:r>
          </a:p>
          <a:p>
            <a:pPr algn="ctr"/>
            <a:r>
              <a:rPr lang="fr-CA">
                <a:solidFill>
                  <a:schemeClr val="tx1">
                    <a:lumMod val="50000"/>
                    <a:lumOff val="50000"/>
                  </a:schemeClr>
                </a:solidFill>
                <a:latin typeface="Calibri" panose="020F0502020204030204" pitchFamily="34" charset="0"/>
                <a:cs typeface="Calibri" panose="020F0502020204030204" pitchFamily="34" charset="0"/>
              </a:rPr>
              <a:t>Candidate au doctorat à McGill et ergothérapeute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164BCD-1B5D-B046-A01A-F3E034ECB410}"/>
              </a:ext>
            </a:extLst>
          </p:cNvPr>
          <p:cNvSpPr>
            <a:spLocks noGrp="1"/>
          </p:cNvSpPr>
          <p:nvPr>
            <p:ph type="title"/>
          </p:nvPr>
        </p:nvSpPr>
        <p:spPr>
          <a:xfrm>
            <a:off x="736600" y="456565"/>
            <a:ext cx="10515600" cy="1325563"/>
          </a:xfrm>
        </p:spPr>
        <p:txBody>
          <a:bodyPr/>
          <a:lstStyle/>
          <a:p>
            <a:pPr algn="ctr"/>
            <a:r>
              <a:rPr lang="fr-FR" dirty="0">
                <a:solidFill>
                  <a:srgbClr val="C00000"/>
                </a:solidFill>
              </a:rPr>
              <a:t>Objectifs formels des activités</a:t>
            </a:r>
          </a:p>
        </p:txBody>
      </p:sp>
      <p:graphicFrame>
        <p:nvGraphicFramePr>
          <p:cNvPr id="5" name="Table 5" descr="Objectifs formels des activié en ordre d'importance :&#10;Théorie: Comprendre la condition, le handicap et principes du design universel&#10;Apprendre à communiquer&#10;Intervention sur une approche spécifique&#10;Vivre une expérience&#10;Promouvoir l’inclusion et la participation sociale&#10;Comprendre la loi, les droits et la politique&#10;Apprendre sur certains outils ou ressources&#10;">
            <a:extLst>
              <a:ext uri="{FF2B5EF4-FFF2-40B4-BE49-F238E27FC236}">
                <a16:creationId xmlns:a16="http://schemas.microsoft.com/office/drawing/2014/main" id="{26054378-5DA5-C94A-AC60-7493517FD383}"/>
              </a:ext>
            </a:extLst>
          </p:cNvPr>
          <p:cNvGraphicFramePr>
            <a:graphicFrameLocks noGrp="1"/>
          </p:cNvGraphicFramePr>
          <p:nvPr>
            <p:extLst>
              <p:ext uri="{D42A27DB-BD31-4B8C-83A1-F6EECF244321}">
                <p14:modId xmlns:p14="http://schemas.microsoft.com/office/powerpoint/2010/main" val="160085457"/>
              </p:ext>
            </p:extLst>
          </p:nvPr>
        </p:nvGraphicFramePr>
        <p:xfrm>
          <a:off x="1369060" y="1782128"/>
          <a:ext cx="9453879" cy="4428844"/>
        </p:xfrm>
        <a:graphic>
          <a:graphicData uri="http://schemas.openxmlformats.org/drawingml/2006/table">
            <a:tbl>
              <a:tblPr firstRow="1" bandRow="1">
                <a:tableStyleId>{C083E6E3-FA7D-4D7B-A595-EF9225AFEA82}</a:tableStyleId>
              </a:tblPr>
              <a:tblGrid>
                <a:gridCol w="4795520">
                  <a:extLst>
                    <a:ext uri="{9D8B030D-6E8A-4147-A177-3AD203B41FA5}">
                      <a16:colId xmlns:a16="http://schemas.microsoft.com/office/drawing/2014/main" val="2986093078"/>
                    </a:ext>
                  </a:extLst>
                </a:gridCol>
                <a:gridCol w="1818640">
                  <a:extLst>
                    <a:ext uri="{9D8B030D-6E8A-4147-A177-3AD203B41FA5}">
                      <a16:colId xmlns:a16="http://schemas.microsoft.com/office/drawing/2014/main" val="162298258"/>
                    </a:ext>
                  </a:extLst>
                </a:gridCol>
                <a:gridCol w="1442720">
                  <a:extLst>
                    <a:ext uri="{9D8B030D-6E8A-4147-A177-3AD203B41FA5}">
                      <a16:colId xmlns:a16="http://schemas.microsoft.com/office/drawing/2014/main" val="130404627"/>
                    </a:ext>
                  </a:extLst>
                </a:gridCol>
                <a:gridCol w="1396999">
                  <a:extLst>
                    <a:ext uri="{9D8B030D-6E8A-4147-A177-3AD203B41FA5}">
                      <a16:colId xmlns:a16="http://schemas.microsoft.com/office/drawing/2014/main" val="2371776660"/>
                    </a:ext>
                  </a:extLst>
                </a:gridCol>
              </a:tblGrid>
              <a:tr h="370840">
                <a:tc>
                  <a:txBody>
                    <a:bodyPr/>
                    <a:lstStyle/>
                    <a:p>
                      <a:pPr marL="0" lvl="0" indent="0" algn="l" rtl="0">
                        <a:lnSpc>
                          <a:spcPct val="115000"/>
                        </a:lnSpc>
                        <a:spcBef>
                          <a:spcPts val="0"/>
                        </a:spcBef>
                        <a:spcAft>
                          <a:spcPts val="0"/>
                        </a:spcAft>
                        <a:buNone/>
                      </a:pPr>
                      <a:r>
                        <a:rPr lang="fr-FR" sz="1800" noProof="0">
                          <a:latin typeface="Calibri" panose="020F0502020204030204" pitchFamily="34" charset="0"/>
                          <a:cs typeface="Calibri" panose="020F0502020204030204" pitchFamily="34" charset="0"/>
                          <a:sym typeface="Calibri"/>
                        </a:rPr>
                        <a:t> [n (%)]</a:t>
                      </a:r>
                      <a:endParaRPr lang="fr-FR" sz="1800" b="0" i="0" noProof="0">
                        <a:latin typeface="Calibri" panose="020F0502020204030204" pitchFamily="34" charset="0"/>
                        <a:ea typeface="Roboto" panose="02000000000000000000" pitchFamily="2" charset="0"/>
                        <a:cs typeface="Calibri" panose="020F0502020204030204" pitchFamily="34" charset="0"/>
                        <a:sym typeface="Calibri"/>
                      </a:endParaRPr>
                    </a:p>
                  </a:txBody>
                  <a:tcPr marL="91425" marR="91425" marT="91425" marB="91425" anchor="ctr"/>
                </a:tc>
                <a:tc>
                  <a:txBody>
                    <a:bodyPr/>
                    <a:lstStyle/>
                    <a:p>
                      <a:pPr marL="0" lvl="0" indent="0" algn="ctr" rtl="0">
                        <a:lnSpc>
                          <a:spcPct val="115000"/>
                        </a:lnSpc>
                        <a:spcBef>
                          <a:spcPts val="0"/>
                        </a:spcBef>
                        <a:spcAft>
                          <a:spcPts val="0"/>
                        </a:spcAft>
                        <a:buNone/>
                      </a:pPr>
                      <a:r>
                        <a:rPr lang="fr-FR" sz="1800" noProof="0">
                          <a:latin typeface="Calibri" panose="020F0502020204030204" pitchFamily="34" charset="0"/>
                          <a:cs typeface="Calibri" panose="020F0502020204030204" pitchFamily="34" charset="0"/>
                          <a:sym typeface="Calibri"/>
                        </a:rPr>
                        <a:t>Sensibilisation </a:t>
                      </a:r>
                    </a:p>
                    <a:p>
                      <a:pPr marL="0" lvl="0" indent="0" algn="ctr" rtl="0">
                        <a:lnSpc>
                          <a:spcPct val="115000"/>
                        </a:lnSpc>
                        <a:spcBef>
                          <a:spcPts val="0"/>
                        </a:spcBef>
                        <a:spcAft>
                          <a:spcPts val="0"/>
                        </a:spcAft>
                        <a:buNone/>
                      </a:pPr>
                      <a:r>
                        <a:rPr lang="fr-FR" sz="1800" noProof="0">
                          <a:latin typeface="Calibri" panose="020F0502020204030204" pitchFamily="34" charset="0"/>
                          <a:cs typeface="Calibri" panose="020F0502020204030204" pitchFamily="34" charset="0"/>
                          <a:sym typeface="Calibri"/>
                        </a:rPr>
                        <a:t>(n=58)</a:t>
                      </a:r>
                      <a:endParaRPr lang="fr-FR" sz="1800" b="0" i="0" noProof="0">
                        <a:latin typeface="Calibri" panose="020F0502020204030204" pitchFamily="34" charset="0"/>
                        <a:ea typeface="Roboto" panose="02000000000000000000" pitchFamily="2" charset="0"/>
                        <a:cs typeface="Calibri" panose="020F0502020204030204" pitchFamily="34" charset="0"/>
                        <a:sym typeface="Calibri"/>
                      </a:endParaRPr>
                    </a:p>
                  </a:txBody>
                  <a:tcPr marL="91425" marR="91425" marT="91425" marB="91425" anchor="ctr"/>
                </a:tc>
                <a:tc>
                  <a:txBody>
                    <a:bodyPr/>
                    <a:lstStyle/>
                    <a:p>
                      <a:pPr marL="0" lvl="0" indent="0" algn="ctr" rtl="0">
                        <a:lnSpc>
                          <a:spcPct val="115000"/>
                        </a:lnSpc>
                        <a:spcBef>
                          <a:spcPts val="0"/>
                        </a:spcBef>
                        <a:spcAft>
                          <a:spcPts val="0"/>
                        </a:spcAft>
                        <a:buNone/>
                      </a:pPr>
                      <a:r>
                        <a:rPr lang="fr-FR" sz="1800" noProof="0" dirty="0">
                          <a:latin typeface="Calibri" panose="020F0502020204030204" pitchFamily="34" charset="0"/>
                          <a:cs typeface="Calibri" panose="020F0502020204030204" pitchFamily="34" charset="0"/>
                          <a:sym typeface="Calibri"/>
                        </a:rPr>
                        <a:t>Formation </a:t>
                      </a:r>
                    </a:p>
                    <a:p>
                      <a:pPr marL="0" lvl="0" indent="0" algn="ctr" rtl="0">
                        <a:lnSpc>
                          <a:spcPct val="115000"/>
                        </a:lnSpc>
                        <a:spcBef>
                          <a:spcPts val="0"/>
                        </a:spcBef>
                        <a:spcAft>
                          <a:spcPts val="0"/>
                        </a:spcAft>
                        <a:buNone/>
                      </a:pPr>
                      <a:r>
                        <a:rPr lang="fr-FR" sz="1800" noProof="0" dirty="0">
                          <a:latin typeface="Calibri" panose="020F0502020204030204" pitchFamily="34" charset="0"/>
                          <a:cs typeface="Calibri" panose="020F0502020204030204" pitchFamily="34" charset="0"/>
                          <a:sym typeface="Calibri"/>
                        </a:rPr>
                        <a:t>(n=71)</a:t>
                      </a:r>
                      <a:endParaRPr lang="fr-FR" sz="1800" b="0" i="0" noProof="0" dirty="0">
                        <a:latin typeface="Calibri" panose="020F0502020204030204" pitchFamily="34" charset="0"/>
                        <a:ea typeface="Roboto" panose="02000000000000000000" pitchFamily="2" charset="0"/>
                        <a:cs typeface="Calibri" panose="020F0502020204030204" pitchFamily="34" charset="0"/>
                        <a:sym typeface="Calibri"/>
                      </a:endParaRPr>
                    </a:p>
                  </a:txBody>
                  <a:tcPr marL="91425" marR="91425" marT="91425" marB="91425" anchor="ctr">
                    <a:lnR w="3175" cap="flat" cmpd="sng" algn="ctr">
                      <a:solidFill>
                        <a:schemeClr val="tx2">
                          <a:lumMod val="75000"/>
                        </a:schemeClr>
                      </a:solidFill>
                      <a:prstDash val="solid"/>
                      <a:round/>
                      <a:headEnd type="none" w="med" len="med"/>
                      <a:tailEnd type="none" w="med" len="med"/>
                    </a:lnR>
                  </a:tcPr>
                </a:tc>
                <a:tc>
                  <a:txBody>
                    <a:bodyPr/>
                    <a:lstStyle/>
                    <a:p>
                      <a:pPr marL="0" lvl="0" indent="0" algn="ctr" rtl="0">
                        <a:lnSpc>
                          <a:spcPct val="115000"/>
                        </a:lnSpc>
                        <a:spcBef>
                          <a:spcPts val="0"/>
                        </a:spcBef>
                        <a:spcAft>
                          <a:spcPts val="0"/>
                        </a:spcAft>
                        <a:buNone/>
                      </a:pPr>
                      <a:r>
                        <a:rPr lang="fr-FR" sz="1800" noProof="0">
                          <a:latin typeface="Calibri" panose="020F0502020204030204" pitchFamily="34" charset="0"/>
                          <a:cs typeface="Calibri" panose="020F0502020204030204" pitchFamily="34" charset="0"/>
                          <a:sym typeface="Calibri"/>
                        </a:rPr>
                        <a:t>Total</a:t>
                      </a:r>
                    </a:p>
                    <a:p>
                      <a:pPr marL="0" lvl="0" indent="0" algn="ctr" rtl="0">
                        <a:lnSpc>
                          <a:spcPct val="115000"/>
                        </a:lnSpc>
                        <a:spcBef>
                          <a:spcPts val="0"/>
                        </a:spcBef>
                        <a:spcAft>
                          <a:spcPts val="0"/>
                        </a:spcAft>
                        <a:buNone/>
                      </a:pPr>
                      <a:r>
                        <a:rPr lang="fr-FR" sz="1800" noProof="0">
                          <a:latin typeface="Calibri" panose="020F0502020204030204" pitchFamily="34" charset="0"/>
                          <a:cs typeface="Calibri" panose="020F0502020204030204" pitchFamily="34" charset="0"/>
                          <a:sym typeface="Calibri"/>
                        </a:rPr>
                        <a:t>(n=129)</a:t>
                      </a:r>
                      <a:endParaRPr lang="fr-FR" sz="1800" b="0" i="0" noProof="0">
                        <a:latin typeface="Calibri" panose="020F0502020204030204" pitchFamily="34" charset="0"/>
                        <a:ea typeface="Roboto" panose="02000000000000000000" pitchFamily="2" charset="0"/>
                        <a:cs typeface="Calibri" panose="020F0502020204030204" pitchFamily="34" charset="0"/>
                        <a:sym typeface="Calibri"/>
                      </a:endParaRPr>
                    </a:p>
                  </a:txBody>
                  <a:tcPr marL="91425" marR="91425" marT="91425" marB="91425" anchor="ctr">
                    <a:lnL w="3175" cap="flat" cmpd="sng" algn="ctr">
                      <a:solidFill>
                        <a:schemeClr val="tx2">
                          <a:lumMod val="75000"/>
                        </a:schemeClr>
                      </a:solidFill>
                      <a:prstDash val="solid"/>
                      <a:round/>
                      <a:headEnd type="none" w="med" len="med"/>
                      <a:tailEnd type="none" w="med" len="med"/>
                    </a:lnL>
                  </a:tcPr>
                </a:tc>
                <a:extLst>
                  <a:ext uri="{0D108BD9-81ED-4DB2-BD59-A6C34878D82A}">
                    <a16:rowId xmlns:a16="http://schemas.microsoft.com/office/drawing/2014/main" val="3071962146"/>
                  </a:ext>
                </a:extLst>
              </a:tr>
              <a:tr h="504000">
                <a:tc>
                  <a:txBody>
                    <a:bodyPr/>
                    <a:lstStyle/>
                    <a:p>
                      <a:pPr algn="l"/>
                      <a:r>
                        <a:rPr lang="fr-FR" sz="1700" b="0" i="0" u="none" strike="noStrike" cap="none" noProof="0" dirty="0">
                          <a:solidFill>
                            <a:schemeClr val="tx1"/>
                          </a:solidFill>
                          <a:latin typeface="Calibri" panose="020F0502020204030204" pitchFamily="34" charset="0"/>
                          <a:ea typeface="+mn-ea"/>
                          <a:cs typeface="Calibri" panose="020F0502020204030204" pitchFamily="34" charset="0"/>
                          <a:sym typeface="Arial"/>
                        </a:rPr>
                        <a:t>Théorie: Comprendre la condition, le handicap et principes du design universel</a:t>
                      </a:r>
                    </a:p>
                  </a:txBody>
                  <a:tcPr anchor="ctr"/>
                </a:tc>
                <a:tc>
                  <a:txBody>
                    <a:bodyPr/>
                    <a:lstStyle/>
                    <a:p>
                      <a:pPr marR="0" algn="ctr" rtl="0">
                        <a:lnSpc>
                          <a:spcPct val="100000"/>
                        </a:lnSpc>
                        <a:spcBef>
                          <a:spcPts val="0"/>
                        </a:spcBef>
                        <a:spcAft>
                          <a:spcPts val="0"/>
                        </a:spcAft>
                        <a:buClr>
                          <a:srgbClr val="000000"/>
                        </a:buClr>
                        <a:buFont typeface="Arial"/>
                      </a:pPr>
                      <a:r>
                        <a:rPr lang="fr-FR" sz="1700" b="0" i="0" u="none" strike="noStrike" cap="none" noProof="0">
                          <a:solidFill>
                            <a:schemeClr val="tx1"/>
                          </a:solidFill>
                          <a:latin typeface="Calibri" panose="020F0502020204030204" pitchFamily="34" charset="0"/>
                          <a:ea typeface="+mn-ea"/>
                          <a:cs typeface="Calibri" panose="020F0502020204030204" pitchFamily="34" charset="0"/>
                          <a:sym typeface="Arial"/>
                        </a:rPr>
                        <a:t>16 (27.6) </a:t>
                      </a:r>
                    </a:p>
                  </a:txBody>
                  <a:tcPr anchor="ctr"/>
                </a:tc>
                <a:tc>
                  <a:txBody>
                    <a:bodyPr/>
                    <a:lstStyle/>
                    <a:p>
                      <a:pPr marR="0" algn="ctr" rtl="0">
                        <a:lnSpc>
                          <a:spcPct val="100000"/>
                        </a:lnSpc>
                        <a:spcBef>
                          <a:spcPts val="0"/>
                        </a:spcBef>
                        <a:spcAft>
                          <a:spcPts val="0"/>
                        </a:spcAft>
                        <a:buClr>
                          <a:srgbClr val="000000"/>
                        </a:buClr>
                        <a:buFont typeface="Arial"/>
                      </a:pPr>
                      <a:r>
                        <a:rPr lang="fr-FR" sz="1700" b="0" i="0" u="none" strike="noStrike" cap="none" noProof="0">
                          <a:solidFill>
                            <a:schemeClr val="tx1"/>
                          </a:solidFill>
                          <a:latin typeface="Calibri" panose="020F0502020204030204" pitchFamily="34" charset="0"/>
                          <a:ea typeface="+mn-ea"/>
                          <a:cs typeface="Calibri" panose="020F0502020204030204" pitchFamily="34" charset="0"/>
                          <a:sym typeface="Arial"/>
                        </a:rPr>
                        <a:t>45 (63.4) </a:t>
                      </a:r>
                    </a:p>
                  </a:txBody>
                  <a:tcPr anchor="ctr">
                    <a:lnR w="3175" cap="flat" cmpd="sng" algn="ctr">
                      <a:solidFill>
                        <a:schemeClr val="tx2">
                          <a:lumMod val="75000"/>
                        </a:schemeClr>
                      </a:solidFill>
                      <a:prstDash val="solid"/>
                      <a:round/>
                      <a:headEnd type="none" w="med" len="med"/>
                      <a:tailEnd type="none" w="med" len="med"/>
                    </a:lnR>
                  </a:tcPr>
                </a:tc>
                <a:tc>
                  <a:txBody>
                    <a:bodyPr/>
                    <a:lstStyle/>
                    <a:p>
                      <a:pPr marR="0" algn="ctr" rtl="0">
                        <a:lnSpc>
                          <a:spcPct val="100000"/>
                        </a:lnSpc>
                        <a:spcBef>
                          <a:spcPts val="0"/>
                        </a:spcBef>
                        <a:spcAft>
                          <a:spcPts val="0"/>
                        </a:spcAft>
                        <a:buClr>
                          <a:srgbClr val="000000"/>
                        </a:buClr>
                        <a:buFont typeface="Arial"/>
                      </a:pPr>
                      <a:r>
                        <a:rPr lang="fr-FR" sz="1700" b="0" i="0" u="none" strike="noStrike" cap="none" noProof="0">
                          <a:solidFill>
                            <a:schemeClr val="tx1"/>
                          </a:solidFill>
                          <a:latin typeface="Calibri" panose="020F0502020204030204" pitchFamily="34" charset="0"/>
                          <a:ea typeface="+mn-ea"/>
                          <a:cs typeface="Calibri" panose="020F0502020204030204" pitchFamily="34" charset="0"/>
                          <a:sym typeface="Arial"/>
                        </a:rPr>
                        <a:t>61 </a:t>
                      </a:r>
                      <a:r>
                        <a:rPr lang="fr-FR" sz="1700" b="1" i="0" u="none" strike="noStrike" cap="none" noProof="0">
                          <a:solidFill>
                            <a:schemeClr val="tx1"/>
                          </a:solidFill>
                          <a:latin typeface="Calibri" panose="020F0502020204030204" pitchFamily="34" charset="0"/>
                          <a:ea typeface="+mn-ea"/>
                          <a:cs typeface="Calibri" panose="020F0502020204030204" pitchFamily="34" charset="0"/>
                          <a:sym typeface="Arial"/>
                        </a:rPr>
                        <a:t>(47.3) </a:t>
                      </a:r>
                    </a:p>
                  </a:txBody>
                  <a:tcPr anchor="ctr">
                    <a:lnL w="3175" cap="flat" cmpd="sng" algn="ctr">
                      <a:solidFill>
                        <a:schemeClr val="tx2">
                          <a:lumMod val="75000"/>
                        </a:schemeClr>
                      </a:solidFill>
                      <a:prstDash val="solid"/>
                      <a:round/>
                      <a:headEnd type="none" w="med" len="med"/>
                      <a:tailEnd type="none" w="med" len="med"/>
                    </a:lnL>
                  </a:tcPr>
                </a:tc>
                <a:extLst>
                  <a:ext uri="{0D108BD9-81ED-4DB2-BD59-A6C34878D82A}">
                    <a16:rowId xmlns:a16="http://schemas.microsoft.com/office/drawing/2014/main" val="1570475941"/>
                  </a:ext>
                </a:extLst>
              </a:tr>
              <a:tr h="504000">
                <a:tc>
                  <a:txBody>
                    <a:bodyPr/>
                    <a:lstStyle/>
                    <a:p>
                      <a:pPr algn="l"/>
                      <a:r>
                        <a:rPr lang="fr-FR" sz="1700" b="0" i="0" u="none" strike="noStrike" cap="none" noProof="0" dirty="0">
                          <a:solidFill>
                            <a:schemeClr val="tx1"/>
                          </a:solidFill>
                          <a:latin typeface="Calibri" panose="020F0502020204030204" pitchFamily="34" charset="0"/>
                          <a:ea typeface="+mn-ea"/>
                          <a:cs typeface="Calibri" panose="020F0502020204030204" pitchFamily="34" charset="0"/>
                          <a:sym typeface="Arial"/>
                        </a:rPr>
                        <a:t>Apprendre à communiquer</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1700" b="0" i="0" u="none" strike="noStrike" cap="none" noProof="0">
                          <a:solidFill>
                            <a:schemeClr val="tx1"/>
                          </a:solidFill>
                          <a:latin typeface="Calibri" panose="020F0502020204030204" pitchFamily="34" charset="0"/>
                          <a:ea typeface="+mn-ea"/>
                          <a:cs typeface="Calibri" panose="020F0502020204030204" pitchFamily="34" charset="0"/>
                          <a:sym typeface="Arial"/>
                        </a:rPr>
                        <a:t>2 (3.4)</a:t>
                      </a:r>
                    </a:p>
                  </a:txBody>
                  <a:tcPr anchor="ctr"/>
                </a:tc>
                <a:tc>
                  <a:txBody>
                    <a:bodyPr/>
                    <a:lstStyle/>
                    <a:p>
                      <a:pPr marR="0" algn="ctr" rtl="0">
                        <a:lnSpc>
                          <a:spcPct val="100000"/>
                        </a:lnSpc>
                        <a:spcBef>
                          <a:spcPts val="0"/>
                        </a:spcBef>
                        <a:spcAft>
                          <a:spcPts val="0"/>
                        </a:spcAft>
                        <a:buClr>
                          <a:srgbClr val="000000"/>
                        </a:buClr>
                        <a:buFont typeface="Arial"/>
                      </a:pPr>
                      <a:r>
                        <a:rPr lang="fr-FR" sz="1700" b="0" i="0" u="none" strike="noStrike" cap="none" noProof="0">
                          <a:solidFill>
                            <a:schemeClr val="tx1"/>
                          </a:solidFill>
                          <a:latin typeface="Calibri" panose="020F0502020204030204" pitchFamily="34" charset="0"/>
                          <a:ea typeface="+mn-ea"/>
                          <a:cs typeface="Calibri" panose="020F0502020204030204" pitchFamily="34" charset="0"/>
                          <a:sym typeface="Arial"/>
                        </a:rPr>
                        <a:t>37 (52.1) </a:t>
                      </a:r>
                    </a:p>
                  </a:txBody>
                  <a:tcPr anchor="ctr">
                    <a:lnR w="3175" cap="flat" cmpd="sng" algn="ctr">
                      <a:solidFill>
                        <a:schemeClr val="tx2">
                          <a:lumMod val="75000"/>
                        </a:schemeClr>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1700" b="0" i="0" u="none" strike="noStrike" cap="none" noProof="0">
                          <a:solidFill>
                            <a:schemeClr val="tx1"/>
                          </a:solidFill>
                          <a:latin typeface="Calibri" panose="020F0502020204030204" pitchFamily="34" charset="0"/>
                          <a:ea typeface="+mn-ea"/>
                          <a:cs typeface="Calibri" panose="020F0502020204030204" pitchFamily="34" charset="0"/>
                          <a:sym typeface="Arial"/>
                        </a:rPr>
                        <a:t>39 (30.2)</a:t>
                      </a:r>
                    </a:p>
                  </a:txBody>
                  <a:tcPr anchor="ctr">
                    <a:lnL w="3175" cap="flat" cmpd="sng" algn="ctr">
                      <a:solidFill>
                        <a:schemeClr val="tx2">
                          <a:lumMod val="75000"/>
                        </a:schemeClr>
                      </a:solidFill>
                      <a:prstDash val="solid"/>
                      <a:round/>
                      <a:headEnd type="none" w="med" len="med"/>
                      <a:tailEnd type="none" w="med" len="med"/>
                    </a:lnL>
                  </a:tcPr>
                </a:tc>
                <a:extLst>
                  <a:ext uri="{0D108BD9-81ED-4DB2-BD59-A6C34878D82A}">
                    <a16:rowId xmlns:a16="http://schemas.microsoft.com/office/drawing/2014/main" val="2298396494"/>
                  </a:ext>
                </a:extLst>
              </a:tr>
              <a:tr h="504000">
                <a:tc>
                  <a:txBody>
                    <a:bodyPr/>
                    <a:lstStyle/>
                    <a:p>
                      <a:pPr algn="l"/>
                      <a:r>
                        <a:rPr lang="fr-FR" sz="1700" b="0" i="0" u="none" strike="noStrike" cap="none" noProof="0">
                          <a:solidFill>
                            <a:schemeClr val="tx1"/>
                          </a:solidFill>
                          <a:latin typeface="Calibri" panose="020F0502020204030204" pitchFamily="34" charset="0"/>
                          <a:ea typeface="+mn-ea"/>
                          <a:cs typeface="Calibri" panose="020F0502020204030204" pitchFamily="34" charset="0"/>
                          <a:sym typeface="Arial"/>
                        </a:rPr>
                        <a:t>Intervention sur une approche spécifique</a:t>
                      </a:r>
                    </a:p>
                  </a:txBody>
                  <a:tcPr anchor="ctr"/>
                </a:tc>
                <a:tc>
                  <a:txBody>
                    <a:bodyPr/>
                    <a:lstStyle/>
                    <a:p>
                      <a:pPr marR="0" algn="ctr" rtl="0">
                        <a:lnSpc>
                          <a:spcPct val="100000"/>
                        </a:lnSpc>
                        <a:spcBef>
                          <a:spcPts val="0"/>
                        </a:spcBef>
                        <a:spcAft>
                          <a:spcPts val="0"/>
                        </a:spcAft>
                        <a:buClr>
                          <a:srgbClr val="000000"/>
                        </a:buClr>
                        <a:buFont typeface="Arial"/>
                      </a:pPr>
                      <a:r>
                        <a:rPr lang="fr-FR" sz="1700" b="0" i="0" u="none" strike="noStrike" cap="none" noProof="0">
                          <a:solidFill>
                            <a:schemeClr val="tx1"/>
                          </a:solidFill>
                          <a:latin typeface="Calibri" panose="020F0502020204030204" pitchFamily="34" charset="0"/>
                          <a:ea typeface="+mn-ea"/>
                          <a:cs typeface="Calibri" panose="020F0502020204030204" pitchFamily="34" charset="0"/>
                          <a:sym typeface="Arial"/>
                        </a:rPr>
                        <a:t>2 (3.4) </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1700" b="0" i="0" u="none" strike="noStrike" cap="none" noProof="0">
                          <a:solidFill>
                            <a:schemeClr val="tx1"/>
                          </a:solidFill>
                          <a:latin typeface="Calibri" panose="020F0502020204030204" pitchFamily="34" charset="0"/>
                          <a:ea typeface="+mn-ea"/>
                          <a:cs typeface="Calibri" panose="020F0502020204030204" pitchFamily="34" charset="0"/>
                          <a:sym typeface="Arial"/>
                        </a:rPr>
                        <a:t>28 (39.4) </a:t>
                      </a:r>
                    </a:p>
                  </a:txBody>
                  <a:tcPr anchor="ctr">
                    <a:lnR w="3175" cap="flat" cmpd="sng" algn="ctr">
                      <a:solidFill>
                        <a:schemeClr val="tx2">
                          <a:lumMod val="75000"/>
                        </a:schemeClr>
                      </a:solidFill>
                      <a:prstDash val="solid"/>
                      <a:round/>
                      <a:headEnd type="none" w="med" len="med"/>
                      <a:tailEnd type="none" w="med" len="med"/>
                    </a:lnR>
                  </a:tcPr>
                </a:tc>
                <a:tc>
                  <a:txBody>
                    <a:bodyPr/>
                    <a:lstStyle/>
                    <a:p>
                      <a:pPr marR="0" algn="ctr" rtl="0">
                        <a:lnSpc>
                          <a:spcPct val="100000"/>
                        </a:lnSpc>
                        <a:spcBef>
                          <a:spcPts val="0"/>
                        </a:spcBef>
                        <a:spcAft>
                          <a:spcPts val="0"/>
                        </a:spcAft>
                        <a:buClr>
                          <a:srgbClr val="000000"/>
                        </a:buClr>
                        <a:buFont typeface="Arial"/>
                      </a:pPr>
                      <a:r>
                        <a:rPr lang="fr-FR" sz="1700" b="0" i="0" u="none" strike="noStrike" cap="none" noProof="0">
                          <a:solidFill>
                            <a:schemeClr val="tx1"/>
                          </a:solidFill>
                          <a:latin typeface="Calibri" panose="020F0502020204030204" pitchFamily="34" charset="0"/>
                          <a:ea typeface="+mn-ea"/>
                          <a:cs typeface="Calibri" panose="020F0502020204030204" pitchFamily="34" charset="0"/>
                          <a:sym typeface="Arial"/>
                        </a:rPr>
                        <a:t>30 (23.3) </a:t>
                      </a:r>
                    </a:p>
                  </a:txBody>
                  <a:tcPr anchor="ctr">
                    <a:lnL w="3175" cap="flat" cmpd="sng" algn="ctr">
                      <a:solidFill>
                        <a:schemeClr val="tx2">
                          <a:lumMod val="75000"/>
                        </a:schemeClr>
                      </a:solidFill>
                      <a:prstDash val="solid"/>
                      <a:round/>
                      <a:headEnd type="none" w="med" len="med"/>
                      <a:tailEnd type="none" w="med" len="med"/>
                    </a:lnL>
                  </a:tcPr>
                </a:tc>
                <a:extLst>
                  <a:ext uri="{0D108BD9-81ED-4DB2-BD59-A6C34878D82A}">
                    <a16:rowId xmlns:a16="http://schemas.microsoft.com/office/drawing/2014/main" val="672761004"/>
                  </a:ext>
                </a:extLst>
              </a:tr>
              <a:tr h="504000">
                <a:tc>
                  <a:txBody>
                    <a:bodyPr/>
                    <a:lstStyle/>
                    <a:p>
                      <a:pPr algn="l"/>
                      <a:r>
                        <a:rPr lang="fr-FR" sz="1700" b="0" i="0" u="none" strike="noStrike" cap="none" noProof="0">
                          <a:solidFill>
                            <a:schemeClr val="tx1"/>
                          </a:solidFill>
                          <a:latin typeface="Calibri" panose="020F0502020204030204" pitchFamily="34" charset="0"/>
                          <a:ea typeface="+mn-ea"/>
                          <a:cs typeface="Calibri" panose="020F0502020204030204" pitchFamily="34" charset="0"/>
                          <a:sym typeface="Arial"/>
                        </a:rPr>
                        <a:t>Vivre une expérience</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1700" b="0" i="0" u="none" strike="noStrike" cap="none" noProof="0">
                          <a:solidFill>
                            <a:schemeClr val="tx1"/>
                          </a:solidFill>
                          <a:latin typeface="Calibri" panose="020F0502020204030204" pitchFamily="34" charset="0"/>
                          <a:ea typeface="+mn-ea"/>
                          <a:cs typeface="Calibri" panose="020F0502020204030204" pitchFamily="34" charset="0"/>
                          <a:sym typeface="Arial"/>
                        </a:rPr>
                        <a:t>14 (24.1)</a:t>
                      </a:r>
                    </a:p>
                  </a:txBody>
                  <a:tcPr anchor="ctr"/>
                </a:tc>
                <a:tc>
                  <a:txBody>
                    <a:bodyPr/>
                    <a:lstStyle/>
                    <a:p>
                      <a:pPr marR="0" algn="ctr" rtl="0">
                        <a:lnSpc>
                          <a:spcPct val="100000"/>
                        </a:lnSpc>
                        <a:spcBef>
                          <a:spcPts val="0"/>
                        </a:spcBef>
                        <a:spcAft>
                          <a:spcPts val="0"/>
                        </a:spcAft>
                        <a:buClr>
                          <a:srgbClr val="000000"/>
                        </a:buClr>
                        <a:buFont typeface="Arial"/>
                      </a:pPr>
                      <a:r>
                        <a:rPr lang="fr-FR" sz="1700" b="0" i="0" u="none" strike="noStrike" cap="none" noProof="0">
                          <a:solidFill>
                            <a:schemeClr val="tx1"/>
                          </a:solidFill>
                          <a:latin typeface="Calibri" panose="020F0502020204030204" pitchFamily="34" charset="0"/>
                          <a:ea typeface="+mn-ea"/>
                          <a:cs typeface="Calibri" panose="020F0502020204030204" pitchFamily="34" charset="0"/>
                          <a:sym typeface="Arial"/>
                        </a:rPr>
                        <a:t>0</a:t>
                      </a:r>
                    </a:p>
                  </a:txBody>
                  <a:tcPr anchor="ctr">
                    <a:lnR w="3175" cap="flat" cmpd="sng" algn="ctr">
                      <a:solidFill>
                        <a:schemeClr val="tx2">
                          <a:lumMod val="75000"/>
                        </a:schemeClr>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1700" b="0" i="0" u="none" strike="noStrike" cap="none" noProof="0">
                          <a:solidFill>
                            <a:schemeClr val="tx1"/>
                          </a:solidFill>
                          <a:latin typeface="Calibri" panose="020F0502020204030204" pitchFamily="34" charset="0"/>
                          <a:ea typeface="+mn-ea"/>
                          <a:cs typeface="Calibri" panose="020F0502020204030204" pitchFamily="34" charset="0"/>
                          <a:sym typeface="Arial"/>
                        </a:rPr>
                        <a:t>14 (10.9)</a:t>
                      </a:r>
                    </a:p>
                  </a:txBody>
                  <a:tcPr anchor="ctr">
                    <a:lnL w="3175" cap="flat" cmpd="sng" algn="ctr">
                      <a:solidFill>
                        <a:schemeClr val="tx2">
                          <a:lumMod val="75000"/>
                        </a:schemeClr>
                      </a:solidFill>
                      <a:prstDash val="solid"/>
                      <a:round/>
                      <a:headEnd type="none" w="med" len="med"/>
                      <a:tailEnd type="none" w="med" len="med"/>
                    </a:lnL>
                  </a:tcPr>
                </a:tc>
                <a:extLst>
                  <a:ext uri="{0D108BD9-81ED-4DB2-BD59-A6C34878D82A}">
                    <a16:rowId xmlns:a16="http://schemas.microsoft.com/office/drawing/2014/main" val="632260986"/>
                  </a:ext>
                </a:extLst>
              </a:tr>
              <a:tr h="504000">
                <a:tc>
                  <a:txBody>
                    <a:bodyPr/>
                    <a:lstStyle/>
                    <a:p>
                      <a:pPr algn="l"/>
                      <a:r>
                        <a:rPr lang="fr-FR" sz="1700" b="0" i="0" u="none" strike="noStrike" cap="none" noProof="0">
                          <a:solidFill>
                            <a:schemeClr val="tx1"/>
                          </a:solidFill>
                          <a:latin typeface="Calibri" panose="020F0502020204030204" pitchFamily="34" charset="0"/>
                          <a:ea typeface="+mn-ea"/>
                          <a:cs typeface="Calibri" panose="020F0502020204030204" pitchFamily="34" charset="0"/>
                          <a:sym typeface="Arial"/>
                        </a:rPr>
                        <a:t>Promouvoir l’inclusion et la participation sociale</a:t>
                      </a:r>
                    </a:p>
                  </a:txBody>
                  <a:tcPr anchor="ctr"/>
                </a:tc>
                <a:tc>
                  <a:txBody>
                    <a:bodyPr/>
                    <a:lstStyle/>
                    <a:p>
                      <a:pPr marR="0" algn="ctr" rtl="0">
                        <a:lnSpc>
                          <a:spcPct val="100000"/>
                        </a:lnSpc>
                        <a:spcBef>
                          <a:spcPts val="0"/>
                        </a:spcBef>
                        <a:spcAft>
                          <a:spcPts val="0"/>
                        </a:spcAft>
                        <a:buClr>
                          <a:srgbClr val="000000"/>
                        </a:buClr>
                        <a:buFont typeface="Arial"/>
                      </a:pPr>
                      <a:r>
                        <a:rPr lang="fr-FR" sz="1700" b="0" i="0" u="none" strike="noStrike" cap="none" noProof="0">
                          <a:solidFill>
                            <a:schemeClr val="tx1"/>
                          </a:solidFill>
                          <a:latin typeface="Calibri" panose="020F0502020204030204" pitchFamily="34" charset="0"/>
                          <a:ea typeface="+mn-ea"/>
                          <a:cs typeface="Calibri" panose="020F0502020204030204" pitchFamily="34" charset="0"/>
                          <a:sym typeface="Arial"/>
                        </a:rPr>
                        <a:t>13 (22.4)</a:t>
                      </a:r>
                    </a:p>
                  </a:txBody>
                  <a:tcPr anchor="ctr"/>
                </a:tc>
                <a:tc>
                  <a:txBody>
                    <a:bodyPr/>
                    <a:lstStyle/>
                    <a:p>
                      <a:pPr marR="0" algn="ctr" rtl="0">
                        <a:lnSpc>
                          <a:spcPct val="100000"/>
                        </a:lnSpc>
                        <a:spcBef>
                          <a:spcPts val="0"/>
                        </a:spcBef>
                        <a:spcAft>
                          <a:spcPts val="0"/>
                        </a:spcAft>
                        <a:buClr>
                          <a:srgbClr val="000000"/>
                        </a:buClr>
                        <a:buFont typeface="Arial"/>
                      </a:pPr>
                      <a:r>
                        <a:rPr lang="fr-FR" sz="1700" b="0" i="0" u="none" strike="noStrike" cap="none" noProof="0">
                          <a:solidFill>
                            <a:schemeClr val="tx1"/>
                          </a:solidFill>
                          <a:latin typeface="Calibri" panose="020F0502020204030204" pitchFamily="34" charset="0"/>
                          <a:ea typeface="+mn-ea"/>
                          <a:cs typeface="Calibri" panose="020F0502020204030204" pitchFamily="34" charset="0"/>
                          <a:sym typeface="Arial"/>
                        </a:rPr>
                        <a:t>0</a:t>
                      </a:r>
                    </a:p>
                  </a:txBody>
                  <a:tcPr anchor="ctr">
                    <a:lnR w="3175" cap="flat" cmpd="sng" algn="ctr">
                      <a:solidFill>
                        <a:schemeClr val="tx2">
                          <a:lumMod val="75000"/>
                        </a:schemeClr>
                      </a:solidFill>
                      <a:prstDash val="solid"/>
                      <a:round/>
                      <a:headEnd type="none" w="med" len="med"/>
                      <a:tailEnd type="none" w="med" len="med"/>
                    </a:lnR>
                  </a:tcPr>
                </a:tc>
                <a:tc>
                  <a:txBody>
                    <a:bodyPr/>
                    <a:lstStyle/>
                    <a:p>
                      <a:pPr marR="0" algn="ctr" rtl="0">
                        <a:lnSpc>
                          <a:spcPct val="100000"/>
                        </a:lnSpc>
                        <a:spcBef>
                          <a:spcPts val="0"/>
                        </a:spcBef>
                        <a:spcAft>
                          <a:spcPts val="0"/>
                        </a:spcAft>
                        <a:buClr>
                          <a:srgbClr val="000000"/>
                        </a:buClr>
                        <a:buFont typeface="Arial"/>
                      </a:pPr>
                      <a:r>
                        <a:rPr lang="fr-FR" sz="1700" b="0" i="0" u="none" strike="noStrike" cap="none" noProof="0">
                          <a:solidFill>
                            <a:schemeClr val="tx1"/>
                          </a:solidFill>
                          <a:latin typeface="Calibri" panose="020F0502020204030204" pitchFamily="34" charset="0"/>
                          <a:ea typeface="+mn-ea"/>
                          <a:cs typeface="Calibri" panose="020F0502020204030204" pitchFamily="34" charset="0"/>
                          <a:sym typeface="Arial"/>
                        </a:rPr>
                        <a:t>13 (10.1)</a:t>
                      </a:r>
                    </a:p>
                  </a:txBody>
                  <a:tcPr anchor="ctr">
                    <a:lnL w="3175" cap="flat" cmpd="sng" algn="ctr">
                      <a:solidFill>
                        <a:schemeClr val="tx2">
                          <a:lumMod val="75000"/>
                        </a:schemeClr>
                      </a:solidFill>
                      <a:prstDash val="solid"/>
                      <a:round/>
                      <a:headEnd type="none" w="med" len="med"/>
                      <a:tailEnd type="none" w="med" len="med"/>
                    </a:lnL>
                  </a:tcPr>
                </a:tc>
                <a:extLst>
                  <a:ext uri="{0D108BD9-81ED-4DB2-BD59-A6C34878D82A}">
                    <a16:rowId xmlns:a16="http://schemas.microsoft.com/office/drawing/2014/main" val="504538301"/>
                  </a:ext>
                </a:extLst>
              </a:tr>
              <a:tr h="504000">
                <a:tc>
                  <a:txBody>
                    <a:bodyPr/>
                    <a:lstStyle/>
                    <a:p>
                      <a:pPr algn="l"/>
                      <a:r>
                        <a:rPr lang="fr-FR" sz="1700" b="0" i="0" u="none" strike="noStrike" cap="none" noProof="0">
                          <a:solidFill>
                            <a:schemeClr val="tx1"/>
                          </a:solidFill>
                          <a:latin typeface="Calibri" panose="020F0502020204030204" pitchFamily="34" charset="0"/>
                          <a:ea typeface="+mn-ea"/>
                          <a:cs typeface="Calibri" panose="020F0502020204030204" pitchFamily="34" charset="0"/>
                          <a:sym typeface="Arial"/>
                        </a:rPr>
                        <a:t>Comprendre la loi, les droits et la politique</a:t>
                      </a:r>
                    </a:p>
                  </a:txBody>
                  <a:tcPr anchor="ctr"/>
                </a:tc>
                <a:tc>
                  <a:txBody>
                    <a:bodyPr/>
                    <a:lstStyle/>
                    <a:p>
                      <a:pPr marR="0" algn="ctr" rtl="0">
                        <a:lnSpc>
                          <a:spcPct val="100000"/>
                        </a:lnSpc>
                        <a:spcBef>
                          <a:spcPts val="0"/>
                        </a:spcBef>
                        <a:spcAft>
                          <a:spcPts val="0"/>
                        </a:spcAft>
                        <a:buClr>
                          <a:srgbClr val="000000"/>
                        </a:buClr>
                        <a:buFont typeface="Arial"/>
                      </a:pPr>
                      <a:r>
                        <a:rPr lang="fr-FR" sz="1700" b="0" i="0" u="none" strike="noStrike" cap="none" noProof="0">
                          <a:solidFill>
                            <a:schemeClr val="tx1"/>
                          </a:solidFill>
                          <a:latin typeface="Calibri" panose="020F0502020204030204" pitchFamily="34" charset="0"/>
                          <a:ea typeface="+mn-ea"/>
                          <a:cs typeface="Calibri" panose="020F0502020204030204" pitchFamily="34" charset="0"/>
                          <a:sym typeface="Arial"/>
                        </a:rPr>
                        <a:t>1 (1.7)</a:t>
                      </a:r>
                    </a:p>
                  </a:txBody>
                  <a:tcPr anchor="ctr"/>
                </a:tc>
                <a:tc>
                  <a:txBody>
                    <a:bodyPr/>
                    <a:lstStyle/>
                    <a:p>
                      <a:pPr marR="0" algn="ctr" rtl="0">
                        <a:lnSpc>
                          <a:spcPct val="100000"/>
                        </a:lnSpc>
                        <a:spcBef>
                          <a:spcPts val="0"/>
                        </a:spcBef>
                        <a:spcAft>
                          <a:spcPts val="0"/>
                        </a:spcAft>
                        <a:buClr>
                          <a:srgbClr val="000000"/>
                        </a:buClr>
                        <a:buFont typeface="Arial"/>
                      </a:pPr>
                      <a:r>
                        <a:rPr lang="fr-FR" sz="1700" b="0" i="0" u="none" strike="noStrike" cap="none" noProof="0">
                          <a:solidFill>
                            <a:schemeClr val="tx1"/>
                          </a:solidFill>
                          <a:latin typeface="Calibri" panose="020F0502020204030204" pitchFamily="34" charset="0"/>
                          <a:ea typeface="+mn-ea"/>
                          <a:cs typeface="Calibri" panose="020F0502020204030204" pitchFamily="34" charset="0"/>
                          <a:sym typeface="Arial"/>
                        </a:rPr>
                        <a:t>8 (11.3) </a:t>
                      </a:r>
                    </a:p>
                  </a:txBody>
                  <a:tcPr anchor="ctr">
                    <a:lnR w="3175" cap="flat" cmpd="sng" algn="ctr">
                      <a:solidFill>
                        <a:schemeClr val="tx2">
                          <a:lumMod val="75000"/>
                        </a:schemeClr>
                      </a:solidFill>
                      <a:prstDash val="solid"/>
                      <a:round/>
                      <a:headEnd type="none" w="med" len="med"/>
                      <a:tailEnd type="none" w="med" len="med"/>
                    </a:lnR>
                  </a:tcPr>
                </a:tc>
                <a:tc>
                  <a:txBody>
                    <a:bodyPr/>
                    <a:lstStyle/>
                    <a:p>
                      <a:pPr marR="0" algn="ctr" rtl="0">
                        <a:lnSpc>
                          <a:spcPct val="100000"/>
                        </a:lnSpc>
                        <a:spcBef>
                          <a:spcPts val="0"/>
                        </a:spcBef>
                        <a:spcAft>
                          <a:spcPts val="0"/>
                        </a:spcAft>
                        <a:buClr>
                          <a:srgbClr val="000000"/>
                        </a:buClr>
                        <a:buFont typeface="Arial"/>
                      </a:pPr>
                      <a:r>
                        <a:rPr lang="fr-FR" sz="1700" b="0" i="0" u="none" strike="noStrike" cap="none" noProof="0">
                          <a:solidFill>
                            <a:schemeClr val="tx1"/>
                          </a:solidFill>
                          <a:latin typeface="Calibri" panose="020F0502020204030204" pitchFamily="34" charset="0"/>
                          <a:ea typeface="+mn-ea"/>
                          <a:cs typeface="Calibri" panose="020F0502020204030204" pitchFamily="34" charset="0"/>
                          <a:sym typeface="Arial"/>
                        </a:rPr>
                        <a:t>9 (7.0)</a:t>
                      </a:r>
                    </a:p>
                  </a:txBody>
                  <a:tcPr anchor="ctr">
                    <a:lnL w="3175" cap="flat" cmpd="sng" algn="ctr">
                      <a:solidFill>
                        <a:schemeClr val="tx2">
                          <a:lumMod val="75000"/>
                        </a:schemeClr>
                      </a:solidFill>
                      <a:prstDash val="solid"/>
                      <a:round/>
                      <a:headEnd type="none" w="med" len="med"/>
                      <a:tailEnd type="none" w="med" len="med"/>
                    </a:lnL>
                  </a:tcPr>
                </a:tc>
                <a:extLst>
                  <a:ext uri="{0D108BD9-81ED-4DB2-BD59-A6C34878D82A}">
                    <a16:rowId xmlns:a16="http://schemas.microsoft.com/office/drawing/2014/main" val="3983316451"/>
                  </a:ext>
                </a:extLst>
              </a:tr>
              <a:tr h="504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700" b="0" i="0" u="none" strike="noStrike" cap="none" noProof="0" dirty="0">
                          <a:solidFill>
                            <a:schemeClr val="tx1"/>
                          </a:solidFill>
                          <a:latin typeface="Calibri" panose="020F0502020204030204" pitchFamily="34" charset="0"/>
                          <a:ea typeface="+mn-ea"/>
                          <a:cs typeface="Calibri" panose="020F0502020204030204" pitchFamily="34" charset="0"/>
                          <a:sym typeface="Arial"/>
                        </a:rPr>
                        <a:t>Apprendre sur certains outils ou ressources</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1700" b="0" i="0" u="none" strike="noStrike" cap="none" noProof="0">
                          <a:solidFill>
                            <a:schemeClr val="tx1"/>
                          </a:solidFill>
                          <a:latin typeface="Calibri" panose="020F0502020204030204" pitchFamily="34" charset="0"/>
                          <a:ea typeface="+mn-ea"/>
                          <a:cs typeface="Calibri" panose="020F0502020204030204" pitchFamily="34" charset="0"/>
                          <a:sym typeface="Arial"/>
                        </a:rPr>
                        <a:t>8 (13.8)</a:t>
                      </a:r>
                    </a:p>
                  </a:txBody>
                  <a:tcPr anchor="ctr"/>
                </a:tc>
                <a:tc>
                  <a:txBody>
                    <a:bodyPr/>
                    <a:lstStyle/>
                    <a:p>
                      <a:pPr marR="0" algn="ctr" rtl="0">
                        <a:lnSpc>
                          <a:spcPct val="100000"/>
                        </a:lnSpc>
                        <a:spcBef>
                          <a:spcPts val="0"/>
                        </a:spcBef>
                        <a:spcAft>
                          <a:spcPts val="0"/>
                        </a:spcAft>
                        <a:buClr>
                          <a:srgbClr val="000000"/>
                        </a:buClr>
                        <a:buFont typeface="Arial"/>
                      </a:pPr>
                      <a:r>
                        <a:rPr lang="fr-FR" sz="1700" b="0" i="0" u="none" strike="noStrike" cap="none" noProof="0">
                          <a:solidFill>
                            <a:schemeClr val="tx1"/>
                          </a:solidFill>
                          <a:latin typeface="Calibri" panose="020F0502020204030204" pitchFamily="34" charset="0"/>
                          <a:ea typeface="+mn-ea"/>
                          <a:cs typeface="Calibri" panose="020F0502020204030204" pitchFamily="34" charset="0"/>
                          <a:sym typeface="Arial"/>
                        </a:rPr>
                        <a:t>0</a:t>
                      </a:r>
                    </a:p>
                  </a:txBody>
                  <a:tcPr anchor="ctr">
                    <a:lnR w="3175" cap="flat" cmpd="sng" algn="ctr">
                      <a:solidFill>
                        <a:schemeClr val="tx2">
                          <a:lumMod val="75000"/>
                        </a:schemeClr>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1700" b="0" i="0" u="none" strike="noStrike" cap="none" noProof="0" dirty="0">
                          <a:solidFill>
                            <a:schemeClr val="tx1"/>
                          </a:solidFill>
                          <a:latin typeface="Calibri" panose="020F0502020204030204" pitchFamily="34" charset="0"/>
                          <a:ea typeface="+mn-ea"/>
                          <a:cs typeface="Calibri" panose="020F0502020204030204" pitchFamily="34" charset="0"/>
                          <a:sym typeface="Arial"/>
                        </a:rPr>
                        <a:t>8 (6.2) </a:t>
                      </a:r>
                    </a:p>
                  </a:txBody>
                  <a:tcPr anchor="ctr">
                    <a:lnL w="3175" cap="flat" cmpd="sng" algn="ctr">
                      <a:solidFill>
                        <a:schemeClr val="tx2">
                          <a:lumMod val="75000"/>
                        </a:schemeClr>
                      </a:solidFill>
                      <a:prstDash val="solid"/>
                      <a:round/>
                      <a:headEnd type="none" w="med" len="med"/>
                      <a:tailEnd type="none" w="med" len="med"/>
                    </a:lnL>
                  </a:tcPr>
                </a:tc>
                <a:extLst>
                  <a:ext uri="{0D108BD9-81ED-4DB2-BD59-A6C34878D82A}">
                    <a16:rowId xmlns:a16="http://schemas.microsoft.com/office/drawing/2014/main" val="1818989889"/>
                  </a:ext>
                </a:extLst>
              </a:tr>
            </a:tbl>
          </a:graphicData>
        </a:graphic>
      </p:graphicFrame>
      <p:pic>
        <p:nvPicPr>
          <p:cNvPr id="6" name="Google Shape;253;p39">
            <a:extLst>
              <a:ext uri="{FF2B5EF4-FFF2-40B4-BE49-F238E27FC236}">
                <a16:creationId xmlns:a16="http://schemas.microsoft.com/office/drawing/2014/main" id="{F53546A2-F895-D343-ACCA-9C1FB4591B68}"/>
              </a:ext>
            </a:extLst>
          </p:cNvPr>
          <p:cNvPicPr preferRelativeResize="0"/>
          <p:nvPr/>
        </p:nvPicPr>
        <p:blipFill rotWithShape="1">
          <a:blip r:embed="rId3">
            <a:alphaModFix amt="23000"/>
          </a:blip>
          <a:srcRect l="2562" t="1" r="51422" b="-13520"/>
          <a:stretch/>
        </p:blipFill>
        <p:spPr>
          <a:xfrm>
            <a:off x="10822192" y="102569"/>
            <a:ext cx="1369807" cy="1371230"/>
          </a:xfrm>
          <a:custGeom>
            <a:avLst/>
            <a:gdLst/>
            <a:ahLst/>
            <a:cxnLst/>
            <a:rect l="l" t="t" r="r" b="b"/>
            <a:pathLst>
              <a:path w="6024154" h="6858000" extrusionOk="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ln>
            <a:noFill/>
          </a:ln>
        </p:spPr>
      </p:pic>
    </p:spTree>
    <p:extLst>
      <p:ext uri="{BB962C8B-B14F-4D97-AF65-F5344CB8AC3E}">
        <p14:creationId xmlns:p14="http://schemas.microsoft.com/office/powerpoint/2010/main" val="1206309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6"/>
        <p:cNvGrpSpPr/>
        <p:nvPr/>
      </p:nvGrpSpPr>
      <p:grpSpPr>
        <a:xfrm>
          <a:off x="0" y="0"/>
          <a:ext cx="0" cy="0"/>
          <a:chOff x="0" y="0"/>
          <a:chExt cx="0" cy="0"/>
        </a:xfrm>
      </p:grpSpPr>
      <p:sp>
        <p:nvSpPr>
          <p:cNvPr id="318" name="Google Shape;318;p45"/>
          <p:cNvSpPr txBox="1">
            <a:spLocks noGrp="1"/>
          </p:cNvSpPr>
          <p:nvPr>
            <p:ph type="title"/>
          </p:nvPr>
        </p:nvSpPr>
        <p:spPr>
          <a:xfrm>
            <a:off x="526073" y="466578"/>
            <a:ext cx="11139900" cy="9303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FFFFFF"/>
              </a:buClr>
              <a:buSzPts val="5400"/>
              <a:buFont typeface="Calibri"/>
              <a:buNone/>
            </a:pPr>
            <a:r>
              <a:rPr lang="fr-FR" sz="5400">
                <a:solidFill>
                  <a:srgbClr val="C00000"/>
                </a:solidFill>
              </a:rPr>
              <a:t>Stratégies pédagogiques</a:t>
            </a:r>
            <a:endParaRPr lang="fr-FR" sz="5400">
              <a:solidFill>
                <a:srgbClr val="C00000"/>
              </a:solidFill>
              <a:sym typeface="Calibri"/>
            </a:endParaRPr>
          </a:p>
        </p:txBody>
      </p:sp>
      <p:graphicFrame>
        <p:nvGraphicFramePr>
          <p:cNvPr id="320" name="Google Shape;320;p45" descr="Stratégie pédagogique en ordre d'importance:&#10;Présentation de théorie&#10;Mises en situation (études de cas)&#10;Expérimentation (faire vivre une expérience)&#10;Discussions de groupe&#10;Témoignages &#10;Aspects pratiques (outils ou lignes directrices)&#10;Exercices (individuels ou en groupe)"/>
          <p:cNvGraphicFramePr/>
          <p:nvPr>
            <p:extLst>
              <p:ext uri="{D42A27DB-BD31-4B8C-83A1-F6EECF244321}">
                <p14:modId xmlns:p14="http://schemas.microsoft.com/office/powerpoint/2010/main" val="3367815129"/>
              </p:ext>
            </p:extLst>
          </p:nvPr>
        </p:nvGraphicFramePr>
        <p:xfrm>
          <a:off x="1084968" y="1814324"/>
          <a:ext cx="10022063" cy="4348044"/>
        </p:xfrm>
        <a:graphic>
          <a:graphicData uri="http://schemas.openxmlformats.org/drawingml/2006/table">
            <a:tbl>
              <a:tblPr firstRow="1" bandRow="1">
                <a:tableStyleId>{C083E6E3-FA7D-4D7B-A595-EF9225AFEA82}</a:tableStyleId>
              </a:tblPr>
              <a:tblGrid>
                <a:gridCol w="4162532">
                  <a:extLst>
                    <a:ext uri="{9D8B030D-6E8A-4147-A177-3AD203B41FA5}">
                      <a16:colId xmlns:a16="http://schemas.microsoft.com/office/drawing/2014/main" val="20000"/>
                    </a:ext>
                  </a:extLst>
                </a:gridCol>
                <a:gridCol w="2126508">
                  <a:extLst>
                    <a:ext uri="{9D8B030D-6E8A-4147-A177-3AD203B41FA5}">
                      <a16:colId xmlns:a16="http://schemas.microsoft.com/office/drawing/2014/main" val="20001"/>
                    </a:ext>
                  </a:extLst>
                </a:gridCol>
                <a:gridCol w="2054764">
                  <a:extLst>
                    <a:ext uri="{9D8B030D-6E8A-4147-A177-3AD203B41FA5}">
                      <a16:colId xmlns:a16="http://schemas.microsoft.com/office/drawing/2014/main" val="20002"/>
                    </a:ext>
                  </a:extLst>
                </a:gridCol>
                <a:gridCol w="1678259">
                  <a:extLst>
                    <a:ext uri="{9D8B030D-6E8A-4147-A177-3AD203B41FA5}">
                      <a16:colId xmlns:a16="http://schemas.microsoft.com/office/drawing/2014/main" val="20003"/>
                    </a:ext>
                  </a:extLst>
                </a:gridCol>
              </a:tblGrid>
              <a:tr h="609600">
                <a:tc>
                  <a:txBody>
                    <a:bodyPr/>
                    <a:lstStyle/>
                    <a:p>
                      <a:pPr marL="0" lvl="0" indent="0" algn="l" rtl="0">
                        <a:lnSpc>
                          <a:spcPct val="115000"/>
                        </a:lnSpc>
                        <a:spcBef>
                          <a:spcPts val="0"/>
                        </a:spcBef>
                        <a:spcAft>
                          <a:spcPts val="0"/>
                        </a:spcAft>
                        <a:buNone/>
                      </a:pPr>
                      <a:r>
                        <a:rPr lang="fr-FR" sz="1700" noProof="0">
                          <a:latin typeface="Calibri" panose="020F0502020204030204" pitchFamily="34" charset="0"/>
                          <a:cs typeface="Calibri" panose="020F0502020204030204" pitchFamily="34" charset="0"/>
                          <a:sym typeface="Calibri"/>
                        </a:rPr>
                        <a:t> [n (%)]</a:t>
                      </a:r>
                      <a:endParaRPr lang="fr-FR" sz="1700" b="0" i="0" noProof="0">
                        <a:latin typeface="Calibri" panose="020F0502020204030204" pitchFamily="34" charset="0"/>
                        <a:ea typeface="Roboto" panose="02000000000000000000" pitchFamily="2" charset="0"/>
                        <a:cs typeface="Calibri" panose="020F0502020204030204" pitchFamily="34" charset="0"/>
                        <a:sym typeface="Calibri"/>
                      </a:endParaRPr>
                    </a:p>
                  </a:txBody>
                  <a:tcPr marL="91425" marR="91425" marT="91425" marB="91425" anchor="ctr"/>
                </a:tc>
                <a:tc>
                  <a:txBody>
                    <a:bodyPr/>
                    <a:lstStyle/>
                    <a:p>
                      <a:pPr marL="0" lvl="0" indent="0" algn="ctr" rtl="0">
                        <a:lnSpc>
                          <a:spcPct val="115000"/>
                        </a:lnSpc>
                        <a:spcBef>
                          <a:spcPts val="0"/>
                        </a:spcBef>
                        <a:spcAft>
                          <a:spcPts val="0"/>
                        </a:spcAft>
                        <a:buNone/>
                      </a:pPr>
                      <a:r>
                        <a:rPr lang="fr-FR" sz="1700" noProof="0">
                          <a:latin typeface="Calibri" panose="020F0502020204030204" pitchFamily="34" charset="0"/>
                          <a:cs typeface="Calibri" panose="020F0502020204030204" pitchFamily="34" charset="0"/>
                          <a:sym typeface="Calibri"/>
                        </a:rPr>
                        <a:t>Sensibilisation </a:t>
                      </a:r>
                    </a:p>
                    <a:p>
                      <a:pPr marL="0" lvl="0" indent="0" algn="ctr" rtl="0">
                        <a:lnSpc>
                          <a:spcPct val="115000"/>
                        </a:lnSpc>
                        <a:spcBef>
                          <a:spcPts val="0"/>
                        </a:spcBef>
                        <a:spcAft>
                          <a:spcPts val="0"/>
                        </a:spcAft>
                        <a:buNone/>
                      </a:pPr>
                      <a:r>
                        <a:rPr lang="fr-FR" sz="1700" noProof="0">
                          <a:latin typeface="Calibri" panose="020F0502020204030204" pitchFamily="34" charset="0"/>
                          <a:cs typeface="Calibri" panose="020F0502020204030204" pitchFamily="34" charset="0"/>
                          <a:sym typeface="Calibri"/>
                        </a:rPr>
                        <a:t>(n=58)</a:t>
                      </a:r>
                      <a:endParaRPr lang="fr-FR" sz="1700" b="0" i="0" noProof="0">
                        <a:latin typeface="Calibri" panose="020F0502020204030204" pitchFamily="34" charset="0"/>
                        <a:ea typeface="Roboto" panose="02000000000000000000" pitchFamily="2" charset="0"/>
                        <a:cs typeface="Calibri" panose="020F0502020204030204" pitchFamily="34" charset="0"/>
                        <a:sym typeface="Calibri"/>
                      </a:endParaRPr>
                    </a:p>
                  </a:txBody>
                  <a:tcPr marL="91425" marR="91425" marT="91425" marB="91425" anchor="ctr"/>
                </a:tc>
                <a:tc>
                  <a:txBody>
                    <a:bodyPr/>
                    <a:lstStyle/>
                    <a:p>
                      <a:pPr marL="0" lvl="0" indent="0" algn="ctr" rtl="0">
                        <a:lnSpc>
                          <a:spcPct val="115000"/>
                        </a:lnSpc>
                        <a:spcBef>
                          <a:spcPts val="0"/>
                        </a:spcBef>
                        <a:spcAft>
                          <a:spcPts val="0"/>
                        </a:spcAft>
                        <a:buNone/>
                      </a:pPr>
                      <a:r>
                        <a:rPr lang="fr-FR" sz="1700" noProof="0">
                          <a:latin typeface="Calibri" panose="020F0502020204030204" pitchFamily="34" charset="0"/>
                          <a:cs typeface="Calibri" panose="020F0502020204030204" pitchFamily="34" charset="0"/>
                          <a:sym typeface="Calibri"/>
                        </a:rPr>
                        <a:t>Formation </a:t>
                      </a:r>
                    </a:p>
                    <a:p>
                      <a:pPr marL="0" lvl="0" indent="0" algn="ctr" rtl="0">
                        <a:lnSpc>
                          <a:spcPct val="115000"/>
                        </a:lnSpc>
                        <a:spcBef>
                          <a:spcPts val="0"/>
                        </a:spcBef>
                        <a:spcAft>
                          <a:spcPts val="0"/>
                        </a:spcAft>
                        <a:buNone/>
                      </a:pPr>
                      <a:r>
                        <a:rPr lang="fr-FR" sz="1700" noProof="0">
                          <a:latin typeface="Calibri" panose="020F0502020204030204" pitchFamily="34" charset="0"/>
                          <a:cs typeface="Calibri" panose="020F0502020204030204" pitchFamily="34" charset="0"/>
                          <a:sym typeface="Calibri"/>
                        </a:rPr>
                        <a:t>(n=71)</a:t>
                      </a:r>
                      <a:endParaRPr lang="fr-FR" sz="1700" b="0" i="0" noProof="0">
                        <a:latin typeface="Calibri" panose="020F0502020204030204" pitchFamily="34" charset="0"/>
                        <a:ea typeface="Roboto" panose="02000000000000000000" pitchFamily="2" charset="0"/>
                        <a:cs typeface="Calibri" panose="020F0502020204030204" pitchFamily="34" charset="0"/>
                        <a:sym typeface="Calibri"/>
                      </a:endParaRPr>
                    </a:p>
                  </a:txBody>
                  <a:tcPr marL="91425" marR="91425" marT="91425" marB="91425" anchor="ctr">
                    <a:lnR w="3175" cap="flat" cmpd="sng" algn="ctr">
                      <a:solidFill>
                        <a:schemeClr val="tx2">
                          <a:lumMod val="75000"/>
                        </a:schemeClr>
                      </a:solidFill>
                      <a:prstDash val="solid"/>
                      <a:round/>
                      <a:headEnd type="none" w="med" len="med"/>
                      <a:tailEnd type="none" w="med" len="med"/>
                    </a:lnR>
                  </a:tcPr>
                </a:tc>
                <a:tc>
                  <a:txBody>
                    <a:bodyPr/>
                    <a:lstStyle/>
                    <a:p>
                      <a:pPr marL="0" lvl="0" indent="0" algn="ctr" rtl="0">
                        <a:lnSpc>
                          <a:spcPct val="115000"/>
                        </a:lnSpc>
                        <a:spcBef>
                          <a:spcPts val="0"/>
                        </a:spcBef>
                        <a:spcAft>
                          <a:spcPts val="0"/>
                        </a:spcAft>
                        <a:buNone/>
                      </a:pPr>
                      <a:r>
                        <a:rPr lang="fr-FR" sz="1700" noProof="0">
                          <a:latin typeface="Calibri" panose="020F0502020204030204" pitchFamily="34" charset="0"/>
                          <a:cs typeface="Calibri" panose="020F0502020204030204" pitchFamily="34" charset="0"/>
                          <a:sym typeface="Calibri"/>
                        </a:rPr>
                        <a:t>Total</a:t>
                      </a:r>
                    </a:p>
                    <a:p>
                      <a:pPr marL="0" lvl="0" indent="0" algn="ctr" rtl="0">
                        <a:lnSpc>
                          <a:spcPct val="115000"/>
                        </a:lnSpc>
                        <a:spcBef>
                          <a:spcPts val="0"/>
                        </a:spcBef>
                        <a:spcAft>
                          <a:spcPts val="0"/>
                        </a:spcAft>
                        <a:buNone/>
                      </a:pPr>
                      <a:r>
                        <a:rPr lang="fr-FR" sz="1700" noProof="0">
                          <a:latin typeface="Calibri" panose="020F0502020204030204" pitchFamily="34" charset="0"/>
                          <a:cs typeface="Calibri" panose="020F0502020204030204" pitchFamily="34" charset="0"/>
                          <a:sym typeface="Calibri"/>
                        </a:rPr>
                        <a:t>(n=129)</a:t>
                      </a:r>
                      <a:endParaRPr lang="fr-FR" sz="1700" b="0" i="0" noProof="0">
                        <a:latin typeface="Calibri" panose="020F0502020204030204" pitchFamily="34" charset="0"/>
                        <a:ea typeface="Roboto" panose="02000000000000000000" pitchFamily="2" charset="0"/>
                        <a:cs typeface="Calibri" panose="020F0502020204030204" pitchFamily="34" charset="0"/>
                        <a:sym typeface="Calibri"/>
                      </a:endParaRPr>
                    </a:p>
                  </a:txBody>
                  <a:tcPr marL="91425" marR="91425" marT="91425" marB="91425" anchor="ctr">
                    <a:lnL w="3175" cap="flat" cmpd="sng" algn="ctr">
                      <a:solidFill>
                        <a:schemeClr val="tx2">
                          <a:lumMod val="75000"/>
                        </a:schemeClr>
                      </a:solidFill>
                      <a:prstDash val="solid"/>
                      <a:round/>
                      <a:headEnd type="none" w="med" len="med"/>
                      <a:tailEnd type="none" w="med" len="med"/>
                    </a:lnL>
                  </a:tcPr>
                </a:tc>
                <a:extLst>
                  <a:ext uri="{0D108BD9-81ED-4DB2-BD59-A6C34878D82A}">
                    <a16:rowId xmlns:a16="http://schemas.microsoft.com/office/drawing/2014/main" val="10000"/>
                  </a:ext>
                </a:extLst>
              </a:tr>
              <a:tr h="438150">
                <a:tc>
                  <a:txBody>
                    <a:bodyPr/>
                    <a:lstStyle/>
                    <a:p>
                      <a:pPr marL="0" lvl="0" indent="0" algn="l" rtl="0">
                        <a:lnSpc>
                          <a:spcPct val="115000"/>
                        </a:lnSpc>
                        <a:spcBef>
                          <a:spcPts val="0"/>
                        </a:spcBef>
                        <a:spcAft>
                          <a:spcPts val="0"/>
                        </a:spcAft>
                        <a:buNone/>
                      </a:pPr>
                      <a:r>
                        <a:rPr lang="fr-FR" sz="1700" noProof="0" dirty="0">
                          <a:latin typeface="Calibri" panose="020F0502020204030204" pitchFamily="34" charset="0"/>
                          <a:cs typeface="Calibri" panose="020F0502020204030204" pitchFamily="34" charset="0"/>
                          <a:sym typeface="Calibri"/>
                        </a:rPr>
                        <a:t>Présentation de théorie</a:t>
                      </a:r>
                      <a:endParaRPr lang="fr-FR" sz="1700" b="0" i="0" noProof="0" dirty="0">
                        <a:latin typeface="Calibri" panose="020F0502020204030204" pitchFamily="34" charset="0"/>
                        <a:ea typeface="Roboto" panose="02000000000000000000" pitchFamily="2" charset="0"/>
                        <a:cs typeface="Calibri" panose="020F0502020204030204" pitchFamily="34" charset="0"/>
                        <a:sym typeface="Calibri"/>
                      </a:endParaRPr>
                    </a:p>
                  </a:txBody>
                  <a:tcPr marL="91425" marR="91425" marT="91425" marB="91425"/>
                </a:tc>
                <a:tc>
                  <a:txBody>
                    <a:bodyPr/>
                    <a:lstStyle/>
                    <a:p>
                      <a:pPr marL="0" lvl="0" indent="0" algn="ctr" rtl="0">
                        <a:lnSpc>
                          <a:spcPct val="115000"/>
                        </a:lnSpc>
                        <a:spcBef>
                          <a:spcPts val="0"/>
                        </a:spcBef>
                        <a:spcAft>
                          <a:spcPts val="0"/>
                        </a:spcAft>
                        <a:buNone/>
                      </a:pPr>
                      <a:r>
                        <a:rPr lang="fr-FR" sz="1700" noProof="0">
                          <a:latin typeface="Calibri" panose="020F0502020204030204" pitchFamily="34" charset="0"/>
                          <a:cs typeface="Calibri" panose="020F0502020204030204" pitchFamily="34" charset="0"/>
                          <a:sym typeface="Calibri"/>
                        </a:rPr>
                        <a:t>13 (22.4)</a:t>
                      </a:r>
                      <a:endParaRPr lang="fr-FR" sz="1700" b="0" i="0" noProof="0">
                        <a:latin typeface="Calibri" panose="020F0502020204030204" pitchFamily="34" charset="0"/>
                        <a:ea typeface="Roboto" panose="02000000000000000000" pitchFamily="2" charset="0"/>
                        <a:cs typeface="Calibri" panose="020F0502020204030204" pitchFamily="34" charset="0"/>
                        <a:sym typeface="Calibri"/>
                      </a:endParaRPr>
                    </a:p>
                  </a:txBody>
                  <a:tcPr marL="91425" marR="91425" marT="91425" marB="91425" anchor="ctr"/>
                </a:tc>
                <a:tc>
                  <a:txBody>
                    <a:bodyPr/>
                    <a:lstStyle/>
                    <a:p>
                      <a:pPr marL="0" lvl="0" indent="0" algn="ctr" rtl="0">
                        <a:lnSpc>
                          <a:spcPct val="115000"/>
                        </a:lnSpc>
                        <a:spcBef>
                          <a:spcPts val="0"/>
                        </a:spcBef>
                        <a:spcAft>
                          <a:spcPts val="0"/>
                        </a:spcAft>
                        <a:buNone/>
                      </a:pPr>
                      <a:r>
                        <a:rPr lang="fr-FR" sz="1700" b="1" noProof="0">
                          <a:latin typeface="Calibri" panose="020F0502020204030204" pitchFamily="34" charset="0"/>
                          <a:cs typeface="Calibri" panose="020F0502020204030204" pitchFamily="34" charset="0"/>
                          <a:sym typeface="Calibri"/>
                        </a:rPr>
                        <a:t>66 (93.0)</a:t>
                      </a:r>
                      <a:endParaRPr lang="fr-FR" sz="1700" b="1" i="0" noProof="0">
                        <a:latin typeface="Calibri" panose="020F0502020204030204" pitchFamily="34" charset="0"/>
                        <a:ea typeface="Roboto" panose="02000000000000000000" pitchFamily="2" charset="0"/>
                        <a:cs typeface="Calibri" panose="020F0502020204030204" pitchFamily="34" charset="0"/>
                        <a:sym typeface="Calibri"/>
                      </a:endParaRPr>
                    </a:p>
                  </a:txBody>
                  <a:tcPr marL="91425" marR="91425" marT="91425" marB="91425" anchor="ctr">
                    <a:lnR w="3175" cap="flat" cmpd="sng" algn="ctr">
                      <a:solidFill>
                        <a:schemeClr val="tx2">
                          <a:lumMod val="75000"/>
                        </a:schemeClr>
                      </a:solidFill>
                      <a:prstDash val="solid"/>
                      <a:round/>
                      <a:headEnd type="none" w="med" len="med"/>
                      <a:tailEnd type="none" w="med" len="med"/>
                    </a:lnR>
                  </a:tcPr>
                </a:tc>
                <a:tc>
                  <a:txBody>
                    <a:bodyPr/>
                    <a:lstStyle/>
                    <a:p>
                      <a:pPr marL="0" lvl="0" indent="0" algn="ctr" rtl="0">
                        <a:lnSpc>
                          <a:spcPct val="115000"/>
                        </a:lnSpc>
                        <a:spcBef>
                          <a:spcPts val="0"/>
                        </a:spcBef>
                        <a:spcAft>
                          <a:spcPts val="0"/>
                        </a:spcAft>
                        <a:buNone/>
                      </a:pPr>
                      <a:r>
                        <a:rPr lang="fr-FR" sz="1700" noProof="0">
                          <a:latin typeface="Calibri" panose="020F0502020204030204" pitchFamily="34" charset="0"/>
                          <a:cs typeface="Calibri" panose="020F0502020204030204" pitchFamily="34" charset="0"/>
                          <a:sym typeface="Calibri"/>
                        </a:rPr>
                        <a:t>79 (61.2)</a:t>
                      </a:r>
                      <a:endParaRPr lang="fr-FR" sz="1700" b="0" i="0" noProof="0">
                        <a:latin typeface="Calibri" panose="020F0502020204030204" pitchFamily="34" charset="0"/>
                        <a:ea typeface="Roboto" panose="02000000000000000000" pitchFamily="2" charset="0"/>
                        <a:cs typeface="Calibri" panose="020F0502020204030204" pitchFamily="34" charset="0"/>
                        <a:sym typeface="Calibri"/>
                      </a:endParaRPr>
                    </a:p>
                  </a:txBody>
                  <a:tcPr marL="91425" marR="91425" marT="91425" marB="91425" anchor="ctr">
                    <a:lnL w="3175" cap="flat" cmpd="sng" algn="ctr">
                      <a:solidFill>
                        <a:schemeClr val="tx2">
                          <a:lumMod val="75000"/>
                        </a:schemeClr>
                      </a:solidFill>
                      <a:prstDash val="solid"/>
                      <a:round/>
                      <a:headEnd type="none" w="med" len="med"/>
                      <a:tailEnd type="none" w="med" len="med"/>
                    </a:lnL>
                  </a:tcPr>
                </a:tc>
                <a:extLst>
                  <a:ext uri="{0D108BD9-81ED-4DB2-BD59-A6C34878D82A}">
                    <a16:rowId xmlns:a16="http://schemas.microsoft.com/office/drawing/2014/main" val="10001"/>
                  </a:ext>
                </a:extLst>
              </a:tr>
              <a:tr h="438150">
                <a:tc>
                  <a:txBody>
                    <a:bodyPr/>
                    <a:lstStyle/>
                    <a:p>
                      <a:pPr marL="0" lvl="0" indent="0" algn="l" rtl="0">
                        <a:lnSpc>
                          <a:spcPct val="115000"/>
                        </a:lnSpc>
                        <a:spcBef>
                          <a:spcPts val="0"/>
                        </a:spcBef>
                        <a:spcAft>
                          <a:spcPts val="0"/>
                        </a:spcAft>
                        <a:buNone/>
                      </a:pPr>
                      <a:r>
                        <a:rPr lang="fr-FR" sz="1700" noProof="0">
                          <a:latin typeface="Calibri" panose="020F0502020204030204" pitchFamily="34" charset="0"/>
                          <a:cs typeface="Calibri" panose="020F0502020204030204" pitchFamily="34" charset="0"/>
                          <a:sym typeface="Calibri"/>
                        </a:rPr>
                        <a:t>Mises en situation (études de cas)</a:t>
                      </a:r>
                      <a:endParaRPr lang="fr-FR" sz="1700" b="0" i="0" noProof="0">
                        <a:latin typeface="Calibri" panose="020F0502020204030204" pitchFamily="34" charset="0"/>
                        <a:ea typeface="Roboto" panose="02000000000000000000" pitchFamily="2" charset="0"/>
                        <a:cs typeface="Calibri" panose="020F0502020204030204" pitchFamily="34" charset="0"/>
                        <a:sym typeface="Calibri"/>
                      </a:endParaRPr>
                    </a:p>
                  </a:txBody>
                  <a:tcPr marL="91425" marR="91425" marT="91425" marB="91425"/>
                </a:tc>
                <a:tc>
                  <a:txBody>
                    <a:bodyPr/>
                    <a:lstStyle/>
                    <a:p>
                      <a:pPr marL="0" lvl="0" indent="0" algn="ctr" rtl="0">
                        <a:lnSpc>
                          <a:spcPct val="115000"/>
                        </a:lnSpc>
                        <a:spcBef>
                          <a:spcPts val="0"/>
                        </a:spcBef>
                        <a:spcAft>
                          <a:spcPts val="0"/>
                        </a:spcAft>
                        <a:buNone/>
                      </a:pPr>
                      <a:r>
                        <a:rPr lang="fr-FR" sz="1700" noProof="0">
                          <a:latin typeface="Calibri" panose="020F0502020204030204" pitchFamily="34" charset="0"/>
                          <a:cs typeface="Calibri" panose="020F0502020204030204" pitchFamily="34" charset="0"/>
                          <a:sym typeface="Calibri"/>
                        </a:rPr>
                        <a:t>0</a:t>
                      </a:r>
                      <a:endParaRPr lang="fr-FR" sz="1700" b="0" i="0" noProof="0">
                        <a:latin typeface="Calibri" panose="020F0502020204030204" pitchFamily="34" charset="0"/>
                        <a:ea typeface="Roboto" panose="02000000000000000000" pitchFamily="2" charset="0"/>
                        <a:cs typeface="Calibri" panose="020F0502020204030204" pitchFamily="34" charset="0"/>
                        <a:sym typeface="Calibri"/>
                      </a:endParaRPr>
                    </a:p>
                  </a:txBody>
                  <a:tcPr marL="91425" marR="91425" marT="91425" marB="91425" anchor="ctr"/>
                </a:tc>
                <a:tc>
                  <a:txBody>
                    <a:bodyPr/>
                    <a:lstStyle/>
                    <a:p>
                      <a:pPr marL="0" lvl="0" indent="0" algn="ctr" rtl="0">
                        <a:lnSpc>
                          <a:spcPct val="115000"/>
                        </a:lnSpc>
                        <a:spcBef>
                          <a:spcPts val="0"/>
                        </a:spcBef>
                        <a:spcAft>
                          <a:spcPts val="0"/>
                        </a:spcAft>
                        <a:buNone/>
                      </a:pPr>
                      <a:r>
                        <a:rPr lang="fr-FR" sz="1700" b="1" noProof="0">
                          <a:latin typeface="Calibri" panose="020F0502020204030204" pitchFamily="34" charset="0"/>
                          <a:cs typeface="Calibri" panose="020F0502020204030204" pitchFamily="34" charset="0"/>
                          <a:sym typeface="Calibri"/>
                        </a:rPr>
                        <a:t>43 (60.6)</a:t>
                      </a:r>
                      <a:endParaRPr lang="fr-FR" sz="1700" b="1" i="0" noProof="0">
                        <a:latin typeface="Calibri" panose="020F0502020204030204" pitchFamily="34" charset="0"/>
                        <a:ea typeface="Roboto" panose="02000000000000000000" pitchFamily="2" charset="0"/>
                        <a:cs typeface="Calibri" panose="020F0502020204030204" pitchFamily="34" charset="0"/>
                        <a:sym typeface="Calibri"/>
                      </a:endParaRPr>
                    </a:p>
                  </a:txBody>
                  <a:tcPr marL="91425" marR="91425" marT="91425" marB="91425" anchor="ctr">
                    <a:lnR w="3175" cap="flat" cmpd="sng" algn="ctr">
                      <a:solidFill>
                        <a:schemeClr val="tx2">
                          <a:lumMod val="75000"/>
                        </a:schemeClr>
                      </a:solidFill>
                      <a:prstDash val="solid"/>
                      <a:round/>
                      <a:headEnd type="none" w="med" len="med"/>
                      <a:tailEnd type="none" w="med" len="med"/>
                    </a:lnR>
                  </a:tcPr>
                </a:tc>
                <a:tc>
                  <a:txBody>
                    <a:bodyPr/>
                    <a:lstStyle/>
                    <a:p>
                      <a:pPr marL="0" lvl="0" indent="0" algn="ctr" rtl="0">
                        <a:lnSpc>
                          <a:spcPct val="115000"/>
                        </a:lnSpc>
                        <a:spcBef>
                          <a:spcPts val="0"/>
                        </a:spcBef>
                        <a:spcAft>
                          <a:spcPts val="0"/>
                        </a:spcAft>
                        <a:buNone/>
                      </a:pPr>
                      <a:r>
                        <a:rPr lang="fr-FR" sz="1700" noProof="0">
                          <a:latin typeface="Calibri" panose="020F0502020204030204" pitchFamily="34" charset="0"/>
                          <a:cs typeface="Calibri" panose="020F0502020204030204" pitchFamily="34" charset="0"/>
                          <a:sym typeface="Calibri"/>
                        </a:rPr>
                        <a:t>43 (33.3)</a:t>
                      </a:r>
                      <a:endParaRPr lang="fr-FR" sz="1700" b="0" i="0" noProof="0">
                        <a:latin typeface="Calibri" panose="020F0502020204030204" pitchFamily="34" charset="0"/>
                        <a:ea typeface="Roboto" panose="02000000000000000000" pitchFamily="2" charset="0"/>
                        <a:cs typeface="Calibri" panose="020F0502020204030204" pitchFamily="34" charset="0"/>
                        <a:sym typeface="Calibri"/>
                      </a:endParaRPr>
                    </a:p>
                  </a:txBody>
                  <a:tcPr marL="91425" marR="91425" marT="91425" marB="91425" anchor="ctr">
                    <a:lnL w="3175" cap="flat" cmpd="sng" algn="ctr">
                      <a:solidFill>
                        <a:schemeClr val="tx2">
                          <a:lumMod val="75000"/>
                        </a:schemeClr>
                      </a:solidFill>
                      <a:prstDash val="solid"/>
                      <a:round/>
                      <a:headEnd type="none" w="med" len="med"/>
                      <a:tailEnd type="none" w="med" len="med"/>
                    </a:lnL>
                  </a:tcPr>
                </a:tc>
                <a:extLst>
                  <a:ext uri="{0D108BD9-81ED-4DB2-BD59-A6C34878D82A}">
                    <a16:rowId xmlns:a16="http://schemas.microsoft.com/office/drawing/2014/main" val="10002"/>
                  </a:ext>
                </a:extLst>
              </a:tr>
              <a:tr h="508850">
                <a:tc>
                  <a:txBody>
                    <a:bodyPr/>
                    <a:lstStyle/>
                    <a:p>
                      <a:pPr marL="0" lvl="0" indent="0" algn="l" rtl="0">
                        <a:lnSpc>
                          <a:spcPct val="115000"/>
                        </a:lnSpc>
                        <a:spcBef>
                          <a:spcPts val="0"/>
                        </a:spcBef>
                        <a:spcAft>
                          <a:spcPts val="0"/>
                        </a:spcAft>
                        <a:buNone/>
                      </a:pPr>
                      <a:r>
                        <a:rPr lang="fr-FR" sz="1700" noProof="0">
                          <a:latin typeface="Calibri" panose="020F0502020204030204" pitchFamily="34" charset="0"/>
                          <a:cs typeface="Calibri" panose="020F0502020204030204" pitchFamily="34" charset="0"/>
                          <a:sym typeface="Calibri"/>
                        </a:rPr>
                        <a:t>Expérimentation (faire vivre une expérience)</a:t>
                      </a:r>
                      <a:endParaRPr lang="fr-FR" sz="1700" b="0" i="0" noProof="0">
                        <a:latin typeface="Calibri" panose="020F0502020204030204" pitchFamily="34" charset="0"/>
                        <a:ea typeface="Roboto" panose="02000000000000000000" pitchFamily="2" charset="0"/>
                        <a:cs typeface="Calibri" panose="020F0502020204030204" pitchFamily="34" charset="0"/>
                        <a:sym typeface="Calibri"/>
                      </a:endParaRPr>
                    </a:p>
                  </a:txBody>
                  <a:tcPr marL="91425" marR="91425" marT="91425" marB="91425"/>
                </a:tc>
                <a:tc>
                  <a:txBody>
                    <a:bodyPr/>
                    <a:lstStyle/>
                    <a:p>
                      <a:pPr marL="0" lvl="0" indent="0" algn="ctr" rtl="0">
                        <a:lnSpc>
                          <a:spcPct val="115000"/>
                        </a:lnSpc>
                        <a:spcBef>
                          <a:spcPts val="0"/>
                        </a:spcBef>
                        <a:spcAft>
                          <a:spcPts val="0"/>
                        </a:spcAft>
                        <a:buNone/>
                      </a:pPr>
                      <a:r>
                        <a:rPr lang="fr-FR" sz="1700" b="1" noProof="0">
                          <a:latin typeface="Calibri" panose="020F0502020204030204" pitchFamily="34" charset="0"/>
                          <a:cs typeface="Calibri" panose="020F0502020204030204" pitchFamily="34" charset="0"/>
                          <a:sym typeface="Calibri"/>
                        </a:rPr>
                        <a:t>17 (29.3)</a:t>
                      </a:r>
                      <a:endParaRPr lang="fr-FR" sz="1700" b="1" i="0" noProof="0">
                        <a:latin typeface="Calibri" panose="020F0502020204030204" pitchFamily="34" charset="0"/>
                        <a:ea typeface="Roboto" panose="02000000000000000000" pitchFamily="2" charset="0"/>
                        <a:cs typeface="Calibri" panose="020F0502020204030204" pitchFamily="34" charset="0"/>
                        <a:sym typeface="Calibri"/>
                      </a:endParaRPr>
                    </a:p>
                  </a:txBody>
                  <a:tcPr marL="91425" marR="91425" marT="91425" marB="91425" anchor="ctr"/>
                </a:tc>
                <a:tc>
                  <a:txBody>
                    <a:bodyPr/>
                    <a:lstStyle/>
                    <a:p>
                      <a:pPr marL="0" lvl="0" indent="0" algn="ctr" rtl="0">
                        <a:lnSpc>
                          <a:spcPct val="115000"/>
                        </a:lnSpc>
                        <a:spcBef>
                          <a:spcPts val="0"/>
                        </a:spcBef>
                        <a:spcAft>
                          <a:spcPts val="0"/>
                        </a:spcAft>
                        <a:buNone/>
                      </a:pPr>
                      <a:r>
                        <a:rPr lang="fr-FR" sz="1700" noProof="0" dirty="0">
                          <a:latin typeface="Calibri" panose="020F0502020204030204" pitchFamily="34" charset="0"/>
                          <a:cs typeface="Calibri" panose="020F0502020204030204" pitchFamily="34" charset="0"/>
                          <a:sym typeface="Calibri"/>
                        </a:rPr>
                        <a:t>22 (31.0)</a:t>
                      </a:r>
                      <a:endParaRPr lang="fr-FR" sz="1700" b="0" i="0" noProof="0" dirty="0">
                        <a:latin typeface="Calibri" panose="020F0502020204030204" pitchFamily="34" charset="0"/>
                        <a:ea typeface="Roboto" panose="02000000000000000000" pitchFamily="2" charset="0"/>
                        <a:cs typeface="Calibri" panose="020F0502020204030204" pitchFamily="34" charset="0"/>
                        <a:sym typeface="Calibri"/>
                      </a:endParaRPr>
                    </a:p>
                  </a:txBody>
                  <a:tcPr marL="91425" marR="91425" marT="91425" marB="91425" anchor="ctr">
                    <a:lnR w="3175" cap="flat" cmpd="sng" algn="ctr">
                      <a:solidFill>
                        <a:schemeClr val="tx2">
                          <a:lumMod val="75000"/>
                        </a:schemeClr>
                      </a:solidFill>
                      <a:prstDash val="solid"/>
                      <a:round/>
                      <a:headEnd type="none" w="med" len="med"/>
                      <a:tailEnd type="none" w="med" len="med"/>
                    </a:lnR>
                  </a:tcPr>
                </a:tc>
                <a:tc>
                  <a:txBody>
                    <a:bodyPr/>
                    <a:lstStyle/>
                    <a:p>
                      <a:pPr marL="0" lvl="0" indent="0" algn="ctr" rtl="0">
                        <a:lnSpc>
                          <a:spcPct val="115000"/>
                        </a:lnSpc>
                        <a:spcBef>
                          <a:spcPts val="0"/>
                        </a:spcBef>
                        <a:spcAft>
                          <a:spcPts val="0"/>
                        </a:spcAft>
                        <a:buNone/>
                      </a:pPr>
                      <a:r>
                        <a:rPr lang="fr-FR" sz="1700" noProof="0">
                          <a:latin typeface="Calibri" panose="020F0502020204030204" pitchFamily="34" charset="0"/>
                          <a:cs typeface="Calibri" panose="020F0502020204030204" pitchFamily="34" charset="0"/>
                          <a:sym typeface="Calibri"/>
                        </a:rPr>
                        <a:t>39 (30.2)</a:t>
                      </a:r>
                      <a:endParaRPr lang="fr-FR" sz="1700" b="0" i="0" noProof="0">
                        <a:latin typeface="Calibri" panose="020F0502020204030204" pitchFamily="34" charset="0"/>
                        <a:ea typeface="Roboto" panose="02000000000000000000" pitchFamily="2" charset="0"/>
                        <a:cs typeface="Calibri" panose="020F0502020204030204" pitchFamily="34" charset="0"/>
                        <a:sym typeface="Calibri"/>
                      </a:endParaRPr>
                    </a:p>
                  </a:txBody>
                  <a:tcPr marL="91425" marR="91425" marT="91425" marB="91425" anchor="ctr">
                    <a:lnL w="3175" cap="flat" cmpd="sng" algn="ctr">
                      <a:solidFill>
                        <a:schemeClr val="tx2">
                          <a:lumMod val="75000"/>
                        </a:schemeClr>
                      </a:solidFill>
                      <a:prstDash val="solid"/>
                      <a:round/>
                      <a:headEnd type="none" w="med" len="med"/>
                      <a:tailEnd type="none" w="med" len="med"/>
                    </a:lnL>
                  </a:tcPr>
                </a:tc>
                <a:extLst>
                  <a:ext uri="{0D108BD9-81ED-4DB2-BD59-A6C34878D82A}">
                    <a16:rowId xmlns:a16="http://schemas.microsoft.com/office/drawing/2014/main" val="10003"/>
                  </a:ext>
                </a:extLst>
              </a:tr>
              <a:tr h="438150">
                <a:tc>
                  <a:txBody>
                    <a:bodyPr/>
                    <a:lstStyle/>
                    <a:p>
                      <a:pPr marL="0" lvl="0" indent="0" algn="l" rtl="0">
                        <a:lnSpc>
                          <a:spcPct val="115000"/>
                        </a:lnSpc>
                        <a:spcBef>
                          <a:spcPts val="0"/>
                        </a:spcBef>
                        <a:spcAft>
                          <a:spcPts val="0"/>
                        </a:spcAft>
                        <a:buNone/>
                      </a:pPr>
                      <a:r>
                        <a:rPr lang="fr-FR" sz="1700" noProof="0">
                          <a:latin typeface="Calibri" panose="020F0502020204030204" pitchFamily="34" charset="0"/>
                          <a:cs typeface="Calibri" panose="020F0502020204030204" pitchFamily="34" charset="0"/>
                          <a:sym typeface="Calibri"/>
                        </a:rPr>
                        <a:t>Discussions de groupe</a:t>
                      </a:r>
                      <a:endParaRPr lang="fr-FR" sz="1700" b="0" i="0" noProof="0">
                        <a:latin typeface="Calibri" panose="020F0502020204030204" pitchFamily="34" charset="0"/>
                        <a:ea typeface="Roboto" panose="02000000000000000000" pitchFamily="2" charset="0"/>
                        <a:cs typeface="Calibri" panose="020F0502020204030204" pitchFamily="34" charset="0"/>
                        <a:sym typeface="Calibri"/>
                      </a:endParaRPr>
                    </a:p>
                  </a:txBody>
                  <a:tcPr marL="91425" marR="91425" marT="91425" marB="91425"/>
                </a:tc>
                <a:tc>
                  <a:txBody>
                    <a:bodyPr/>
                    <a:lstStyle/>
                    <a:p>
                      <a:pPr marL="0" lvl="0" indent="0" algn="ctr" rtl="0">
                        <a:lnSpc>
                          <a:spcPct val="115000"/>
                        </a:lnSpc>
                        <a:spcBef>
                          <a:spcPts val="0"/>
                        </a:spcBef>
                        <a:spcAft>
                          <a:spcPts val="0"/>
                        </a:spcAft>
                        <a:buNone/>
                      </a:pPr>
                      <a:r>
                        <a:rPr lang="fr-FR" sz="1700" noProof="0">
                          <a:latin typeface="Calibri" panose="020F0502020204030204" pitchFamily="34" charset="0"/>
                          <a:cs typeface="Calibri" panose="020F0502020204030204" pitchFamily="34" charset="0"/>
                          <a:sym typeface="Calibri"/>
                        </a:rPr>
                        <a:t>8 (13.8)</a:t>
                      </a:r>
                      <a:endParaRPr lang="fr-FR" sz="1700" b="0" i="0" noProof="0">
                        <a:latin typeface="Calibri" panose="020F0502020204030204" pitchFamily="34" charset="0"/>
                        <a:ea typeface="Roboto" panose="02000000000000000000" pitchFamily="2" charset="0"/>
                        <a:cs typeface="Calibri" panose="020F0502020204030204" pitchFamily="34" charset="0"/>
                        <a:sym typeface="Calibri"/>
                      </a:endParaRPr>
                    </a:p>
                  </a:txBody>
                  <a:tcPr marL="91425" marR="91425" marT="91425" marB="91425" anchor="ctr"/>
                </a:tc>
                <a:tc>
                  <a:txBody>
                    <a:bodyPr/>
                    <a:lstStyle/>
                    <a:p>
                      <a:pPr marL="0" lvl="0" indent="0" algn="ctr" rtl="0">
                        <a:lnSpc>
                          <a:spcPct val="115000"/>
                        </a:lnSpc>
                        <a:spcBef>
                          <a:spcPts val="0"/>
                        </a:spcBef>
                        <a:spcAft>
                          <a:spcPts val="0"/>
                        </a:spcAft>
                        <a:buNone/>
                      </a:pPr>
                      <a:r>
                        <a:rPr lang="fr-FR" sz="1700" noProof="0">
                          <a:latin typeface="Calibri" panose="020F0502020204030204" pitchFamily="34" charset="0"/>
                          <a:cs typeface="Calibri" panose="020F0502020204030204" pitchFamily="34" charset="0"/>
                          <a:sym typeface="Calibri"/>
                        </a:rPr>
                        <a:t>22 (31.0)</a:t>
                      </a:r>
                      <a:endParaRPr lang="fr-FR" sz="1700" b="0" i="0" noProof="0">
                        <a:latin typeface="Calibri" panose="020F0502020204030204" pitchFamily="34" charset="0"/>
                        <a:ea typeface="Roboto" panose="02000000000000000000" pitchFamily="2" charset="0"/>
                        <a:cs typeface="Calibri" panose="020F0502020204030204" pitchFamily="34" charset="0"/>
                        <a:sym typeface="Calibri"/>
                      </a:endParaRPr>
                    </a:p>
                  </a:txBody>
                  <a:tcPr marL="91425" marR="91425" marT="91425" marB="91425" anchor="ctr">
                    <a:lnR w="3175" cap="flat" cmpd="sng" algn="ctr">
                      <a:solidFill>
                        <a:schemeClr val="tx2">
                          <a:lumMod val="75000"/>
                        </a:schemeClr>
                      </a:solidFill>
                      <a:prstDash val="solid"/>
                      <a:round/>
                      <a:headEnd type="none" w="med" len="med"/>
                      <a:tailEnd type="none" w="med" len="med"/>
                    </a:lnR>
                  </a:tcPr>
                </a:tc>
                <a:tc>
                  <a:txBody>
                    <a:bodyPr/>
                    <a:lstStyle/>
                    <a:p>
                      <a:pPr marL="0" lvl="0" indent="0" algn="ctr" rtl="0">
                        <a:lnSpc>
                          <a:spcPct val="115000"/>
                        </a:lnSpc>
                        <a:spcBef>
                          <a:spcPts val="0"/>
                        </a:spcBef>
                        <a:spcAft>
                          <a:spcPts val="0"/>
                        </a:spcAft>
                        <a:buNone/>
                      </a:pPr>
                      <a:r>
                        <a:rPr lang="fr-FR" sz="1700" noProof="0">
                          <a:latin typeface="Calibri" panose="020F0502020204030204" pitchFamily="34" charset="0"/>
                          <a:cs typeface="Calibri" panose="020F0502020204030204" pitchFamily="34" charset="0"/>
                          <a:sym typeface="Calibri"/>
                        </a:rPr>
                        <a:t>30 (23.3)</a:t>
                      </a:r>
                      <a:endParaRPr lang="fr-FR" sz="1700" b="0" i="0" noProof="0">
                        <a:latin typeface="Calibri" panose="020F0502020204030204" pitchFamily="34" charset="0"/>
                        <a:ea typeface="Roboto" panose="02000000000000000000" pitchFamily="2" charset="0"/>
                        <a:cs typeface="Calibri" panose="020F0502020204030204" pitchFamily="34" charset="0"/>
                        <a:sym typeface="Calibri"/>
                      </a:endParaRPr>
                    </a:p>
                  </a:txBody>
                  <a:tcPr marL="91425" marR="91425" marT="91425" marB="91425" anchor="ctr">
                    <a:lnL w="3175" cap="flat" cmpd="sng" algn="ctr">
                      <a:solidFill>
                        <a:schemeClr val="tx2">
                          <a:lumMod val="75000"/>
                        </a:schemeClr>
                      </a:solidFill>
                      <a:prstDash val="solid"/>
                      <a:round/>
                      <a:headEnd type="none" w="med" len="med"/>
                      <a:tailEnd type="none" w="med" len="med"/>
                    </a:lnL>
                  </a:tcPr>
                </a:tc>
                <a:extLst>
                  <a:ext uri="{0D108BD9-81ED-4DB2-BD59-A6C34878D82A}">
                    <a16:rowId xmlns:a16="http://schemas.microsoft.com/office/drawing/2014/main" val="10004"/>
                  </a:ext>
                </a:extLst>
              </a:tr>
              <a:tr h="438150">
                <a:tc>
                  <a:txBody>
                    <a:bodyPr/>
                    <a:lstStyle/>
                    <a:p>
                      <a:pPr marL="0" lvl="0" indent="0" algn="l" rtl="0">
                        <a:lnSpc>
                          <a:spcPct val="115000"/>
                        </a:lnSpc>
                        <a:spcBef>
                          <a:spcPts val="0"/>
                        </a:spcBef>
                        <a:spcAft>
                          <a:spcPts val="0"/>
                        </a:spcAft>
                        <a:buNone/>
                      </a:pPr>
                      <a:r>
                        <a:rPr lang="fr-FR" sz="1700" noProof="0">
                          <a:latin typeface="Calibri" panose="020F0502020204030204" pitchFamily="34" charset="0"/>
                          <a:cs typeface="Calibri" panose="020F0502020204030204" pitchFamily="34" charset="0"/>
                          <a:sym typeface="Calibri"/>
                        </a:rPr>
                        <a:t>Témoignages </a:t>
                      </a:r>
                      <a:endParaRPr lang="fr-FR" sz="1700" b="0" i="0" noProof="0">
                        <a:latin typeface="Calibri" panose="020F0502020204030204" pitchFamily="34" charset="0"/>
                        <a:ea typeface="Roboto" panose="02000000000000000000" pitchFamily="2" charset="0"/>
                        <a:cs typeface="Calibri" panose="020F0502020204030204" pitchFamily="34" charset="0"/>
                        <a:sym typeface="Calibri"/>
                      </a:endParaRPr>
                    </a:p>
                  </a:txBody>
                  <a:tcPr marL="91425" marR="91425" marT="91425" marB="91425"/>
                </a:tc>
                <a:tc>
                  <a:txBody>
                    <a:bodyPr/>
                    <a:lstStyle/>
                    <a:p>
                      <a:pPr marL="0" lvl="0" indent="0" algn="ctr" rtl="0">
                        <a:lnSpc>
                          <a:spcPct val="115000"/>
                        </a:lnSpc>
                        <a:spcBef>
                          <a:spcPts val="0"/>
                        </a:spcBef>
                        <a:spcAft>
                          <a:spcPts val="0"/>
                        </a:spcAft>
                        <a:buNone/>
                      </a:pPr>
                      <a:r>
                        <a:rPr lang="fr-FR" sz="1700" noProof="0">
                          <a:latin typeface="Calibri" panose="020F0502020204030204" pitchFamily="34" charset="0"/>
                          <a:cs typeface="Calibri" panose="020F0502020204030204" pitchFamily="34" charset="0"/>
                          <a:sym typeface="Calibri"/>
                        </a:rPr>
                        <a:t>8 (13.8)</a:t>
                      </a:r>
                      <a:endParaRPr lang="fr-FR" sz="1700" b="0" i="0" noProof="0">
                        <a:latin typeface="Calibri" panose="020F0502020204030204" pitchFamily="34" charset="0"/>
                        <a:ea typeface="Roboto" panose="02000000000000000000" pitchFamily="2" charset="0"/>
                        <a:cs typeface="Calibri" panose="020F0502020204030204" pitchFamily="34" charset="0"/>
                        <a:sym typeface="Calibri"/>
                      </a:endParaRPr>
                    </a:p>
                  </a:txBody>
                  <a:tcPr marL="91425" marR="91425" marT="91425" marB="91425" anchor="ctr"/>
                </a:tc>
                <a:tc>
                  <a:txBody>
                    <a:bodyPr/>
                    <a:lstStyle/>
                    <a:p>
                      <a:pPr marL="0" lvl="0" indent="0" algn="ctr" rtl="0">
                        <a:lnSpc>
                          <a:spcPct val="115000"/>
                        </a:lnSpc>
                        <a:spcBef>
                          <a:spcPts val="0"/>
                        </a:spcBef>
                        <a:spcAft>
                          <a:spcPts val="0"/>
                        </a:spcAft>
                        <a:buNone/>
                      </a:pPr>
                      <a:r>
                        <a:rPr lang="fr-FR" sz="1700" noProof="0">
                          <a:latin typeface="Calibri" panose="020F0502020204030204" pitchFamily="34" charset="0"/>
                          <a:cs typeface="Calibri" panose="020F0502020204030204" pitchFamily="34" charset="0"/>
                          <a:sym typeface="Calibri"/>
                        </a:rPr>
                        <a:t>19 (26.8)</a:t>
                      </a:r>
                      <a:endParaRPr lang="fr-FR" sz="1700" b="0" i="0" noProof="0">
                        <a:latin typeface="Calibri" panose="020F0502020204030204" pitchFamily="34" charset="0"/>
                        <a:ea typeface="Roboto" panose="02000000000000000000" pitchFamily="2" charset="0"/>
                        <a:cs typeface="Calibri" panose="020F0502020204030204" pitchFamily="34" charset="0"/>
                        <a:sym typeface="Calibri"/>
                      </a:endParaRPr>
                    </a:p>
                  </a:txBody>
                  <a:tcPr marL="91425" marR="91425" marT="91425" marB="91425" anchor="ctr">
                    <a:lnR w="3175" cap="flat" cmpd="sng" algn="ctr">
                      <a:solidFill>
                        <a:schemeClr val="tx2">
                          <a:lumMod val="75000"/>
                        </a:schemeClr>
                      </a:solidFill>
                      <a:prstDash val="solid"/>
                      <a:round/>
                      <a:headEnd type="none" w="med" len="med"/>
                      <a:tailEnd type="none" w="med" len="med"/>
                    </a:lnR>
                  </a:tcPr>
                </a:tc>
                <a:tc>
                  <a:txBody>
                    <a:bodyPr/>
                    <a:lstStyle/>
                    <a:p>
                      <a:pPr marL="0" lvl="0" indent="0" algn="ctr" rtl="0">
                        <a:lnSpc>
                          <a:spcPct val="115000"/>
                        </a:lnSpc>
                        <a:spcBef>
                          <a:spcPts val="0"/>
                        </a:spcBef>
                        <a:spcAft>
                          <a:spcPts val="0"/>
                        </a:spcAft>
                        <a:buNone/>
                      </a:pPr>
                      <a:r>
                        <a:rPr lang="fr-FR" sz="1700" noProof="0">
                          <a:latin typeface="Calibri" panose="020F0502020204030204" pitchFamily="34" charset="0"/>
                          <a:cs typeface="Calibri" panose="020F0502020204030204" pitchFamily="34" charset="0"/>
                          <a:sym typeface="Calibri"/>
                        </a:rPr>
                        <a:t>27 (20.9)</a:t>
                      </a:r>
                      <a:endParaRPr lang="fr-FR" sz="1700" b="0" i="0" noProof="0">
                        <a:latin typeface="Calibri" panose="020F0502020204030204" pitchFamily="34" charset="0"/>
                        <a:ea typeface="Roboto" panose="02000000000000000000" pitchFamily="2" charset="0"/>
                        <a:cs typeface="Calibri" panose="020F0502020204030204" pitchFamily="34" charset="0"/>
                        <a:sym typeface="Calibri"/>
                      </a:endParaRPr>
                    </a:p>
                  </a:txBody>
                  <a:tcPr marL="91425" marR="91425" marT="91425" marB="91425" anchor="ctr">
                    <a:lnL w="3175" cap="flat" cmpd="sng" algn="ctr">
                      <a:solidFill>
                        <a:schemeClr val="tx2">
                          <a:lumMod val="75000"/>
                        </a:schemeClr>
                      </a:solidFill>
                      <a:prstDash val="solid"/>
                      <a:round/>
                      <a:headEnd type="none" w="med" len="med"/>
                      <a:tailEnd type="none" w="med" len="med"/>
                    </a:lnL>
                  </a:tcPr>
                </a:tc>
                <a:extLst>
                  <a:ext uri="{0D108BD9-81ED-4DB2-BD59-A6C34878D82A}">
                    <a16:rowId xmlns:a16="http://schemas.microsoft.com/office/drawing/2014/main" val="10005"/>
                  </a:ext>
                </a:extLst>
              </a:tr>
              <a:tr h="519900">
                <a:tc>
                  <a:txBody>
                    <a:bodyPr/>
                    <a:lstStyle/>
                    <a:p>
                      <a:pPr marL="0" lvl="0" indent="0" algn="l" rtl="0">
                        <a:lnSpc>
                          <a:spcPct val="115000"/>
                        </a:lnSpc>
                        <a:spcBef>
                          <a:spcPts val="0"/>
                        </a:spcBef>
                        <a:spcAft>
                          <a:spcPts val="0"/>
                        </a:spcAft>
                        <a:buNone/>
                      </a:pPr>
                      <a:r>
                        <a:rPr lang="fr-FR" sz="1700" noProof="0">
                          <a:latin typeface="Calibri" panose="020F0502020204030204" pitchFamily="34" charset="0"/>
                          <a:cs typeface="Calibri" panose="020F0502020204030204" pitchFamily="34" charset="0"/>
                          <a:sym typeface="Calibri"/>
                        </a:rPr>
                        <a:t>Aspects pratiques (outils ou lignes directrices)</a:t>
                      </a:r>
                      <a:endParaRPr lang="fr-FR" sz="1700" b="0" i="0" noProof="0">
                        <a:latin typeface="Calibri" panose="020F0502020204030204" pitchFamily="34" charset="0"/>
                        <a:ea typeface="Roboto" panose="02000000000000000000" pitchFamily="2" charset="0"/>
                        <a:cs typeface="Calibri" panose="020F0502020204030204" pitchFamily="34" charset="0"/>
                        <a:sym typeface="Calibri"/>
                      </a:endParaRPr>
                    </a:p>
                  </a:txBody>
                  <a:tcPr marL="91425" marR="91425" marT="91425" marB="91425"/>
                </a:tc>
                <a:tc>
                  <a:txBody>
                    <a:bodyPr/>
                    <a:lstStyle/>
                    <a:p>
                      <a:pPr marL="0" lvl="0" indent="0" algn="ctr" rtl="0">
                        <a:lnSpc>
                          <a:spcPct val="115000"/>
                        </a:lnSpc>
                        <a:spcBef>
                          <a:spcPts val="0"/>
                        </a:spcBef>
                        <a:spcAft>
                          <a:spcPts val="0"/>
                        </a:spcAft>
                        <a:buNone/>
                      </a:pPr>
                      <a:r>
                        <a:rPr lang="fr-FR" sz="1700" noProof="0">
                          <a:latin typeface="Calibri" panose="020F0502020204030204" pitchFamily="34" charset="0"/>
                          <a:cs typeface="Calibri" panose="020F0502020204030204" pitchFamily="34" charset="0"/>
                          <a:sym typeface="Calibri"/>
                        </a:rPr>
                        <a:t>0</a:t>
                      </a:r>
                      <a:endParaRPr lang="fr-FR" sz="1700" b="0" i="0" noProof="0">
                        <a:latin typeface="Calibri" panose="020F0502020204030204" pitchFamily="34" charset="0"/>
                        <a:ea typeface="Roboto" panose="02000000000000000000" pitchFamily="2" charset="0"/>
                        <a:cs typeface="Calibri" panose="020F0502020204030204" pitchFamily="34" charset="0"/>
                        <a:sym typeface="Calibri"/>
                      </a:endParaRPr>
                    </a:p>
                  </a:txBody>
                  <a:tcPr marL="91425" marR="91425" marT="91425" marB="91425" anchor="ctr"/>
                </a:tc>
                <a:tc>
                  <a:txBody>
                    <a:bodyPr/>
                    <a:lstStyle/>
                    <a:p>
                      <a:pPr marL="0" lvl="0" indent="0" algn="ctr" rtl="0">
                        <a:lnSpc>
                          <a:spcPct val="115000"/>
                        </a:lnSpc>
                        <a:spcBef>
                          <a:spcPts val="0"/>
                        </a:spcBef>
                        <a:spcAft>
                          <a:spcPts val="0"/>
                        </a:spcAft>
                        <a:buNone/>
                      </a:pPr>
                      <a:r>
                        <a:rPr lang="fr-FR" sz="1700" noProof="0">
                          <a:latin typeface="Calibri" panose="020F0502020204030204" pitchFamily="34" charset="0"/>
                          <a:cs typeface="Calibri" panose="020F0502020204030204" pitchFamily="34" charset="0"/>
                          <a:sym typeface="Calibri"/>
                        </a:rPr>
                        <a:t>26 (36.6)</a:t>
                      </a:r>
                      <a:endParaRPr lang="fr-FR" sz="1700" b="0" i="0" noProof="0">
                        <a:latin typeface="Calibri" panose="020F0502020204030204" pitchFamily="34" charset="0"/>
                        <a:ea typeface="Roboto" panose="02000000000000000000" pitchFamily="2" charset="0"/>
                        <a:cs typeface="Calibri" panose="020F0502020204030204" pitchFamily="34" charset="0"/>
                        <a:sym typeface="Calibri"/>
                      </a:endParaRPr>
                    </a:p>
                  </a:txBody>
                  <a:tcPr marL="91425" marR="91425" marT="91425" marB="91425" anchor="ctr">
                    <a:lnR w="3175" cap="flat" cmpd="sng" algn="ctr">
                      <a:solidFill>
                        <a:schemeClr val="tx2">
                          <a:lumMod val="75000"/>
                        </a:schemeClr>
                      </a:solidFill>
                      <a:prstDash val="solid"/>
                      <a:round/>
                      <a:headEnd type="none" w="med" len="med"/>
                      <a:tailEnd type="none" w="med" len="med"/>
                    </a:lnR>
                  </a:tcPr>
                </a:tc>
                <a:tc>
                  <a:txBody>
                    <a:bodyPr/>
                    <a:lstStyle/>
                    <a:p>
                      <a:pPr marL="0" lvl="0" indent="0" algn="ctr" rtl="0">
                        <a:lnSpc>
                          <a:spcPct val="115000"/>
                        </a:lnSpc>
                        <a:spcBef>
                          <a:spcPts val="0"/>
                        </a:spcBef>
                        <a:spcAft>
                          <a:spcPts val="0"/>
                        </a:spcAft>
                        <a:buNone/>
                      </a:pPr>
                      <a:r>
                        <a:rPr lang="fr-FR" sz="1700" noProof="0">
                          <a:latin typeface="Calibri" panose="020F0502020204030204" pitchFamily="34" charset="0"/>
                          <a:cs typeface="Calibri" panose="020F0502020204030204" pitchFamily="34" charset="0"/>
                          <a:sym typeface="Calibri"/>
                        </a:rPr>
                        <a:t>26 (20.2)</a:t>
                      </a:r>
                      <a:endParaRPr lang="fr-FR" sz="1700" b="0" i="0" noProof="0">
                        <a:latin typeface="Calibri" panose="020F0502020204030204" pitchFamily="34" charset="0"/>
                        <a:ea typeface="Roboto" panose="02000000000000000000" pitchFamily="2" charset="0"/>
                        <a:cs typeface="Calibri" panose="020F0502020204030204" pitchFamily="34" charset="0"/>
                        <a:sym typeface="Calibri"/>
                      </a:endParaRPr>
                    </a:p>
                  </a:txBody>
                  <a:tcPr marL="91425" marR="91425" marT="91425" marB="91425" anchor="ctr">
                    <a:lnL w="3175" cap="flat" cmpd="sng" algn="ctr">
                      <a:solidFill>
                        <a:schemeClr val="tx2">
                          <a:lumMod val="75000"/>
                        </a:schemeClr>
                      </a:solidFill>
                      <a:prstDash val="solid"/>
                      <a:round/>
                      <a:headEnd type="none" w="med" len="med"/>
                      <a:tailEnd type="none" w="med" len="med"/>
                    </a:lnL>
                  </a:tcPr>
                </a:tc>
                <a:extLst>
                  <a:ext uri="{0D108BD9-81ED-4DB2-BD59-A6C34878D82A}">
                    <a16:rowId xmlns:a16="http://schemas.microsoft.com/office/drawing/2014/main" val="10006"/>
                  </a:ext>
                </a:extLst>
              </a:tr>
              <a:tr h="438150">
                <a:tc>
                  <a:txBody>
                    <a:bodyPr/>
                    <a:lstStyle/>
                    <a:p>
                      <a:pPr marL="0" lvl="0" indent="0" algn="l" rtl="0">
                        <a:lnSpc>
                          <a:spcPct val="115000"/>
                        </a:lnSpc>
                        <a:spcBef>
                          <a:spcPts val="0"/>
                        </a:spcBef>
                        <a:spcAft>
                          <a:spcPts val="0"/>
                        </a:spcAft>
                        <a:buNone/>
                      </a:pPr>
                      <a:r>
                        <a:rPr lang="fr-FR" sz="1700" noProof="0" dirty="0">
                          <a:latin typeface="Calibri" panose="020F0502020204030204" pitchFamily="34" charset="0"/>
                          <a:cs typeface="Calibri" panose="020F0502020204030204" pitchFamily="34" charset="0"/>
                          <a:sym typeface="Calibri"/>
                        </a:rPr>
                        <a:t>Exercices (individuels ou en groupe)</a:t>
                      </a:r>
                      <a:endParaRPr lang="fr-FR" sz="1700" b="0" i="0" noProof="0" dirty="0">
                        <a:latin typeface="Calibri" panose="020F0502020204030204" pitchFamily="34" charset="0"/>
                        <a:ea typeface="Roboto" panose="02000000000000000000" pitchFamily="2" charset="0"/>
                        <a:cs typeface="Calibri" panose="020F0502020204030204" pitchFamily="34" charset="0"/>
                        <a:sym typeface="Calibri"/>
                      </a:endParaRPr>
                    </a:p>
                  </a:txBody>
                  <a:tcPr marL="91425" marR="91425" marT="91425" marB="91425"/>
                </a:tc>
                <a:tc>
                  <a:txBody>
                    <a:bodyPr/>
                    <a:lstStyle/>
                    <a:p>
                      <a:pPr marL="0" lvl="0" indent="0" algn="ctr" rtl="0">
                        <a:lnSpc>
                          <a:spcPct val="115000"/>
                        </a:lnSpc>
                        <a:spcBef>
                          <a:spcPts val="0"/>
                        </a:spcBef>
                        <a:spcAft>
                          <a:spcPts val="0"/>
                        </a:spcAft>
                        <a:buNone/>
                      </a:pPr>
                      <a:r>
                        <a:rPr lang="fr-FR" sz="1700" noProof="0">
                          <a:latin typeface="Calibri" panose="020F0502020204030204" pitchFamily="34" charset="0"/>
                          <a:cs typeface="Calibri" panose="020F0502020204030204" pitchFamily="34" charset="0"/>
                          <a:sym typeface="Calibri"/>
                        </a:rPr>
                        <a:t>0</a:t>
                      </a:r>
                      <a:endParaRPr lang="fr-FR" sz="1700" b="0" i="0" noProof="0">
                        <a:latin typeface="Calibri" panose="020F0502020204030204" pitchFamily="34" charset="0"/>
                        <a:ea typeface="Roboto" panose="02000000000000000000" pitchFamily="2" charset="0"/>
                        <a:cs typeface="Calibri" panose="020F0502020204030204" pitchFamily="34" charset="0"/>
                        <a:sym typeface="Calibri"/>
                      </a:endParaRPr>
                    </a:p>
                  </a:txBody>
                  <a:tcPr marL="91425" marR="91425" marT="91425" marB="91425" anchor="ctr"/>
                </a:tc>
                <a:tc>
                  <a:txBody>
                    <a:bodyPr/>
                    <a:lstStyle/>
                    <a:p>
                      <a:pPr marL="0" lvl="0" indent="0" algn="ctr" rtl="0">
                        <a:lnSpc>
                          <a:spcPct val="115000"/>
                        </a:lnSpc>
                        <a:spcBef>
                          <a:spcPts val="0"/>
                        </a:spcBef>
                        <a:spcAft>
                          <a:spcPts val="0"/>
                        </a:spcAft>
                        <a:buNone/>
                      </a:pPr>
                      <a:r>
                        <a:rPr lang="fr-FR" sz="1700" noProof="0">
                          <a:latin typeface="Calibri" panose="020F0502020204030204" pitchFamily="34" charset="0"/>
                          <a:cs typeface="Calibri" panose="020F0502020204030204" pitchFamily="34" charset="0"/>
                          <a:sym typeface="Calibri"/>
                        </a:rPr>
                        <a:t>17 (23.9)</a:t>
                      </a:r>
                      <a:endParaRPr lang="fr-FR" sz="1700" b="0" i="0" noProof="0">
                        <a:latin typeface="Calibri" panose="020F0502020204030204" pitchFamily="34" charset="0"/>
                        <a:ea typeface="Roboto" panose="02000000000000000000" pitchFamily="2" charset="0"/>
                        <a:cs typeface="Calibri" panose="020F0502020204030204" pitchFamily="34" charset="0"/>
                        <a:sym typeface="Calibri"/>
                      </a:endParaRPr>
                    </a:p>
                  </a:txBody>
                  <a:tcPr marL="91425" marR="91425" marT="91425" marB="91425" anchor="ctr">
                    <a:lnR w="3175" cap="flat" cmpd="sng" algn="ctr">
                      <a:solidFill>
                        <a:schemeClr val="tx2">
                          <a:lumMod val="75000"/>
                        </a:schemeClr>
                      </a:solidFill>
                      <a:prstDash val="solid"/>
                      <a:round/>
                      <a:headEnd type="none" w="med" len="med"/>
                      <a:tailEnd type="none" w="med" len="med"/>
                    </a:lnR>
                  </a:tcPr>
                </a:tc>
                <a:tc>
                  <a:txBody>
                    <a:bodyPr/>
                    <a:lstStyle/>
                    <a:p>
                      <a:pPr marL="0" lvl="0" indent="0" algn="ctr" rtl="0">
                        <a:lnSpc>
                          <a:spcPct val="115000"/>
                        </a:lnSpc>
                        <a:spcBef>
                          <a:spcPts val="0"/>
                        </a:spcBef>
                        <a:spcAft>
                          <a:spcPts val="0"/>
                        </a:spcAft>
                        <a:buNone/>
                      </a:pPr>
                      <a:r>
                        <a:rPr lang="fr-FR" sz="1700" noProof="0" dirty="0">
                          <a:latin typeface="Calibri" panose="020F0502020204030204" pitchFamily="34" charset="0"/>
                          <a:cs typeface="Calibri" panose="020F0502020204030204" pitchFamily="34" charset="0"/>
                          <a:sym typeface="Calibri"/>
                        </a:rPr>
                        <a:t>17 (13.2)</a:t>
                      </a:r>
                      <a:endParaRPr lang="fr-FR" sz="1700" b="0" i="0" noProof="0" dirty="0">
                        <a:latin typeface="Calibri" panose="020F0502020204030204" pitchFamily="34" charset="0"/>
                        <a:ea typeface="Roboto" panose="02000000000000000000" pitchFamily="2" charset="0"/>
                        <a:cs typeface="Calibri" panose="020F0502020204030204" pitchFamily="34" charset="0"/>
                        <a:sym typeface="Calibri"/>
                      </a:endParaRPr>
                    </a:p>
                  </a:txBody>
                  <a:tcPr marL="91425" marR="91425" marT="91425" marB="91425" anchor="ctr">
                    <a:lnL w="3175" cap="flat" cmpd="sng" algn="ctr">
                      <a:solidFill>
                        <a:schemeClr val="tx2">
                          <a:lumMod val="75000"/>
                        </a:schemeClr>
                      </a:solidFill>
                      <a:prstDash val="solid"/>
                      <a:round/>
                      <a:headEnd type="none" w="med" len="med"/>
                      <a:tailEnd type="none" w="med" len="med"/>
                    </a:lnL>
                  </a:tcPr>
                </a:tc>
                <a:extLst>
                  <a:ext uri="{0D108BD9-81ED-4DB2-BD59-A6C34878D82A}">
                    <a16:rowId xmlns:a16="http://schemas.microsoft.com/office/drawing/2014/main" val="10007"/>
                  </a:ext>
                </a:extLst>
              </a:tr>
            </a:tbl>
          </a:graphicData>
        </a:graphic>
      </p:graphicFrame>
      <p:pic>
        <p:nvPicPr>
          <p:cNvPr id="6" name="Google Shape;253;p39">
            <a:extLst>
              <a:ext uri="{FF2B5EF4-FFF2-40B4-BE49-F238E27FC236}">
                <a16:creationId xmlns:a16="http://schemas.microsoft.com/office/drawing/2014/main" id="{E762D413-F44F-AC40-92A6-6E67BF2C396A}"/>
              </a:ext>
            </a:extLst>
          </p:cNvPr>
          <p:cNvPicPr preferRelativeResize="0"/>
          <p:nvPr/>
        </p:nvPicPr>
        <p:blipFill rotWithShape="1">
          <a:blip r:embed="rId3">
            <a:alphaModFix amt="23000"/>
          </a:blip>
          <a:srcRect l="2562" t="1" r="51422" b="-13520"/>
          <a:stretch/>
        </p:blipFill>
        <p:spPr>
          <a:xfrm>
            <a:off x="10822192" y="102569"/>
            <a:ext cx="1369807" cy="1371230"/>
          </a:xfrm>
          <a:custGeom>
            <a:avLst/>
            <a:gdLst/>
            <a:ahLst/>
            <a:cxnLst/>
            <a:rect l="l" t="t" r="r" b="b"/>
            <a:pathLst>
              <a:path w="6024154" h="6858000" extrusionOk="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9"/>
        <p:cNvGrpSpPr/>
        <p:nvPr/>
      </p:nvGrpSpPr>
      <p:grpSpPr>
        <a:xfrm>
          <a:off x="0" y="0"/>
          <a:ext cx="0" cy="0"/>
          <a:chOff x="0" y="0"/>
          <a:chExt cx="0" cy="0"/>
        </a:xfrm>
      </p:grpSpPr>
      <p:sp>
        <p:nvSpPr>
          <p:cNvPr id="291" name="Google Shape;291;p42"/>
          <p:cNvSpPr txBox="1">
            <a:spLocks noGrp="1"/>
          </p:cNvSpPr>
          <p:nvPr>
            <p:ph type="title"/>
          </p:nvPr>
        </p:nvSpPr>
        <p:spPr>
          <a:xfrm>
            <a:off x="526073" y="466578"/>
            <a:ext cx="11139854" cy="930447"/>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FFFFFF"/>
              </a:buClr>
              <a:buSzPts val="5400"/>
              <a:buFont typeface="Calibri"/>
              <a:buNone/>
            </a:pPr>
            <a:r>
              <a:rPr lang="fr-FR" sz="5400" dirty="0">
                <a:solidFill>
                  <a:srgbClr val="C00000"/>
                </a:solidFill>
              </a:rPr>
              <a:t>Territoire</a:t>
            </a:r>
            <a:endParaRPr lang="fr-FR" dirty="0">
              <a:solidFill>
                <a:srgbClr val="C00000"/>
              </a:solidFill>
            </a:endParaRPr>
          </a:p>
        </p:txBody>
      </p:sp>
      <p:graphicFrame>
        <p:nvGraphicFramePr>
          <p:cNvPr id="293" name="Google Shape;293;p42" descr="Territoire&#10;&#10;Province de Québec : 54&#10;Ville de Montréal et/ou de Québec : 55&#10;Autres : 20"/>
          <p:cNvGraphicFramePr/>
          <p:nvPr>
            <p:extLst>
              <p:ext uri="{D42A27DB-BD31-4B8C-83A1-F6EECF244321}">
                <p14:modId xmlns:p14="http://schemas.microsoft.com/office/powerpoint/2010/main" val="1601200441"/>
              </p:ext>
            </p:extLst>
          </p:nvPr>
        </p:nvGraphicFramePr>
        <p:xfrm>
          <a:off x="1412240" y="2938858"/>
          <a:ext cx="9367520" cy="2077122"/>
        </p:xfrm>
        <a:graphic>
          <a:graphicData uri="http://schemas.openxmlformats.org/drawingml/2006/table">
            <a:tbl>
              <a:tblPr firstRow="1" bandRow="1">
                <a:tableStyleId>{C083E6E3-FA7D-4D7B-A595-EF9225AFEA82}</a:tableStyleId>
              </a:tblPr>
              <a:tblGrid>
                <a:gridCol w="4340207">
                  <a:extLst>
                    <a:ext uri="{9D8B030D-6E8A-4147-A177-3AD203B41FA5}">
                      <a16:colId xmlns:a16="http://schemas.microsoft.com/office/drawing/2014/main" val="20000"/>
                    </a:ext>
                  </a:extLst>
                </a:gridCol>
                <a:gridCol w="1790834">
                  <a:extLst>
                    <a:ext uri="{9D8B030D-6E8A-4147-A177-3AD203B41FA5}">
                      <a16:colId xmlns:a16="http://schemas.microsoft.com/office/drawing/2014/main" val="20001"/>
                    </a:ext>
                  </a:extLst>
                </a:gridCol>
                <a:gridCol w="1677899">
                  <a:extLst>
                    <a:ext uri="{9D8B030D-6E8A-4147-A177-3AD203B41FA5}">
                      <a16:colId xmlns:a16="http://schemas.microsoft.com/office/drawing/2014/main" val="20002"/>
                    </a:ext>
                  </a:extLst>
                </a:gridCol>
                <a:gridCol w="1558580">
                  <a:extLst>
                    <a:ext uri="{9D8B030D-6E8A-4147-A177-3AD203B41FA5}">
                      <a16:colId xmlns:a16="http://schemas.microsoft.com/office/drawing/2014/main" val="20003"/>
                    </a:ext>
                  </a:extLst>
                </a:gridCol>
              </a:tblGrid>
              <a:tr h="556675">
                <a:tc>
                  <a:txBody>
                    <a:bodyPr/>
                    <a:lstStyle/>
                    <a:p>
                      <a:pPr marL="0" marR="0" lvl="0" indent="0" algn="l" rtl="0">
                        <a:lnSpc>
                          <a:spcPct val="107000"/>
                        </a:lnSpc>
                        <a:spcBef>
                          <a:spcPts val="0"/>
                        </a:spcBef>
                        <a:spcAft>
                          <a:spcPts val="0"/>
                        </a:spcAft>
                        <a:buNone/>
                      </a:pPr>
                      <a:r>
                        <a:rPr lang="fr-FR" sz="2200" u="none" strike="noStrike" cap="none" noProof="0">
                          <a:latin typeface="Calibri" panose="020F0502020204030204" pitchFamily="34" charset="0"/>
                          <a:cs typeface="Calibri" panose="020F0502020204030204" pitchFamily="34" charset="0"/>
                        </a:rPr>
                        <a:t> [n (%)]</a:t>
                      </a:r>
                      <a:endParaRPr lang="fr-FR" sz="2200" b="0" i="0" u="none" strike="noStrike" cap="none" noProof="0">
                        <a:latin typeface="Calibri" panose="020F0502020204030204" pitchFamily="34" charset="0"/>
                        <a:ea typeface="Roboto" panose="02000000000000000000" pitchFamily="2" charset="0"/>
                        <a:cs typeface="Calibri" panose="020F0502020204030204" pitchFamily="34" charset="0"/>
                        <a:sym typeface="Calibri"/>
                      </a:endParaRPr>
                    </a:p>
                  </a:txBody>
                  <a:tcPr marL="98825" marR="98825" marT="0" marB="0" anchor="ctr"/>
                </a:tc>
                <a:tc>
                  <a:txBody>
                    <a:bodyPr/>
                    <a:lstStyle/>
                    <a:p>
                      <a:pPr marL="0" marR="0" lvl="0" indent="0" algn="ctr" rtl="0">
                        <a:lnSpc>
                          <a:spcPct val="107000"/>
                        </a:lnSpc>
                        <a:spcBef>
                          <a:spcPts val="0"/>
                        </a:spcBef>
                        <a:spcAft>
                          <a:spcPts val="0"/>
                        </a:spcAft>
                        <a:buNone/>
                      </a:pPr>
                      <a:r>
                        <a:rPr lang="fr-FR" sz="2000" u="none" strike="noStrike" cap="none" noProof="0">
                          <a:latin typeface="Calibri" panose="020F0502020204030204" pitchFamily="34" charset="0"/>
                          <a:cs typeface="Calibri" panose="020F0502020204030204" pitchFamily="34" charset="0"/>
                        </a:rPr>
                        <a:t>Sensibilisation </a:t>
                      </a:r>
                    </a:p>
                    <a:p>
                      <a:pPr marL="0" marR="0" lvl="0" indent="0" algn="ctr" rtl="0">
                        <a:lnSpc>
                          <a:spcPct val="107000"/>
                        </a:lnSpc>
                        <a:spcBef>
                          <a:spcPts val="0"/>
                        </a:spcBef>
                        <a:spcAft>
                          <a:spcPts val="0"/>
                        </a:spcAft>
                        <a:buNone/>
                      </a:pPr>
                      <a:r>
                        <a:rPr lang="fr-FR" sz="2000" u="none" strike="noStrike" cap="none" noProof="0">
                          <a:latin typeface="Calibri" panose="020F0502020204030204" pitchFamily="34" charset="0"/>
                          <a:cs typeface="Calibri" panose="020F0502020204030204" pitchFamily="34" charset="0"/>
                        </a:rPr>
                        <a:t>(n=58)</a:t>
                      </a:r>
                      <a:endParaRPr lang="fr-FR" sz="2000" b="0" i="0" u="none" strike="noStrike" cap="none" noProof="0">
                        <a:latin typeface="Calibri" panose="020F0502020204030204" pitchFamily="34" charset="0"/>
                        <a:ea typeface="Roboto" panose="02000000000000000000" pitchFamily="2" charset="0"/>
                        <a:cs typeface="Calibri" panose="020F0502020204030204" pitchFamily="34" charset="0"/>
                        <a:sym typeface="Calibri"/>
                      </a:endParaRPr>
                    </a:p>
                  </a:txBody>
                  <a:tcPr marL="98825" marR="98825" marT="0" marB="0"/>
                </a:tc>
                <a:tc>
                  <a:txBody>
                    <a:bodyPr/>
                    <a:lstStyle/>
                    <a:p>
                      <a:pPr marL="0" marR="0" lvl="0" indent="0" algn="ctr" rtl="0">
                        <a:lnSpc>
                          <a:spcPct val="107000"/>
                        </a:lnSpc>
                        <a:spcBef>
                          <a:spcPts val="0"/>
                        </a:spcBef>
                        <a:spcAft>
                          <a:spcPts val="0"/>
                        </a:spcAft>
                        <a:buNone/>
                      </a:pPr>
                      <a:r>
                        <a:rPr lang="fr-FR" sz="2000" u="none" strike="noStrike" cap="none" noProof="0">
                          <a:latin typeface="Calibri" panose="020F0502020204030204" pitchFamily="34" charset="0"/>
                          <a:cs typeface="Calibri" panose="020F0502020204030204" pitchFamily="34" charset="0"/>
                        </a:rPr>
                        <a:t>Formation </a:t>
                      </a:r>
                    </a:p>
                    <a:p>
                      <a:pPr marL="0" marR="0" lvl="0" indent="0" algn="ctr" rtl="0">
                        <a:lnSpc>
                          <a:spcPct val="107000"/>
                        </a:lnSpc>
                        <a:spcBef>
                          <a:spcPts val="0"/>
                        </a:spcBef>
                        <a:spcAft>
                          <a:spcPts val="0"/>
                        </a:spcAft>
                        <a:buNone/>
                      </a:pPr>
                      <a:r>
                        <a:rPr lang="fr-FR" sz="2000" u="none" strike="noStrike" cap="none" noProof="0">
                          <a:latin typeface="Calibri" panose="020F0502020204030204" pitchFamily="34" charset="0"/>
                          <a:cs typeface="Calibri" panose="020F0502020204030204" pitchFamily="34" charset="0"/>
                        </a:rPr>
                        <a:t>(n=71)</a:t>
                      </a:r>
                      <a:endParaRPr lang="fr-FR" sz="2000" b="0" i="0" u="none" strike="noStrike" cap="none" noProof="0">
                        <a:latin typeface="Calibri" panose="020F0502020204030204" pitchFamily="34" charset="0"/>
                        <a:ea typeface="Roboto" panose="02000000000000000000" pitchFamily="2" charset="0"/>
                        <a:cs typeface="Calibri" panose="020F0502020204030204" pitchFamily="34" charset="0"/>
                        <a:sym typeface="Calibri"/>
                      </a:endParaRPr>
                    </a:p>
                  </a:txBody>
                  <a:tcPr marL="98825" marR="98825" marT="0" marB="0">
                    <a:lnR w="3175" cap="flat" cmpd="sng" algn="ctr">
                      <a:solidFill>
                        <a:schemeClr val="tx2">
                          <a:lumMod val="75000"/>
                        </a:schemeClr>
                      </a:solidFill>
                      <a:prstDash val="solid"/>
                      <a:round/>
                      <a:headEnd type="none" w="med" len="med"/>
                      <a:tailEnd type="none" w="med" len="med"/>
                    </a:lnR>
                  </a:tcPr>
                </a:tc>
                <a:tc>
                  <a:txBody>
                    <a:bodyPr/>
                    <a:lstStyle/>
                    <a:p>
                      <a:pPr marL="0" marR="0" lvl="0" indent="0" algn="ctr" rtl="0">
                        <a:lnSpc>
                          <a:spcPct val="107000"/>
                        </a:lnSpc>
                        <a:spcBef>
                          <a:spcPts val="0"/>
                        </a:spcBef>
                        <a:spcAft>
                          <a:spcPts val="0"/>
                        </a:spcAft>
                        <a:buNone/>
                      </a:pPr>
                      <a:r>
                        <a:rPr lang="fr-FR" sz="2000" u="none" strike="noStrike" cap="none" noProof="0">
                          <a:latin typeface="Calibri" panose="020F0502020204030204" pitchFamily="34" charset="0"/>
                          <a:cs typeface="Calibri" panose="020F0502020204030204" pitchFamily="34" charset="0"/>
                        </a:rPr>
                        <a:t>Total</a:t>
                      </a:r>
                      <a:r>
                        <a:rPr lang="fr-FR" sz="2000" noProof="0">
                          <a:latin typeface="Calibri" panose="020F0502020204030204" pitchFamily="34" charset="0"/>
                          <a:cs typeface="Calibri" panose="020F0502020204030204" pitchFamily="34" charset="0"/>
                        </a:rPr>
                        <a:t> </a:t>
                      </a:r>
                    </a:p>
                    <a:p>
                      <a:pPr marL="0" marR="0" lvl="0" indent="0" algn="ctr" rtl="0">
                        <a:lnSpc>
                          <a:spcPct val="107000"/>
                        </a:lnSpc>
                        <a:spcBef>
                          <a:spcPts val="0"/>
                        </a:spcBef>
                        <a:spcAft>
                          <a:spcPts val="0"/>
                        </a:spcAft>
                        <a:buNone/>
                      </a:pPr>
                      <a:r>
                        <a:rPr lang="fr-FR" sz="2000" u="none" strike="noStrike" cap="none" noProof="0">
                          <a:latin typeface="Calibri" panose="020F0502020204030204" pitchFamily="34" charset="0"/>
                          <a:cs typeface="Calibri" panose="020F0502020204030204" pitchFamily="34" charset="0"/>
                        </a:rPr>
                        <a:t>(n=129)</a:t>
                      </a:r>
                      <a:endParaRPr lang="fr-FR" sz="2000" b="0" i="0" u="none" strike="noStrike" cap="none" noProof="0">
                        <a:latin typeface="Calibri" panose="020F0502020204030204" pitchFamily="34" charset="0"/>
                        <a:ea typeface="Roboto" panose="02000000000000000000" pitchFamily="2" charset="0"/>
                        <a:cs typeface="Calibri" panose="020F0502020204030204" pitchFamily="34" charset="0"/>
                        <a:sym typeface="Calibri"/>
                      </a:endParaRPr>
                    </a:p>
                  </a:txBody>
                  <a:tcPr marL="98825" marR="98825" marT="0" marB="0">
                    <a:lnL w="3175" cap="flat" cmpd="sng" algn="ctr">
                      <a:solidFill>
                        <a:schemeClr val="tx2">
                          <a:lumMod val="75000"/>
                        </a:schemeClr>
                      </a:solidFill>
                      <a:prstDash val="solid"/>
                      <a:round/>
                      <a:headEnd type="none" w="med" len="med"/>
                      <a:tailEnd type="none" w="med" len="med"/>
                    </a:lnL>
                  </a:tcPr>
                </a:tc>
                <a:extLst>
                  <a:ext uri="{0D108BD9-81ED-4DB2-BD59-A6C34878D82A}">
                    <a16:rowId xmlns:a16="http://schemas.microsoft.com/office/drawing/2014/main" val="10000"/>
                  </a:ext>
                </a:extLst>
              </a:tr>
              <a:tr h="298200">
                <a:tc>
                  <a:txBody>
                    <a:bodyPr/>
                    <a:lstStyle/>
                    <a:p>
                      <a:pPr marL="0" marR="0" lvl="0" indent="0" algn="l" rtl="0">
                        <a:lnSpc>
                          <a:spcPct val="107000"/>
                        </a:lnSpc>
                        <a:spcBef>
                          <a:spcPts val="0"/>
                        </a:spcBef>
                        <a:spcAft>
                          <a:spcPts val="0"/>
                        </a:spcAft>
                        <a:buClr>
                          <a:schemeClr val="dk1"/>
                        </a:buClr>
                        <a:buSzPts val="2400"/>
                        <a:buFont typeface="Times New Roman"/>
                        <a:buNone/>
                      </a:pPr>
                      <a:r>
                        <a:rPr lang="fr-FR" sz="1800" noProof="0">
                          <a:latin typeface="Calibri" panose="020F0502020204030204" pitchFamily="34" charset="0"/>
                          <a:cs typeface="Calibri" panose="020F0502020204030204" pitchFamily="34" charset="0"/>
                        </a:rPr>
                        <a:t>Province du Québec</a:t>
                      </a:r>
                      <a:endParaRPr lang="fr-FR" sz="1800" b="0" i="0" u="none" strike="noStrike" cap="none" noProof="0">
                        <a:latin typeface="Calibri" panose="020F0502020204030204" pitchFamily="34" charset="0"/>
                        <a:ea typeface="Roboto" panose="02000000000000000000" pitchFamily="2" charset="0"/>
                        <a:cs typeface="Calibri" panose="020F0502020204030204" pitchFamily="34" charset="0"/>
                        <a:sym typeface="Calibri"/>
                      </a:endParaRPr>
                    </a:p>
                  </a:txBody>
                  <a:tcPr marL="98825" marR="98825" marT="0" marB="0"/>
                </a:tc>
                <a:tc>
                  <a:txBody>
                    <a:bodyPr/>
                    <a:lstStyle/>
                    <a:p>
                      <a:pPr marL="0" lvl="0" indent="0" algn="ctr" rtl="0">
                        <a:lnSpc>
                          <a:spcPct val="115000"/>
                        </a:lnSpc>
                        <a:spcBef>
                          <a:spcPts val="0"/>
                        </a:spcBef>
                        <a:spcAft>
                          <a:spcPts val="0"/>
                        </a:spcAft>
                        <a:buNone/>
                      </a:pPr>
                      <a:r>
                        <a:rPr lang="fr-FR" sz="1800" noProof="0">
                          <a:latin typeface="Calibri" panose="020F0502020204030204" pitchFamily="34" charset="0"/>
                          <a:cs typeface="Calibri" panose="020F0502020204030204" pitchFamily="34" charset="0"/>
                        </a:rPr>
                        <a:t>11 (19.0)</a:t>
                      </a:r>
                    </a:p>
                  </a:txBody>
                  <a:tcPr marL="68575" marR="68575" marT="91425" marB="91425"/>
                </a:tc>
                <a:tc>
                  <a:txBody>
                    <a:bodyPr/>
                    <a:lstStyle/>
                    <a:p>
                      <a:pPr marL="0" lvl="0" indent="0" algn="ctr" rtl="0">
                        <a:lnSpc>
                          <a:spcPct val="115000"/>
                        </a:lnSpc>
                        <a:spcBef>
                          <a:spcPts val="0"/>
                        </a:spcBef>
                        <a:spcAft>
                          <a:spcPts val="0"/>
                        </a:spcAft>
                        <a:buNone/>
                      </a:pPr>
                      <a:r>
                        <a:rPr lang="fr-FR" sz="1800" b="1" noProof="0">
                          <a:latin typeface="Calibri" panose="020F0502020204030204" pitchFamily="34" charset="0"/>
                          <a:cs typeface="Calibri" panose="020F0502020204030204" pitchFamily="34" charset="0"/>
                        </a:rPr>
                        <a:t>43 (60.6)</a:t>
                      </a:r>
                    </a:p>
                  </a:txBody>
                  <a:tcPr marL="68575" marR="68575" marT="91425" marB="91425">
                    <a:lnR w="3175" cap="flat" cmpd="sng" algn="ctr">
                      <a:solidFill>
                        <a:schemeClr val="tx2">
                          <a:lumMod val="75000"/>
                        </a:schemeClr>
                      </a:solidFill>
                      <a:prstDash val="solid"/>
                      <a:round/>
                      <a:headEnd type="none" w="med" len="med"/>
                      <a:tailEnd type="none" w="med" len="med"/>
                    </a:lnR>
                  </a:tcPr>
                </a:tc>
                <a:tc>
                  <a:txBody>
                    <a:bodyPr/>
                    <a:lstStyle/>
                    <a:p>
                      <a:pPr marL="0" lvl="0" indent="0" algn="ctr" rtl="0">
                        <a:lnSpc>
                          <a:spcPct val="115000"/>
                        </a:lnSpc>
                        <a:spcBef>
                          <a:spcPts val="0"/>
                        </a:spcBef>
                        <a:spcAft>
                          <a:spcPts val="0"/>
                        </a:spcAft>
                        <a:buNone/>
                      </a:pPr>
                      <a:r>
                        <a:rPr lang="fr-FR" sz="1800" noProof="0">
                          <a:latin typeface="Calibri" panose="020F0502020204030204" pitchFamily="34" charset="0"/>
                          <a:cs typeface="Calibri" panose="020F0502020204030204" pitchFamily="34" charset="0"/>
                        </a:rPr>
                        <a:t>54 (41.9)</a:t>
                      </a:r>
                    </a:p>
                  </a:txBody>
                  <a:tcPr marL="68575" marR="68575" marT="91425" marB="91425">
                    <a:lnL w="3175" cap="flat" cmpd="sng" algn="ctr">
                      <a:solidFill>
                        <a:schemeClr val="tx2">
                          <a:lumMod val="75000"/>
                        </a:schemeClr>
                      </a:solidFill>
                      <a:prstDash val="solid"/>
                      <a:round/>
                      <a:headEnd type="none" w="med" len="med"/>
                      <a:tailEnd type="none" w="med" len="med"/>
                    </a:lnL>
                  </a:tcPr>
                </a:tc>
                <a:extLst>
                  <a:ext uri="{0D108BD9-81ED-4DB2-BD59-A6C34878D82A}">
                    <a16:rowId xmlns:a16="http://schemas.microsoft.com/office/drawing/2014/main" val="10001"/>
                  </a:ext>
                </a:extLst>
              </a:tr>
              <a:tr h="298200">
                <a:tc>
                  <a:txBody>
                    <a:bodyPr/>
                    <a:lstStyle/>
                    <a:p>
                      <a:pPr marL="0" marR="0" lvl="0" indent="0" algn="l" rtl="0">
                        <a:lnSpc>
                          <a:spcPct val="107000"/>
                        </a:lnSpc>
                        <a:spcBef>
                          <a:spcPts val="0"/>
                        </a:spcBef>
                        <a:spcAft>
                          <a:spcPts val="0"/>
                        </a:spcAft>
                        <a:buClr>
                          <a:schemeClr val="dk1"/>
                        </a:buClr>
                        <a:buSzPts val="2400"/>
                        <a:buFont typeface="Times New Roman"/>
                        <a:buNone/>
                      </a:pPr>
                      <a:r>
                        <a:rPr lang="fr-FR" sz="1800" noProof="0">
                          <a:latin typeface="Calibri" panose="020F0502020204030204" pitchFamily="34" charset="0"/>
                          <a:cs typeface="Calibri" panose="020F0502020204030204" pitchFamily="34" charset="0"/>
                        </a:rPr>
                        <a:t>Ville de Montréal et/ou Ville de Québec</a:t>
                      </a:r>
                      <a:endParaRPr lang="fr-FR" sz="1800" b="0" i="0" u="none" strike="noStrike" cap="none" noProof="0">
                        <a:latin typeface="Calibri" panose="020F0502020204030204" pitchFamily="34" charset="0"/>
                        <a:ea typeface="Roboto" panose="02000000000000000000" pitchFamily="2" charset="0"/>
                        <a:cs typeface="Calibri" panose="020F0502020204030204" pitchFamily="34" charset="0"/>
                        <a:sym typeface="Calibri"/>
                      </a:endParaRPr>
                    </a:p>
                  </a:txBody>
                  <a:tcPr marL="98825" marR="98825" marT="0" marB="0"/>
                </a:tc>
                <a:tc>
                  <a:txBody>
                    <a:bodyPr/>
                    <a:lstStyle/>
                    <a:p>
                      <a:pPr marL="0" lvl="0" indent="0" algn="ctr" rtl="0">
                        <a:lnSpc>
                          <a:spcPct val="115000"/>
                        </a:lnSpc>
                        <a:spcBef>
                          <a:spcPts val="0"/>
                        </a:spcBef>
                        <a:spcAft>
                          <a:spcPts val="0"/>
                        </a:spcAft>
                        <a:buNone/>
                      </a:pPr>
                      <a:r>
                        <a:rPr lang="fr-FR" sz="1800" b="1" noProof="0">
                          <a:latin typeface="Calibri" panose="020F0502020204030204" pitchFamily="34" charset="0"/>
                          <a:cs typeface="Calibri" panose="020F0502020204030204" pitchFamily="34" charset="0"/>
                        </a:rPr>
                        <a:t>40 (68.9)</a:t>
                      </a:r>
                    </a:p>
                  </a:txBody>
                  <a:tcPr marL="68575" marR="68575" marT="91425" marB="91425"/>
                </a:tc>
                <a:tc>
                  <a:txBody>
                    <a:bodyPr/>
                    <a:lstStyle/>
                    <a:p>
                      <a:pPr marL="0" lvl="0" indent="0" algn="ctr" rtl="0">
                        <a:lnSpc>
                          <a:spcPct val="115000"/>
                        </a:lnSpc>
                        <a:spcBef>
                          <a:spcPts val="0"/>
                        </a:spcBef>
                        <a:spcAft>
                          <a:spcPts val="0"/>
                        </a:spcAft>
                        <a:buNone/>
                      </a:pPr>
                      <a:r>
                        <a:rPr lang="fr-FR" sz="1800" noProof="0">
                          <a:latin typeface="Calibri" panose="020F0502020204030204" pitchFamily="34" charset="0"/>
                          <a:cs typeface="Calibri" panose="020F0502020204030204" pitchFamily="34" charset="0"/>
                        </a:rPr>
                        <a:t>15 (21.1)</a:t>
                      </a:r>
                    </a:p>
                  </a:txBody>
                  <a:tcPr marL="68575" marR="68575" marT="91425" marB="91425">
                    <a:lnR w="3175" cap="flat" cmpd="sng" algn="ctr">
                      <a:solidFill>
                        <a:schemeClr val="tx2">
                          <a:lumMod val="75000"/>
                        </a:schemeClr>
                      </a:solidFill>
                      <a:prstDash val="solid"/>
                      <a:round/>
                      <a:headEnd type="none" w="med" len="med"/>
                      <a:tailEnd type="none" w="med" len="med"/>
                    </a:lnR>
                  </a:tcPr>
                </a:tc>
                <a:tc>
                  <a:txBody>
                    <a:bodyPr/>
                    <a:lstStyle/>
                    <a:p>
                      <a:pPr marL="0" lvl="0" indent="0" algn="ctr" rtl="0">
                        <a:lnSpc>
                          <a:spcPct val="115000"/>
                        </a:lnSpc>
                        <a:spcBef>
                          <a:spcPts val="0"/>
                        </a:spcBef>
                        <a:spcAft>
                          <a:spcPts val="0"/>
                        </a:spcAft>
                        <a:buNone/>
                      </a:pPr>
                      <a:r>
                        <a:rPr lang="fr-FR" sz="1800" noProof="0">
                          <a:latin typeface="Calibri" panose="020F0502020204030204" pitchFamily="34" charset="0"/>
                          <a:cs typeface="Calibri" panose="020F0502020204030204" pitchFamily="34" charset="0"/>
                        </a:rPr>
                        <a:t>55 (42.6)</a:t>
                      </a:r>
                    </a:p>
                  </a:txBody>
                  <a:tcPr marL="68575" marR="68575" marT="91425" marB="91425">
                    <a:lnL w="3175" cap="flat" cmpd="sng" algn="ctr">
                      <a:solidFill>
                        <a:schemeClr val="tx2">
                          <a:lumMod val="75000"/>
                        </a:schemeClr>
                      </a:solidFill>
                      <a:prstDash val="solid"/>
                      <a:round/>
                      <a:headEnd type="none" w="med" len="med"/>
                      <a:tailEnd type="none" w="med" len="med"/>
                    </a:lnL>
                  </a:tcPr>
                </a:tc>
                <a:extLst>
                  <a:ext uri="{0D108BD9-81ED-4DB2-BD59-A6C34878D82A}">
                    <a16:rowId xmlns:a16="http://schemas.microsoft.com/office/drawing/2014/main" val="10002"/>
                  </a:ext>
                </a:extLst>
              </a:tr>
              <a:tr h="298200">
                <a:tc>
                  <a:txBody>
                    <a:bodyPr/>
                    <a:lstStyle/>
                    <a:p>
                      <a:pPr marL="0" marR="0" lvl="0" indent="0" algn="l" rtl="0">
                        <a:lnSpc>
                          <a:spcPct val="107000"/>
                        </a:lnSpc>
                        <a:spcBef>
                          <a:spcPts val="0"/>
                        </a:spcBef>
                        <a:spcAft>
                          <a:spcPts val="0"/>
                        </a:spcAft>
                        <a:buClr>
                          <a:schemeClr val="dk1"/>
                        </a:buClr>
                        <a:buSzPts val="2400"/>
                        <a:buFont typeface="Times New Roman"/>
                        <a:buNone/>
                      </a:pPr>
                      <a:r>
                        <a:rPr lang="fr-FR" sz="1800" noProof="0">
                          <a:latin typeface="Calibri" panose="020F0502020204030204" pitchFamily="34" charset="0"/>
                          <a:cs typeface="Calibri" panose="020F0502020204030204" pitchFamily="34" charset="0"/>
                        </a:rPr>
                        <a:t>Autres régions</a:t>
                      </a:r>
                      <a:endParaRPr lang="fr-FR" sz="1800" b="0" i="0" u="none" strike="noStrike" cap="none" noProof="0">
                        <a:latin typeface="Calibri" panose="020F0502020204030204" pitchFamily="34" charset="0"/>
                        <a:ea typeface="Roboto" panose="02000000000000000000" pitchFamily="2" charset="0"/>
                        <a:cs typeface="Calibri" panose="020F0502020204030204" pitchFamily="34" charset="0"/>
                        <a:sym typeface="Calibri"/>
                      </a:endParaRPr>
                    </a:p>
                  </a:txBody>
                  <a:tcPr marL="98825" marR="98825" marT="0" marB="0"/>
                </a:tc>
                <a:tc>
                  <a:txBody>
                    <a:bodyPr/>
                    <a:lstStyle/>
                    <a:p>
                      <a:pPr marL="0" lvl="0" indent="0" algn="ctr" rtl="0">
                        <a:lnSpc>
                          <a:spcPct val="115000"/>
                        </a:lnSpc>
                        <a:spcBef>
                          <a:spcPts val="0"/>
                        </a:spcBef>
                        <a:spcAft>
                          <a:spcPts val="0"/>
                        </a:spcAft>
                        <a:buNone/>
                      </a:pPr>
                      <a:r>
                        <a:rPr lang="fr-FR" sz="1800" noProof="0">
                          <a:latin typeface="Calibri" panose="020F0502020204030204" pitchFamily="34" charset="0"/>
                          <a:cs typeface="Calibri" panose="020F0502020204030204" pitchFamily="34" charset="0"/>
                        </a:rPr>
                        <a:t>7 (12.1)</a:t>
                      </a:r>
                    </a:p>
                  </a:txBody>
                  <a:tcPr marL="68575" marR="68575" marT="91425" marB="91425"/>
                </a:tc>
                <a:tc>
                  <a:txBody>
                    <a:bodyPr/>
                    <a:lstStyle/>
                    <a:p>
                      <a:pPr marL="0" lvl="0" indent="0" algn="ctr" rtl="0">
                        <a:lnSpc>
                          <a:spcPct val="115000"/>
                        </a:lnSpc>
                        <a:spcBef>
                          <a:spcPts val="0"/>
                        </a:spcBef>
                        <a:spcAft>
                          <a:spcPts val="0"/>
                        </a:spcAft>
                        <a:buNone/>
                      </a:pPr>
                      <a:r>
                        <a:rPr lang="fr-FR" sz="1800" noProof="0">
                          <a:latin typeface="Calibri" panose="020F0502020204030204" pitchFamily="34" charset="0"/>
                          <a:cs typeface="Calibri" panose="020F0502020204030204" pitchFamily="34" charset="0"/>
                        </a:rPr>
                        <a:t>13 (18.3)</a:t>
                      </a:r>
                    </a:p>
                  </a:txBody>
                  <a:tcPr marL="68575" marR="68575" marT="91425" marB="91425">
                    <a:lnR w="3175" cap="flat" cmpd="sng" algn="ctr">
                      <a:solidFill>
                        <a:schemeClr val="tx2">
                          <a:lumMod val="75000"/>
                        </a:schemeClr>
                      </a:solidFill>
                      <a:prstDash val="solid"/>
                      <a:round/>
                      <a:headEnd type="none" w="med" len="med"/>
                      <a:tailEnd type="none" w="med" len="med"/>
                    </a:lnR>
                  </a:tcPr>
                </a:tc>
                <a:tc>
                  <a:txBody>
                    <a:bodyPr/>
                    <a:lstStyle/>
                    <a:p>
                      <a:pPr marL="0" lvl="0" indent="0" algn="ctr" rtl="0">
                        <a:lnSpc>
                          <a:spcPct val="115000"/>
                        </a:lnSpc>
                        <a:spcBef>
                          <a:spcPts val="0"/>
                        </a:spcBef>
                        <a:spcAft>
                          <a:spcPts val="0"/>
                        </a:spcAft>
                        <a:buNone/>
                      </a:pPr>
                      <a:r>
                        <a:rPr lang="fr-FR" sz="1800" noProof="0" dirty="0">
                          <a:latin typeface="Calibri" panose="020F0502020204030204" pitchFamily="34" charset="0"/>
                          <a:cs typeface="Calibri" panose="020F0502020204030204" pitchFamily="34" charset="0"/>
                        </a:rPr>
                        <a:t>20 (15.5)</a:t>
                      </a:r>
                    </a:p>
                  </a:txBody>
                  <a:tcPr marL="68575" marR="68575" marT="91425" marB="91425">
                    <a:lnL w="3175" cap="flat" cmpd="sng" algn="ctr">
                      <a:solidFill>
                        <a:schemeClr val="tx2">
                          <a:lumMod val="75000"/>
                        </a:schemeClr>
                      </a:solidFill>
                      <a:prstDash val="solid"/>
                      <a:round/>
                      <a:headEnd type="none" w="med" len="med"/>
                      <a:tailEnd type="none" w="med" len="med"/>
                    </a:lnL>
                  </a:tcPr>
                </a:tc>
                <a:extLst>
                  <a:ext uri="{0D108BD9-81ED-4DB2-BD59-A6C34878D82A}">
                    <a16:rowId xmlns:a16="http://schemas.microsoft.com/office/drawing/2014/main" val="10003"/>
                  </a:ext>
                </a:extLst>
              </a:tr>
            </a:tbl>
          </a:graphicData>
        </a:graphic>
      </p:graphicFrame>
      <p:pic>
        <p:nvPicPr>
          <p:cNvPr id="7" name="Google Shape;253;p39">
            <a:extLst>
              <a:ext uri="{FF2B5EF4-FFF2-40B4-BE49-F238E27FC236}">
                <a16:creationId xmlns:a16="http://schemas.microsoft.com/office/drawing/2014/main" id="{7EC21A6C-8924-F841-95C0-CBEAFF27ACB8}"/>
              </a:ext>
            </a:extLst>
          </p:cNvPr>
          <p:cNvPicPr preferRelativeResize="0"/>
          <p:nvPr/>
        </p:nvPicPr>
        <p:blipFill rotWithShape="1">
          <a:blip r:embed="rId3">
            <a:alphaModFix amt="23000"/>
          </a:blip>
          <a:srcRect l="2562" t="1" r="51422" b="-13520"/>
          <a:stretch/>
        </p:blipFill>
        <p:spPr>
          <a:xfrm>
            <a:off x="10822192" y="102569"/>
            <a:ext cx="1369807" cy="1371230"/>
          </a:xfrm>
          <a:custGeom>
            <a:avLst/>
            <a:gdLst/>
            <a:ahLst/>
            <a:cxnLst/>
            <a:rect l="l" t="t" r="r" b="b"/>
            <a:pathLst>
              <a:path w="6024154" h="6858000" extrusionOk="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4"/>
        <p:cNvGrpSpPr/>
        <p:nvPr/>
      </p:nvGrpSpPr>
      <p:grpSpPr>
        <a:xfrm>
          <a:off x="0" y="0"/>
          <a:ext cx="0" cy="0"/>
          <a:chOff x="0" y="0"/>
          <a:chExt cx="0" cy="0"/>
        </a:xfrm>
      </p:grpSpPr>
      <p:sp>
        <p:nvSpPr>
          <p:cNvPr id="336" name="Google Shape;336;p47"/>
          <p:cNvSpPr txBox="1">
            <a:spLocks noGrp="1"/>
          </p:cNvSpPr>
          <p:nvPr>
            <p:ph type="title"/>
          </p:nvPr>
        </p:nvSpPr>
        <p:spPr>
          <a:xfrm>
            <a:off x="526050" y="788184"/>
            <a:ext cx="11139900" cy="9303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FFFFFF"/>
              </a:buClr>
              <a:buSzPts val="5400"/>
              <a:buFont typeface="Calibri"/>
              <a:buNone/>
            </a:pPr>
            <a:r>
              <a:rPr lang="fr-FR" sz="5400">
                <a:solidFill>
                  <a:srgbClr val="C00000"/>
                </a:solidFill>
              </a:rPr>
              <a:t>Autres caractéristiques</a:t>
            </a:r>
            <a:endParaRPr lang="fr-FR" sz="5400">
              <a:solidFill>
                <a:srgbClr val="C00000"/>
              </a:solidFill>
              <a:sym typeface="Calibri"/>
            </a:endParaRPr>
          </a:p>
        </p:txBody>
      </p:sp>
      <p:graphicFrame>
        <p:nvGraphicFramePr>
          <p:cNvPr id="338" name="Google Shape;338;p47" descr="Autres caractéristiques&#10;&#10;Offert en continuu : 11 activités de formation&#10;&#10;Payantes : 13 activités de sensibilisation et 42 de formation&#10;&#10;Durent moins de 3 heures : 45 activités de sensibilisation et 52 de formation&#10;&#10;30 participants et moins : 43 activités de sensibilisation et 49 de formation"/>
          <p:cNvGraphicFramePr/>
          <p:nvPr>
            <p:extLst>
              <p:ext uri="{D42A27DB-BD31-4B8C-83A1-F6EECF244321}">
                <p14:modId xmlns:p14="http://schemas.microsoft.com/office/powerpoint/2010/main" val="2008352982"/>
              </p:ext>
            </p:extLst>
          </p:nvPr>
        </p:nvGraphicFramePr>
        <p:xfrm>
          <a:off x="635775" y="2043288"/>
          <a:ext cx="10920450" cy="4422958"/>
        </p:xfrm>
        <a:graphic>
          <a:graphicData uri="http://schemas.openxmlformats.org/drawingml/2006/table">
            <a:tbl>
              <a:tblPr firstRow="1" bandRow="1">
                <a:tableStyleId>{C083E6E3-FA7D-4D7B-A595-EF9225AFEA82}</a:tableStyleId>
              </a:tblPr>
              <a:tblGrid>
                <a:gridCol w="4382025">
                  <a:extLst>
                    <a:ext uri="{9D8B030D-6E8A-4147-A177-3AD203B41FA5}">
                      <a16:colId xmlns:a16="http://schemas.microsoft.com/office/drawing/2014/main" val="20000"/>
                    </a:ext>
                  </a:extLst>
                </a:gridCol>
                <a:gridCol w="2516100">
                  <a:extLst>
                    <a:ext uri="{9D8B030D-6E8A-4147-A177-3AD203B41FA5}">
                      <a16:colId xmlns:a16="http://schemas.microsoft.com/office/drawing/2014/main" val="20001"/>
                    </a:ext>
                  </a:extLst>
                </a:gridCol>
                <a:gridCol w="2193625">
                  <a:extLst>
                    <a:ext uri="{9D8B030D-6E8A-4147-A177-3AD203B41FA5}">
                      <a16:colId xmlns:a16="http://schemas.microsoft.com/office/drawing/2014/main" val="20002"/>
                    </a:ext>
                  </a:extLst>
                </a:gridCol>
                <a:gridCol w="1828700">
                  <a:extLst>
                    <a:ext uri="{9D8B030D-6E8A-4147-A177-3AD203B41FA5}">
                      <a16:colId xmlns:a16="http://schemas.microsoft.com/office/drawing/2014/main" val="20003"/>
                    </a:ext>
                  </a:extLst>
                </a:gridCol>
              </a:tblGrid>
              <a:tr h="717130">
                <a:tc>
                  <a:txBody>
                    <a:bodyPr/>
                    <a:lstStyle/>
                    <a:p>
                      <a:pPr marL="0" lvl="0" indent="0" algn="l" rtl="0">
                        <a:lnSpc>
                          <a:spcPct val="115000"/>
                        </a:lnSpc>
                        <a:spcBef>
                          <a:spcPts val="0"/>
                        </a:spcBef>
                        <a:spcAft>
                          <a:spcPts val="0"/>
                        </a:spcAft>
                        <a:buNone/>
                      </a:pPr>
                      <a:r>
                        <a:rPr lang="fr-FR" sz="1700" noProof="0">
                          <a:latin typeface="Calibri" panose="020F0502020204030204" pitchFamily="34" charset="0"/>
                          <a:cs typeface="Calibri" panose="020F0502020204030204" pitchFamily="34" charset="0"/>
                          <a:sym typeface="Calibri"/>
                        </a:rPr>
                        <a:t> [n (%)]</a:t>
                      </a:r>
                      <a:endParaRPr lang="fr-FR" sz="1700" b="0" i="0" noProof="0">
                        <a:latin typeface="Calibri" panose="020F0502020204030204" pitchFamily="34" charset="0"/>
                        <a:ea typeface="Roboto" panose="02000000000000000000" pitchFamily="2" charset="0"/>
                        <a:cs typeface="Calibri" panose="020F0502020204030204" pitchFamily="34" charset="0"/>
                        <a:sym typeface="Calibri"/>
                      </a:endParaRPr>
                    </a:p>
                  </a:txBody>
                  <a:tcPr marL="91425" marR="91425" marT="91425" marB="91425" anchor="ctr"/>
                </a:tc>
                <a:tc>
                  <a:txBody>
                    <a:bodyPr/>
                    <a:lstStyle/>
                    <a:p>
                      <a:pPr marL="0" lvl="0" indent="0" algn="ctr" rtl="0">
                        <a:lnSpc>
                          <a:spcPct val="115000"/>
                        </a:lnSpc>
                        <a:spcBef>
                          <a:spcPts val="0"/>
                        </a:spcBef>
                        <a:spcAft>
                          <a:spcPts val="0"/>
                        </a:spcAft>
                        <a:buNone/>
                      </a:pPr>
                      <a:r>
                        <a:rPr lang="fr-FR" sz="1700" noProof="0">
                          <a:latin typeface="Calibri" panose="020F0502020204030204" pitchFamily="34" charset="0"/>
                          <a:cs typeface="Calibri" panose="020F0502020204030204" pitchFamily="34" charset="0"/>
                          <a:sym typeface="Calibri"/>
                        </a:rPr>
                        <a:t>Sensibilisation (n=58)</a:t>
                      </a:r>
                      <a:endParaRPr lang="fr-FR" sz="1700" b="0" i="0" noProof="0">
                        <a:latin typeface="Calibri" panose="020F0502020204030204" pitchFamily="34" charset="0"/>
                        <a:ea typeface="Roboto" panose="02000000000000000000" pitchFamily="2" charset="0"/>
                        <a:cs typeface="Calibri" panose="020F0502020204030204" pitchFamily="34" charset="0"/>
                        <a:sym typeface="Calibri"/>
                      </a:endParaRPr>
                    </a:p>
                  </a:txBody>
                  <a:tcPr marL="91425" marR="91425" marT="91425" marB="91425" anchor="ctr"/>
                </a:tc>
                <a:tc>
                  <a:txBody>
                    <a:bodyPr/>
                    <a:lstStyle/>
                    <a:p>
                      <a:pPr marL="0" lvl="0" indent="0" algn="ctr" rtl="0">
                        <a:lnSpc>
                          <a:spcPct val="115000"/>
                        </a:lnSpc>
                        <a:spcBef>
                          <a:spcPts val="0"/>
                        </a:spcBef>
                        <a:spcAft>
                          <a:spcPts val="0"/>
                        </a:spcAft>
                        <a:buNone/>
                      </a:pPr>
                      <a:r>
                        <a:rPr lang="fr-FR" sz="1700" noProof="0">
                          <a:latin typeface="Calibri" panose="020F0502020204030204" pitchFamily="34" charset="0"/>
                          <a:cs typeface="Calibri" panose="020F0502020204030204" pitchFamily="34" charset="0"/>
                          <a:sym typeface="Calibri"/>
                        </a:rPr>
                        <a:t>Formation </a:t>
                      </a:r>
                    </a:p>
                    <a:p>
                      <a:pPr marL="0" lvl="0" indent="0" algn="ctr" rtl="0">
                        <a:lnSpc>
                          <a:spcPct val="115000"/>
                        </a:lnSpc>
                        <a:spcBef>
                          <a:spcPts val="0"/>
                        </a:spcBef>
                        <a:spcAft>
                          <a:spcPts val="0"/>
                        </a:spcAft>
                        <a:buNone/>
                      </a:pPr>
                      <a:r>
                        <a:rPr lang="fr-FR" sz="1700" noProof="0">
                          <a:latin typeface="Calibri" panose="020F0502020204030204" pitchFamily="34" charset="0"/>
                          <a:cs typeface="Calibri" panose="020F0502020204030204" pitchFamily="34" charset="0"/>
                          <a:sym typeface="Calibri"/>
                        </a:rPr>
                        <a:t>(n=71)</a:t>
                      </a:r>
                      <a:endParaRPr lang="fr-FR" sz="1700" b="0" i="0" noProof="0">
                        <a:latin typeface="Calibri" panose="020F0502020204030204" pitchFamily="34" charset="0"/>
                        <a:ea typeface="Roboto" panose="02000000000000000000" pitchFamily="2" charset="0"/>
                        <a:cs typeface="Calibri" panose="020F0502020204030204" pitchFamily="34" charset="0"/>
                        <a:sym typeface="Calibri"/>
                      </a:endParaRPr>
                    </a:p>
                  </a:txBody>
                  <a:tcPr marL="91425" marR="91425" marT="91425" marB="91425" anchor="ctr">
                    <a:lnR w="3175" cap="flat" cmpd="sng" algn="ctr">
                      <a:solidFill>
                        <a:schemeClr val="tx2">
                          <a:lumMod val="75000"/>
                        </a:schemeClr>
                      </a:solidFill>
                      <a:prstDash val="solid"/>
                      <a:round/>
                      <a:headEnd type="none" w="med" len="med"/>
                      <a:tailEnd type="none" w="med" len="med"/>
                    </a:lnR>
                  </a:tcPr>
                </a:tc>
                <a:tc>
                  <a:txBody>
                    <a:bodyPr/>
                    <a:lstStyle/>
                    <a:p>
                      <a:pPr marL="0" lvl="0" indent="0" algn="ctr" rtl="0">
                        <a:lnSpc>
                          <a:spcPct val="115000"/>
                        </a:lnSpc>
                        <a:spcBef>
                          <a:spcPts val="0"/>
                        </a:spcBef>
                        <a:spcAft>
                          <a:spcPts val="0"/>
                        </a:spcAft>
                        <a:buNone/>
                      </a:pPr>
                      <a:r>
                        <a:rPr lang="fr-FR" sz="1700" noProof="0">
                          <a:latin typeface="Calibri" panose="020F0502020204030204" pitchFamily="34" charset="0"/>
                          <a:cs typeface="Calibri" panose="020F0502020204030204" pitchFamily="34" charset="0"/>
                          <a:sym typeface="Calibri"/>
                        </a:rPr>
                        <a:t>Total</a:t>
                      </a:r>
                    </a:p>
                    <a:p>
                      <a:pPr marL="0" lvl="0" indent="0" algn="ctr" rtl="0">
                        <a:lnSpc>
                          <a:spcPct val="115000"/>
                        </a:lnSpc>
                        <a:spcBef>
                          <a:spcPts val="0"/>
                        </a:spcBef>
                        <a:spcAft>
                          <a:spcPts val="0"/>
                        </a:spcAft>
                        <a:buNone/>
                      </a:pPr>
                      <a:r>
                        <a:rPr lang="fr-FR" sz="1700" noProof="0">
                          <a:latin typeface="Calibri" panose="020F0502020204030204" pitchFamily="34" charset="0"/>
                          <a:cs typeface="Calibri" panose="020F0502020204030204" pitchFamily="34" charset="0"/>
                          <a:sym typeface="Calibri"/>
                        </a:rPr>
                        <a:t>(n=129)</a:t>
                      </a:r>
                      <a:endParaRPr lang="fr-FR" sz="1700" b="0" i="0" noProof="0">
                        <a:latin typeface="Calibri" panose="020F0502020204030204" pitchFamily="34" charset="0"/>
                        <a:ea typeface="Roboto" panose="02000000000000000000" pitchFamily="2" charset="0"/>
                        <a:cs typeface="Calibri" panose="020F0502020204030204" pitchFamily="34" charset="0"/>
                        <a:sym typeface="Calibri"/>
                      </a:endParaRPr>
                    </a:p>
                  </a:txBody>
                  <a:tcPr marL="91425" marR="91425" marT="91425" marB="91425" anchor="ctr">
                    <a:lnL w="3175" cap="flat" cmpd="sng" algn="ctr">
                      <a:solidFill>
                        <a:schemeClr val="tx2">
                          <a:lumMod val="75000"/>
                        </a:schemeClr>
                      </a:solidFill>
                      <a:prstDash val="solid"/>
                      <a:round/>
                      <a:headEnd type="none" w="med" len="med"/>
                      <a:tailEnd type="none" w="med" len="med"/>
                    </a:lnL>
                  </a:tcPr>
                </a:tc>
                <a:extLst>
                  <a:ext uri="{0D108BD9-81ED-4DB2-BD59-A6C34878D82A}">
                    <a16:rowId xmlns:a16="http://schemas.microsoft.com/office/drawing/2014/main" val="10000"/>
                  </a:ext>
                </a:extLst>
              </a:tr>
              <a:tr h="901548">
                <a:tc>
                  <a:txBody>
                    <a:bodyPr/>
                    <a:lstStyle/>
                    <a:p>
                      <a:pPr marL="0" lvl="0" indent="0" algn="l" rtl="0">
                        <a:lnSpc>
                          <a:spcPct val="115000"/>
                        </a:lnSpc>
                        <a:spcBef>
                          <a:spcPts val="0"/>
                        </a:spcBef>
                        <a:spcAft>
                          <a:spcPts val="0"/>
                        </a:spcAft>
                        <a:buNone/>
                      </a:pPr>
                      <a:r>
                        <a:rPr lang="fr-FR" sz="1700" noProof="0">
                          <a:latin typeface="Calibri" panose="020F0502020204030204" pitchFamily="34" charset="0"/>
                          <a:cs typeface="Calibri" panose="020F0502020204030204" pitchFamily="34" charset="0"/>
                          <a:sym typeface="Calibri"/>
                        </a:rPr>
                        <a:t>Offert dans un continuum (oui)</a:t>
                      </a:r>
                      <a:endParaRPr lang="fr-FR" sz="1700" b="0" i="0" noProof="0">
                        <a:latin typeface="Calibri" panose="020F0502020204030204" pitchFamily="34" charset="0"/>
                        <a:ea typeface="Roboto" panose="02000000000000000000" pitchFamily="2" charset="0"/>
                        <a:cs typeface="Calibri" panose="020F0502020204030204" pitchFamily="34" charset="0"/>
                        <a:sym typeface="Calibri"/>
                      </a:endParaRPr>
                    </a:p>
                  </a:txBody>
                  <a:tcPr marL="91425" marR="91425" marT="91425" marB="91425"/>
                </a:tc>
                <a:tc>
                  <a:txBody>
                    <a:bodyPr/>
                    <a:lstStyle/>
                    <a:p>
                      <a:pPr marL="0" lvl="0" indent="0" algn="ctr" rtl="0">
                        <a:lnSpc>
                          <a:spcPct val="115000"/>
                        </a:lnSpc>
                        <a:spcBef>
                          <a:spcPts val="0"/>
                        </a:spcBef>
                        <a:spcAft>
                          <a:spcPts val="0"/>
                        </a:spcAft>
                        <a:buNone/>
                      </a:pPr>
                      <a:r>
                        <a:rPr lang="fr-FR" sz="1700" noProof="0">
                          <a:latin typeface="Calibri" panose="020F0502020204030204" pitchFamily="34" charset="0"/>
                          <a:cs typeface="Calibri" panose="020F0502020204030204" pitchFamily="34" charset="0"/>
                          <a:sym typeface="Calibri"/>
                        </a:rPr>
                        <a:t>0</a:t>
                      </a:r>
                      <a:endParaRPr lang="fr-FR" sz="1700" b="0" i="0" noProof="0">
                        <a:latin typeface="Calibri" panose="020F0502020204030204" pitchFamily="34" charset="0"/>
                        <a:ea typeface="Roboto" panose="02000000000000000000" pitchFamily="2" charset="0"/>
                        <a:cs typeface="Calibri" panose="020F0502020204030204" pitchFamily="34" charset="0"/>
                        <a:sym typeface="Calibri"/>
                      </a:endParaRPr>
                    </a:p>
                  </a:txBody>
                  <a:tcPr marL="91425" marR="91425" marT="91425" marB="91425" anchor="ctr"/>
                </a:tc>
                <a:tc>
                  <a:txBody>
                    <a:bodyPr/>
                    <a:lstStyle/>
                    <a:p>
                      <a:pPr marL="0" lvl="0" indent="0" algn="ctr" rtl="0">
                        <a:lnSpc>
                          <a:spcPct val="115000"/>
                        </a:lnSpc>
                        <a:spcBef>
                          <a:spcPts val="0"/>
                        </a:spcBef>
                        <a:spcAft>
                          <a:spcPts val="0"/>
                        </a:spcAft>
                        <a:buNone/>
                      </a:pPr>
                      <a:r>
                        <a:rPr lang="fr-FR" sz="1700" noProof="0">
                          <a:latin typeface="Calibri" panose="020F0502020204030204" pitchFamily="34" charset="0"/>
                          <a:cs typeface="Calibri" panose="020F0502020204030204" pitchFamily="34" charset="0"/>
                          <a:sym typeface="Calibri"/>
                        </a:rPr>
                        <a:t>11 (16 %)</a:t>
                      </a:r>
                      <a:endParaRPr lang="fr-FR" sz="1700" b="0" i="0" noProof="0">
                        <a:latin typeface="Calibri" panose="020F0502020204030204" pitchFamily="34" charset="0"/>
                        <a:ea typeface="Roboto" panose="02000000000000000000" pitchFamily="2" charset="0"/>
                        <a:cs typeface="Calibri" panose="020F0502020204030204" pitchFamily="34" charset="0"/>
                        <a:sym typeface="Calibri"/>
                      </a:endParaRPr>
                    </a:p>
                  </a:txBody>
                  <a:tcPr marL="91425" marR="91425" marT="91425" marB="91425" anchor="ctr">
                    <a:lnR w="3175" cap="flat" cmpd="sng" algn="ctr">
                      <a:solidFill>
                        <a:schemeClr val="tx2">
                          <a:lumMod val="75000"/>
                        </a:schemeClr>
                      </a:solidFill>
                      <a:prstDash val="solid"/>
                      <a:round/>
                      <a:headEnd type="none" w="med" len="med"/>
                      <a:tailEnd type="none" w="med" len="med"/>
                    </a:lnR>
                  </a:tcPr>
                </a:tc>
                <a:tc>
                  <a:txBody>
                    <a:bodyPr/>
                    <a:lstStyle/>
                    <a:p>
                      <a:pPr marL="0" lvl="0" indent="0" algn="ctr" rtl="0">
                        <a:lnSpc>
                          <a:spcPct val="115000"/>
                        </a:lnSpc>
                        <a:spcBef>
                          <a:spcPts val="0"/>
                        </a:spcBef>
                        <a:spcAft>
                          <a:spcPts val="0"/>
                        </a:spcAft>
                        <a:buNone/>
                      </a:pPr>
                      <a:r>
                        <a:rPr lang="fr-FR" sz="1700" noProof="0">
                          <a:latin typeface="Calibri" panose="020F0502020204030204" pitchFamily="34" charset="0"/>
                          <a:cs typeface="Calibri" panose="020F0502020204030204" pitchFamily="34" charset="0"/>
                          <a:sym typeface="Calibri"/>
                        </a:rPr>
                        <a:t>11 (9 %)</a:t>
                      </a:r>
                      <a:endParaRPr lang="fr-FR" sz="1700" b="0" i="0" noProof="0">
                        <a:latin typeface="Calibri" panose="020F0502020204030204" pitchFamily="34" charset="0"/>
                        <a:ea typeface="Roboto" panose="02000000000000000000" pitchFamily="2" charset="0"/>
                        <a:cs typeface="Calibri" panose="020F0502020204030204" pitchFamily="34" charset="0"/>
                        <a:sym typeface="Calibri"/>
                      </a:endParaRPr>
                    </a:p>
                  </a:txBody>
                  <a:tcPr marL="91425" marR="91425" marT="91425" marB="91425" anchor="ctr">
                    <a:lnL w="3175" cap="flat" cmpd="sng" algn="ctr">
                      <a:solidFill>
                        <a:schemeClr val="tx2">
                          <a:lumMod val="75000"/>
                        </a:schemeClr>
                      </a:solidFill>
                      <a:prstDash val="solid"/>
                      <a:round/>
                      <a:headEnd type="none" w="med" len="med"/>
                      <a:tailEnd type="none" w="med" len="med"/>
                    </a:lnL>
                  </a:tcPr>
                </a:tc>
                <a:extLst>
                  <a:ext uri="{0D108BD9-81ED-4DB2-BD59-A6C34878D82A}">
                    <a16:rowId xmlns:a16="http://schemas.microsoft.com/office/drawing/2014/main" val="10001"/>
                  </a:ext>
                </a:extLst>
              </a:tr>
              <a:tr h="901548">
                <a:tc>
                  <a:txBody>
                    <a:bodyPr/>
                    <a:lstStyle/>
                    <a:p>
                      <a:pPr marL="0" lvl="0" indent="0" algn="l" rtl="0">
                        <a:lnSpc>
                          <a:spcPct val="115000"/>
                        </a:lnSpc>
                        <a:spcBef>
                          <a:spcPts val="0"/>
                        </a:spcBef>
                        <a:spcAft>
                          <a:spcPts val="0"/>
                        </a:spcAft>
                        <a:buNone/>
                      </a:pPr>
                      <a:r>
                        <a:rPr lang="fr-FR" sz="1700" noProof="0">
                          <a:latin typeface="Calibri" panose="020F0502020204030204" pitchFamily="34" charset="0"/>
                          <a:cs typeface="Calibri" panose="020F0502020204030204" pitchFamily="34" charset="0"/>
                          <a:sym typeface="Calibri"/>
                        </a:rPr>
                        <a:t>Coûts (oui)</a:t>
                      </a:r>
                      <a:endParaRPr lang="fr-FR" sz="1700" b="0" i="0" noProof="0">
                        <a:latin typeface="Calibri" panose="020F0502020204030204" pitchFamily="34" charset="0"/>
                        <a:ea typeface="Roboto" panose="02000000000000000000" pitchFamily="2" charset="0"/>
                        <a:cs typeface="Calibri" panose="020F0502020204030204" pitchFamily="34" charset="0"/>
                        <a:sym typeface="Calibri"/>
                      </a:endParaRPr>
                    </a:p>
                  </a:txBody>
                  <a:tcPr marL="91425" marR="91425" marT="91425" marB="91425"/>
                </a:tc>
                <a:tc>
                  <a:txBody>
                    <a:bodyPr/>
                    <a:lstStyle/>
                    <a:p>
                      <a:pPr marL="0" lvl="0" indent="0" algn="ctr" rtl="0">
                        <a:lnSpc>
                          <a:spcPct val="115000"/>
                        </a:lnSpc>
                        <a:spcBef>
                          <a:spcPts val="0"/>
                        </a:spcBef>
                        <a:spcAft>
                          <a:spcPts val="0"/>
                        </a:spcAft>
                        <a:buNone/>
                      </a:pPr>
                      <a:r>
                        <a:rPr lang="fr-FR" sz="1700" noProof="0">
                          <a:latin typeface="Calibri" panose="020F0502020204030204" pitchFamily="34" charset="0"/>
                          <a:cs typeface="Calibri" panose="020F0502020204030204" pitchFamily="34" charset="0"/>
                          <a:sym typeface="Calibri"/>
                        </a:rPr>
                        <a:t>13 (22 %)</a:t>
                      </a:r>
                    </a:p>
                    <a:p>
                      <a:pPr marL="0" lvl="0" indent="0" algn="ctr" rtl="0">
                        <a:lnSpc>
                          <a:spcPct val="115000"/>
                        </a:lnSpc>
                        <a:spcBef>
                          <a:spcPts val="0"/>
                        </a:spcBef>
                        <a:spcAft>
                          <a:spcPts val="0"/>
                        </a:spcAft>
                        <a:buNone/>
                      </a:pPr>
                      <a:r>
                        <a:rPr lang="fr-FR" sz="1400" b="0" i="0" noProof="0">
                          <a:latin typeface="Calibri" panose="020F0502020204030204" pitchFamily="34" charset="0"/>
                          <a:ea typeface="Roboto" panose="02000000000000000000" pitchFamily="2" charset="0"/>
                          <a:cs typeface="Calibri" panose="020F0502020204030204" pitchFamily="34" charset="0"/>
                          <a:sym typeface="Calibri"/>
                        </a:rPr>
                        <a:t>(315$/activité ou 47$/pers en moyenne)</a:t>
                      </a:r>
                    </a:p>
                  </a:txBody>
                  <a:tcPr marL="91425" marR="91425" marT="91425" marB="91425" anchor="ctr"/>
                </a:tc>
                <a:tc>
                  <a:txBody>
                    <a:bodyPr/>
                    <a:lstStyle/>
                    <a:p>
                      <a:pPr marL="0" lvl="0" indent="0" algn="ctr" rtl="0">
                        <a:lnSpc>
                          <a:spcPct val="115000"/>
                        </a:lnSpc>
                        <a:spcBef>
                          <a:spcPts val="0"/>
                        </a:spcBef>
                        <a:spcAft>
                          <a:spcPts val="0"/>
                        </a:spcAft>
                        <a:buNone/>
                      </a:pPr>
                      <a:r>
                        <a:rPr lang="fr-FR" sz="1700" noProof="0">
                          <a:latin typeface="Calibri" panose="020F0502020204030204" pitchFamily="34" charset="0"/>
                          <a:cs typeface="Calibri" panose="020F0502020204030204" pitchFamily="34" charset="0"/>
                          <a:sym typeface="Calibri"/>
                        </a:rPr>
                        <a:t>42 (59 %)</a:t>
                      </a:r>
                    </a:p>
                    <a:p>
                      <a:pPr marL="0" marR="0" lvl="0" indent="0" algn="ctr" rtl="0">
                        <a:lnSpc>
                          <a:spcPct val="115000"/>
                        </a:lnSpc>
                        <a:spcBef>
                          <a:spcPts val="0"/>
                        </a:spcBef>
                        <a:spcAft>
                          <a:spcPts val="0"/>
                        </a:spcAft>
                        <a:buClr>
                          <a:srgbClr val="000000"/>
                        </a:buClr>
                        <a:buFont typeface="Arial"/>
                        <a:buNone/>
                      </a:pPr>
                      <a:r>
                        <a:rPr lang="fr-FR" sz="1400" b="0" i="0" u="none" strike="noStrike" cap="none" noProof="0">
                          <a:solidFill>
                            <a:schemeClr val="tx1"/>
                          </a:solidFill>
                          <a:latin typeface="Calibri" panose="020F0502020204030204" pitchFamily="34" charset="0"/>
                          <a:ea typeface="Roboto" panose="02000000000000000000" pitchFamily="2" charset="0"/>
                          <a:cs typeface="Calibri" panose="020F0502020204030204" pitchFamily="34" charset="0"/>
                          <a:sym typeface="Calibri"/>
                        </a:rPr>
                        <a:t>(705$/formation ou 153$/pers en moyenne)</a:t>
                      </a:r>
                    </a:p>
                  </a:txBody>
                  <a:tcPr marL="91425" marR="91425" marT="91425" marB="91425" anchor="ctr">
                    <a:lnR w="3175" cap="flat" cmpd="sng" algn="ctr">
                      <a:solidFill>
                        <a:schemeClr val="tx2">
                          <a:lumMod val="75000"/>
                        </a:schemeClr>
                      </a:solidFill>
                      <a:prstDash val="solid"/>
                      <a:round/>
                      <a:headEnd type="none" w="med" len="med"/>
                      <a:tailEnd type="none" w="med" len="med"/>
                    </a:lnR>
                  </a:tcPr>
                </a:tc>
                <a:tc>
                  <a:txBody>
                    <a:bodyPr/>
                    <a:lstStyle/>
                    <a:p>
                      <a:pPr marL="0" lvl="0" indent="0" algn="ctr" rtl="0">
                        <a:lnSpc>
                          <a:spcPct val="115000"/>
                        </a:lnSpc>
                        <a:spcBef>
                          <a:spcPts val="0"/>
                        </a:spcBef>
                        <a:spcAft>
                          <a:spcPts val="0"/>
                        </a:spcAft>
                        <a:buNone/>
                      </a:pPr>
                      <a:r>
                        <a:rPr lang="fr-FR" sz="1700" noProof="0">
                          <a:latin typeface="Calibri" panose="020F0502020204030204" pitchFamily="34" charset="0"/>
                          <a:cs typeface="Calibri" panose="020F0502020204030204" pitchFamily="34" charset="0"/>
                          <a:sym typeface="Calibri"/>
                        </a:rPr>
                        <a:t>55 (43 %)</a:t>
                      </a:r>
                      <a:endParaRPr lang="fr-FR" sz="1700" b="0" i="0" noProof="0">
                        <a:latin typeface="Calibri" panose="020F0502020204030204" pitchFamily="34" charset="0"/>
                        <a:ea typeface="Roboto" panose="02000000000000000000" pitchFamily="2" charset="0"/>
                        <a:cs typeface="Calibri" panose="020F0502020204030204" pitchFamily="34" charset="0"/>
                        <a:sym typeface="Calibri"/>
                      </a:endParaRPr>
                    </a:p>
                  </a:txBody>
                  <a:tcPr marL="91425" marR="91425" marT="91425" marB="91425" anchor="ctr">
                    <a:lnL w="3175" cap="flat" cmpd="sng" algn="ctr">
                      <a:solidFill>
                        <a:schemeClr val="tx2">
                          <a:lumMod val="75000"/>
                        </a:schemeClr>
                      </a:solidFill>
                      <a:prstDash val="solid"/>
                      <a:round/>
                      <a:headEnd type="none" w="med" len="med"/>
                      <a:tailEnd type="none" w="med" len="med"/>
                    </a:lnL>
                  </a:tcPr>
                </a:tc>
                <a:extLst>
                  <a:ext uri="{0D108BD9-81ED-4DB2-BD59-A6C34878D82A}">
                    <a16:rowId xmlns:a16="http://schemas.microsoft.com/office/drawing/2014/main" val="10002"/>
                  </a:ext>
                </a:extLst>
              </a:tr>
              <a:tr h="901548">
                <a:tc>
                  <a:txBody>
                    <a:bodyPr/>
                    <a:lstStyle/>
                    <a:p>
                      <a:pPr marL="0" lvl="0" indent="0" algn="l" rtl="0">
                        <a:lnSpc>
                          <a:spcPct val="115000"/>
                        </a:lnSpc>
                        <a:spcBef>
                          <a:spcPts val="0"/>
                        </a:spcBef>
                        <a:spcAft>
                          <a:spcPts val="0"/>
                        </a:spcAft>
                        <a:buNone/>
                      </a:pPr>
                      <a:r>
                        <a:rPr lang="fr-FR" sz="1700" noProof="0">
                          <a:latin typeface="Calibri" panose="020F0502020204030204" pitchFamily="34" charset="0"/>
                          <a:cs typeface="Calibri" panose="020F0502020204030204" pitchFamily="34" charset="0"/>
                          <a:sym typeface="Calibri"/>
                        </a:rPr>
                        <a:t>Durée de l’activité: moins de 3 heures</a:t>
                      </a:r>
                      <a:endParaRPr lang="fr-FR" sz="1700" b="0" i="0" noProof="0">
                        <a:latin typeface="Calibri" panose="020F0502020204030204" pitchFamily="34" charset="0"/>
                        <a:ea typeface="Roboto" panose="02000000000000000000" pitchFamily="2" charset="0"/>
                        <a:cs typeface="Calibri" panose="020F0502020204030204" pitchFamily="34" charset="0"/>
                        <a:sym typeface="Calibri"/>
                      </a:endParaRPr>
                    </a:p>
                  </a:txBody>
                  <a:tcPr marL="91425" marR="91425" marT="91425" marB="91425"/>
                </a:tc>
                <a:tc>
                  <a:txBody>
                    <a:bodyPr/>
                    <a:lstStyle/>
                    <a:p>
                      <a:pPr marL="0" lvl="0" indent="0" algn="ctr" rtl="0">
                        <a:lnSpc>
                          <a:spcPct val="115000"/>
                        </a:lnSpc>
                        <a:spcBef>
                          <a:spcPts val="0"/>
                        </a:spcBef>
                        <a:spcAft>
                          <a:spcPts val="0"/>
                        </a:spcAft>
                        <a:buNone/>
                      </a:pPr>
                      <a:r>
                        <a:rPr lang="fr-FR" sz="1700" noProof="0">
                          <a:latin typeface="Calibri" panose="020F0502020204030204" pitchFamily="34" charset="0"/>
                          <a:cs typeface="Calibri" panose="020F0502020204030204" pitchFamily="34" charset="0"/>
                          <a:sym typeface="Calibri"/>
                        </a:rPr>
                        <a:t>45 (78 %)</a:t>
                      </a:r>
                      <a:endParaRPr lang="fr-FR" sz="1700" b="0" i="0" noProof="0">
                        <a:latin typeface="Calibri" panose="020F0502020204030204" pitchFamily="34" charset="0"/>
                        <a:ea typeface="Roboto" panose="02000000000000000000" pitchFamily="2" charset="0"/>
                        <a:cs typeface="Calibri" panose="020F0502020204030204" pitchFamily="34" charset="0"/>
                        <a:sym typeface="Calibri"/>
                      </a:endParaRPr>
                    </a:p>
                  </a:txBody>
                  <a:tcPr marL="91425" marR="91425" marT="91425" marB="91425" anchor="ctr"/>
                </a:tc>
                <a:tc>
                  <a:txBody>
                    <a:bodyPr/>
                    <a:lstStyle/>
                    <a:p>
                      <a:pPr marL="0" lvl="0" indent="0" algn="ctr" rtl="0">
                        <a:lnSpc>
                          <a:spcPct val="115000"/>
                        </a:lnSpc>
                        <a:spcBef>
                          <a:spcPts val="0"/>
                        </a:spcBef>
                        <a:spcAft>
                          <a:spcPts val="0"/>
                        </a:spcAft>
                        <a:buNone/>
                      </a:pPr>
                      <a:r>
                        <a:rPr lang="fr-FR" sz="1700" noProof="0">
                          <a:latin typeface="Calibri" panose="020F0502020204030204" pitchFamily="34" charset="0"/>
                          <a:cs typeface="Calibri" panose="020F0502020204030204" pitchFamily="34" charset="0"/>
                          <a:sym typeface="Calibri"/>
                        </a:rPr>
                        <a:t>52 (73 %)</a:t>
                      </a:r>
                      <a:endParaRPr lang="fr-FR" sz="1700" b="0" i="0" noProof="0">
                        <a:latin typeface="Calibri" panose="020F0502020204030204" pitchFamily="34" charset="0"/>
                        <a:ea typeface="Roboto" panose="02000000000000000000" pitchFamily="2" charset="0"/>
                        <a:cs typeface="Calibri" panose="020F0502020204030204" pitchFamily="34" charset="0"/>
                        <a:sym typeface="Calibri"/>
                      </a:endParaRPr>
                    </a:p>
                  </a:txBody>
                  <a:tcPr marL="91425" marR="91425" marT="91425" marB="91425" anchor="ctr">
                    <a:lnR w="3175" cap="flat" cmpd="sng" algn="ctr">
                      <a:solidFill>
                        <a:schemeClr val="tx2">
                          <a:lumMod val="75000"/>
                        </a:schemeClr>
                      </a:solidFill>
                      <a:prstDash val="solid"/>
                      <a:round/>
                      <a:headEnd type="none" w="med" len="med"/>
                      <a:tailEnd type="none" w="med" len="med"/>
                    </a:lnR>
                  </a:tcPr>
                </a:tc>
                <a:tc>
                  <a:txBody>
                    <a:bodyPr/>
                    <a:lstStyle/>
                    <a:p>
                      <a:pPr marL="0" lvl="0" indent="0" algn="ctr" rtl="0">
                        <a:lnSpc>
                          <a:spcPct val="115000"/>
                        </a:lnSpc>
                        <a:spcBef>
                          <a:spcPts val="0"/>
                        </a:spcBef>
                        <a:spcAft>
                          <a:spcPts val="0"/>
                        </a:spcAft>
                        <a:buNone/>
                      </a:pPr>
                      <a:r>
                        <a:rPr lang="fr-FR" sz="1700" noProof="0">
                          <a:latin typeface="Calibri" panose="020F0502020204030204" pitchFamily="34" charset="0"/>
                          <a:cs typeface="Calibri" panose="020F0502020204030204" pitchFamily="34" charset="0"/>
                          <a:sym typeface="Calibri"/>
                        </a:rPr>
                        <a:t>97 (75 %)</a:t>
                      </a:r>
                      <a:endParaRPr lang="fr-FR" sz="1700" b="0" i="0" noProof="0">
                        <a:latin typeface="Calibri" panose="020F0502020204030204" pitchFamily="34" charset="0"/>
                        <a:ea typeface="Roboto" panose="02000000000000000000" pitchFamily="2" charset="0"/>
                        <a:cs typeface="Calibri" panose="020F0502020204030204" pitchFamily="34" charset="0"/>
                        <a:sym typeface="Calibri"/>
                      </a:endParaRPr>
                    </a:p>
                  </a:txBody>
                  <a:tcPr marL="91425" marR="91425" marT="91425" marB="91425" anchor="ctr">
                    <a:lnL w="3175" cap="flat" cmpd="sng" algn="ctr">
                      <a:solidFill>
                        <a:schemeClr val="tx2">
                          <a:lumMod val="75000"/>
                        </a:schemeClr>
                      </a:solidFill>
                      <a:prstDash val="solid"/>
                      <a:round/>
                      <a:headEnd type="none" w="med" len="med"/>
                      <a:tailEnd type="none" w="med" len="med"/>
                    </a:lnL>
                  </a:tcPr>
                </a:tc>
                <a:extLst>
                  <a:ext uri="{0D108BD9-81ED-4DB2-BD59-A6C34878D82A}">
                    <a16:rowId xmlns:a16="http://schemas.microsoft.com/office/drawing/2014/main" val="10003"/>
                  </a:ext>
                </a:extLst>
              </a:tr>
              <a:tr h="901548">
                <a:tc>
                  <a:txBody>
                    <a:bodyPr/>
                    <a:lstStyle/>
                    <a:p>
                      <a:pPr marL="0" lvl="0" indent="0" algn="l" rtl="0">
                        <a:lnSpc>
                          <a:spcPct val="115000"/>
                        </a:lnSpc>
                        <a:spcBef>
                          <a:spcPts val="0"/>
                        </a:spcBef>
                        <a:spcAft>
                          <a:spcPts val="0"/>
                        </a:spcAft>
                        <a:buNone/>
                      </a:pPr>
                      <a:r>
                        <a:rPr lang="fr-FR" sz="1700" noProof="0">
                          <a:latin typeface="Calibri" panose="020F0502020204030204" pitchFamily="34" charset="0"/>
                          <a:cs typeface="Calibri" panose="020F0502020204030204" pitchFamily="34" charset="0"/>
                          <a:sym typeface="Calibri"/>
                        </a:rPr>
                        <a:t>Nombre de participants: 30 et moins</a:t>
                      </a:r>
                      <a:endParaRPr lang="fr-FR" sz="1700" b="0" i="0" noProof="0">
                        <a:latin typeface="Calibri" panose="020F0502020204030204" pitchFamily="34" charset="0"/>
                        <a:ea typeface="Roboto" panose="02000000000000000000" pitchFamily="2" charset="0"/>
                        <a:cs typeface="Calibri" panose="020F0502020204030204" pitchFamily="34" charset="0"/>
                        <a:sym typeface="Calibri"/>
                      </a:endParaRPr>
                    </a:p>
                  </a:txBody>
                  <a:tcPr marL="91425" marR="91425" marT="91425" marB="91425"/>
                </a:tc>
                <a:tc>
                  <a:txBody>
                    <a:bodyPr/>
                    <a:lstStyle/>
                    <a:p>
                      <a:pPr marL="0" lvl="0" indent="0" algn="ctr" rtl="0">
                        <a:lnSpc>
                          <a:spcPct val="115000"/>
                        </a:lnSpc>
                        <a:spcBef>
                          <a:spcPts val="0"/>
                        </a:spcBef>
                        <a:spcAft>
                          <a:spcPts val="0"/>
                        </a:spcAft>
                        <a:buNone/>
                      </a:pPr>
                      <a:r>
                        <a:rPr lang="fr-FR" sz="1700" noProof="0">
                          <a:latin typeface="Calibri" panose="020F0502020204030204" pitchFamily="34" charset="0"/>
                          <a:cs typeface="Calibri" panose="020F0502020204030204" pitchFamily="34" charset="0"/>
                          <a:sym typeface="Calibri"/>
                        </a:rPr>
                        <a:t>43 (74 %)</a:t>
                      </a:r>
                      <a:endParaRPr lang="fr-FR" sz="1700" b="0" i="0" noProof="0">
                        <a:latin typeface="Calibri" panose="020F0502020204030204" pitchFamily="34" charset="0"/>
                        <a:ea typeface="Roboto" panose="02000000000000000000" pitchFamily="2" charset="0"/>
                        <a:cs typeface="Calibri" panose="020F0502020204030204" pitchFamily="34" charset="0"/>
                        <a:sym typeface="Calibri"/>
                      </a:endParaRPr>
                    </a:p>
                  </a:txBody>
                  <a:tcPr marL="91425" marR="91425" marT="91425" marB="91425" anchor="ctr"/>
                </a:tc>
                <a:tc>
                  <a:txBody>
                    <a:bodyPr/>
                    <a:lstStyle/>
                    <a:p>
                      <a:pPr marL="0" lvl="0" indent="0" algn="ctr" rtl="0">
                        <a:lnSpc>
                          <a:spcPct val="115000"/>
                        </a:lnSpc>
                        <a:spcBef>
                          <a:spcPts val="0"/>
                        </a:spcBef>
                        <a:spcAft>
                          <a:spcPts val="0"/>
                        </a:spcAft>
                        <a:buNone/>
                      </a:pPr>
                      <a:r>
                        <a:rPr lang="fr-FR" sz="1700" noProof="0">
                          <a:latin typeface="Calibri" panose="020F0502020204030204" pitchFamily="34" charset="0"/>
                          <a:cs typeface="Calibri" panose="020F0502020204030204" pitchFamily="34" charset="0"/>
                          <a:sym typeface="Calibri"/>
                        </a:rPr>
                        <a:t>48 (68 %)</a:t>
                      </a:r>
                      <a:endParaRPr lang="fr-FR" sz="1700" b="0" i="0" noProof="0">
                        <a:latin typeface="Calibri" panose="020F0502020204030204" pitchFamily="34" charset="0"/>
                        <a:ea typeface="Roboto" panose="02000000000000000000" pitchFamily="2" charset="0"/>
                        <a:cs typeface="Calibri" panose="020F0502020204030204" pitchFamily="34" charset="0"/>
                        <a:sym typeface="Calibri"/>
                      </a:endParaRPr>
                    </a:p>
                  </a:txBody>
                  <a:tcPr marL="91425" marR="91425" marT="91425" marB="91425" anchor="ctr">
                    <a:lnR w="3175" cap="flat" cmpd="sng" algn="ctr">
                      <a:solidFill>
                        <a:schemeClr val="tx2">
                          <a:lumMod val="75000"/>
                        </a:schemeClr>
                      </a:solidFill>
                      <a:prstDash val="solid"/>
                      <a:round/>
                      <a:headEnd type="none" w="med" len="med"/>
                      <a:tailEnd type="none" w="med" len="med"/>
                    </a:lnR>
                  </a:tcPr>
                </a:tc>
                <a:tc>
                  <a:txBody>
                    <a:bodyPr/>
                    <a:lstStyle/>
                    <a:p>
                      <a:pPr marL="0" lvl="0" indent="0" algn="ctr" rtl="0">
                        <a:lnSpc>
                          <a:spcPct val="115000"/>
                        </a:lnSpc>
                        <a:spcBef>
                          <a:spcPts val="0"/>
                        </a:spcBef>
                        <a:spcAft>
                          <a:spcPts val="0"/>
                        </a:spcAft>
                        <a:buNone/>
                      </a:pPr>
                      <a:r>
                        <a:rPr lang="fr-FR" sz="1700" noProof="0" dirty="0">
                          <a:latin typeface="Calibri" panose="020F0502020204030204" pitchFamily="34" charset="0"/>
                          <a:cs typeface="Calibri" panose="020F0502020204030204" pitchFamily="34" charset="0"/>
                          <a:sym typeface="Calibri"/>
                        </a:rPr>
                        <a:t>91 (71%)</a:t>
                      </a:r>
                      <a:endParaRPr lang="fr-FR" sz="1700" b="0" i="0" noProof="0" dirty="0">
                        <a:latin typeface="Calibri" panose="020F0502020204030204" pitchFamily="34" charset="0"/>
                        <a:ea typeface="Roboto" panose="02000000000000000000" pitchFamily="2" charset="0"/>
                        <a:cs typeface="Calibri" panose="020F0502020204030204" pitchFamily="34" charset="0"/>
                        <a:sym typeface="Calibri"/>
                      </a:endParaRPr>
                    </a:p>
                  </a:txBody>
                  <a:tcPr marL="91425" marR="91425" marT="91425" marB="91425" anchor="ctr">
                    <a:lnL w="3175" cap="flat" cmpd="sng" algn="ctr">
                      <a:solidFill>
                        <a:schemeClr val="tx2">
                          <a:lumMod val="75000"/>
                        </a:schemeClr>
                      </a:solidFill>
                      <a:prstDash val="solid"/>
                      <a:round/>
                      <a:headEnd type="none" w="med" len="med"/>
                      <a:tailEnd type="none" w="med" len="med"/>
                    </a:lnL>
                  </a:tcPr>
                </a:tc>
                <a:extLst>
                  <a:ext uri="{0D108BD9-81ED-4DB2-BD59-A6C34878D82A}">
                    <a16:rowId xmlns:a16="http://schemas.microsoft.com/office/drawing/2014/main" val="10004"/>
                  </a:ext>
                </a:extLst>
              </a:tr>
            </a:tbl>
          </a:graphicData>
        </a:graphic>
      </p:graphicFrame>
      <p:pic>
        <p:nvPicPr>
          <p:cNvPr id="6" name="Google Shape;253;p39">
            <a:extLst>
              <a:ext uri="{FF2B5EF4-FFF2-40B4-BE49-F238E27FC236}">
                <a16:creationId xmlns:a16="http://schemas.microsoft.com/office/drawing/2014/main" id="{B19C7409-F22C-0B44-A0D9-72733FDB4936}"/>
              </a:ext>
            </a:extLst>
          </p:cNvPr>
          <p:cNvPicPr preferRelativeResize="0"/>
          <p:nvPr/>
        </p:nvPicPr>
        <p:blipFill rotWithShape="1">
          <a:blip r:embed="rId3">
            <a:alphaModFix amt="23000"/>
          </a:blip>
          <a:srcRect l="2562" t="1" r="51422" b="-13520"/>
          <a:stretch/>
        </p:blipFill>
        <p:spPr>
          <a:xfrm>
            <a:off x="10822192" y="102569"/>
            <a:ext cx="1369807" cy="1371230"/>
          </a:xfrm>
          <a:custGeom>
            <a:avLst/>
            <a:gdLst/>
            <a:ahLst/>
            <a:cxnLst/>
            <a:rect l="l" t="t" r="r" b="b"/>
            <a:pathLst>
              <a:path w="6024154" h="6858000" extrusionOk="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5"/>
        <p:cNvGrpSpPr/>
        <p:nvPr/>
      </p:nvGrpSpPr>
      <p:grpSpPr>
        <a:xfrm>
          <a:off x="0" y="0"/>
          <a:ext cx="0" cy="0"/>
          <a:chOff x="0" y="0"/>
          <a:chExt cx="0" cy="0"/>
        </a:xfrm>
      </p:grpSpPr>
      <p:sp>
        <p:nvSpPr>
          <p:cNvPr id="327" name="Google Shape;327;p46"/>
          <p:cNvSpPr txBox="1">
            <a:spLocks noGrp="1"/>
          </p:cNvSpPr>
          <p:nvPr>
            <p:ph type="title"/>
          </p:nvPr>
        </p:nvSpPr>
        <p:spPr>
          <a:xfrm>
            <a:off x="526050" y="263378"/>
            <a:ext cx="11139900" cy="9303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FFFFFF"/>
              </a:buClr>
              <a:buSzPts val="5400"/>
              <a:buFont typeface="Calibri"/>
              <a:buNone/>
            </a:pPr>
            <a:r>
              <a:rPr lang="fr-CA" sz="3200" dirty="0">
                <a:solidFill>
                  <a:srgbClr val="C00000"/>
                </a:solidFill>
              </a:rPr>
              <a:t>Informations supplémentaires sur les activités de formation </a:t>
            </a:r>
            <a:endParaRPr lang="fr-CA" sz="3200" dirty="0">
              <a:solidFill>
                <a:srgbClr val="C00000"/>
              </a:solidFill>
              <a:sym typeface="Calibri"/>
            </a:endParaRPr>
          </a:p>
        </p:txBody>
      </p:sp>
      <p:graphicFrame>
        <p:nvGraphicFramePr>
          <p:cNvPr id="329" name="Google Shape;329;p46" descr="Informations supplémentaires sur les activités de formation &#10;&#10;Formations (n=71)&#10;Accréditées (oui) : 33 (46%)&#10;Attestation de participation remise (oui) : 49 (69%)&#10;Formateurs accrédités (oui) : 27 (38%)&#10;Formation des formateurs&#10;          - Formation  maison : 31 (44%)&#10;         -  Formation externe : 16 (23%)&#10;          - Formation ‘maison’ et formation externe: 10 (14%)&#10;          - Aucune formation : 5 (7%)&#10;Formateurs rémunérés (oui) : 58 (82%)&#10;Formateurs en situation de handicap (oui) : 19 (27%)"/>
          <p:cNvGraphicFramePr/>
          <p:nvPr>
            <p:extLst>
              <p:ext uri="{D42A27DB-BD31-4B8C-83A1-F6EECF244321}">
                <p14:modId xmlns:p14="http://schemas.microsoft.com/office/powerpoint/2010/main" val="4069627041"/>
              </p:ext>
            </p:extLst>
          </p:nvPr>
        </p:nvGraphicFramePr>
        <p:xfrm>
          <a:off x="2905760" y="1496628"/>
          <a:ext cx="6004560" cy="4712400"/>
        </p:xfrm>
        <a:graphic>
          <a:graphicData uri="http://schemas.openxmlformats.org/drawingml/2006/table">
            <a:tbl>
              <a:tblPr firstRow="1" bandRow="1">
                <a:tableStyleId>{C083E6E3-FA7D-4D7B-A595-EF9225AFEA82}</a:tableStyleId>
              </a:tblPr>
              <a:tblGrid>
                <a:gridCol w="4145280">
                  <a:extLst>
                    <a:ext uri="{9D8B030D-6E8A-4147-A177-3AD203B41FA5}">
                      <a16:colId xmlns:a16="http://schemas.microsoft.com/office/drawing/2014/main" val="20000"/>
                    </a:ext>
                  </a:extLst>
                </a:gridCol>
                <a:gridCol w="1859280">
                  <a:extLst>
                    <a:ext uri="{9D8B030D-6E8A-4147-A177-3AD203B41FA5}">
                      <a16:colId xmlns:a16="http://schemas.microsoft.com/office/drawing/2014/main" val="20002"/>
                    </a:ext>
                  </a:extLst>
                </a:gridCol>
              </a:tblGrid>
              <a:tr h="428400">
                <a:tc gridSpan="2">
                  <a:txBody>
                    <a:bodyPr/>
                    <a:lstStyle/>
                    <a:p>
                      <a:pPr marL="0" lvl="0" indent="0" algn="ctr" rtl="0">
                        <a:lnSpc>
                          <a:spcPct val="100000"/>
                        </a:lnSpc>
                        <a:spcBef>
                          <a:spcPts val="0"/>
                        </a:spcBef>
                        <a:spcAft>
                          <a:spcPts val="0"/>
                        </a:spcAft>
                        <a:buNone/>
                      </a:pPr>
                      <a:r>
                        <a:rPr lang="fr-FR" sz="1600" noProof="0">
                          <a:latin typeface="Calibri" panose="020F0502020204030204" pitchFamily="34" charset="0"/>
                          <a:cs typeface="Calibri" panose="020F0502020204030204" pitchFamily="34" charset="0"/>
                          <a:sym typeface="Calibri"/>
                        </a:rPr>
                        <a:t>Formations (n=71)</a:t>
                      </a:r>
                      <a:endParaRPr lang="fr-FR" sz="1600" b="0" i="0" noProof="0">
                        <a:latin typeface="Calibri" panose="020F0502020204030204" pitchFamily="34" charset="0"/>
                        <a:ea typeface="Roboto" panose="02000000000000000000" pitchFamily="2" charset="0"/>
                        <a:cs typeface="Calibri" panose="020F0502020204030204" pitchFamily="34" charset="0"/>
                        <a:sym typeface="Calibri"/>
                      </a:endParaRPr>
                    </a:p>
                  </a:txBody>
                  <a:tcPr marL="91425" marR="91425" marT="91425" marB="91425" anchor="ctr"/>
                </a:tc>
                <a:tc hMerge="1">
                  <a:txBody>
                    <a:bodyPr/>
                    <a:lstStyle/>
                    <a:p>
                      <a:pPr marL="0" lvl="0" indent="0" algn="ctr" rtl="0">
                        <a:lnSpc>
                          <a:spcPct val="100000"/>
                        </a:lnSpc>
                        <a:spcBef>
                          <a:spcPts val="0"/>
                        </a:spcBef>
                        <a:spcAft>
                          <a:spcPts val="0"/>
                        </a:spcAft>
                        <a:buNone/>
                      </a:pPr>
                      <a:endParaRPr sz="1600" b="0" i="0" dirty="0">
                        <a:latin typeface="Calibri" panose="020F0502020204030204" pitchFamily="34" charset="0"/>
                        <a:ea typeface="Roboto" panose="02000000000000000000" pitchFamily="2" charset="0"/>
                        <a:cs typeface="Calibri"/>
                        <a:sym typeface="Calibri"/>
                      </a:endParaRPr>
                    </a:p>
                  </a:txBody>
                  <a:tcPr marL="91425" marR="91425" marT="91425" marB="91425" anchor="ctr"/>
                </a:tc>
                <a:extLst>
                  <a:ext uri="{0D108BD9-81ED-4DB2-BD59-A6C34878D82A}">
                    <a16:rowId xmlns:a16="http://schemas.microsoft.com/office/drawing/2014/main" val="10000"/>
                  </a:ext>
                </a:extLst>
              </a:tr>
              <a:tr h="428400">
                <a:tc>
                  <a:txBody>
                    <a:bodyPr/>
                    <a:lstStyle/>
                    <a:p>
                      <a:pPr marL="0" lvl="0" indent="0" algn="l" rtl="0">
                        <a:lnSpc>
                          <a:spcPct val="100000"/>
                        </a:lnSpc>
                        <a:spcBef>
                          <a:spcPts val="0"/>
                        </a:spcBef>
                        <a:spcAft>
                          <a:spcPts val="0"/>
                        </a:spcAft>
                        <a:buNone/>
                      </a:pPr>
                      <a:r>
                        <a:rPr lang="fr-FR" sz="1600" noProof="0" dirty="0">
                          <a:latin typeface="Calibri" panose="020F0502020204030204" pitchFamily="34" charset="0"/>
                          <a:cs typeface="Calibri" panose="020F0502020204030204" pitchFamily="34" charset="0"/>
                          <a:sym typeface="Calibri"/>
                        </a:rPr>
                        <a:t>Accréditées (oui)</a:t>
                      </a:r>
                      <a:endParaRPr lang="fr-FR" sz="1600" b="0" i="0" noProof="0" dirty="0">
                        <a:latin typeface="Calibri" panose="020F0502020204030204" pitchFamily="34" charset="0"/>
                        <a:ea typeface="Roboto" panose="02000000000000000000" pitchFamily="2" charset="0"/>
                        <a:cs typeface="Calibri" panose="020F0502020204030204" pitchFamily="34" charset="0"/>
                        <a:sym typeface="Calibri"/>
                      </a:endParaRPr>
                    </a:p>
                  </a:txBody>
                  <a:tcPr marL="91425" marR="91425" marT="91425" marB="91425"/>
                </a:tc>
                <a:tc>
                  <a:txBody>
                    <a:bodyPr/>
                    <a:lstStyle/>
                    <a:p>
                      <a:pPr marL="0" lvl="0" indent="0" algn="ctr" rtl="0">
                        <a:lnSpc>
                          <a:spcPct val="100000"/>
                        </a:lnSpc>
                        <a:spcBef>
                          <a:spcPts val="0"/>
                        </a:spcBef>
                        <a:spcAft>
                          <a:spcPts val="0"/>
                        </a:spcAft>
                        <a:buNone/>
                      </a:pPr>
                      <a:r>
                        <a:rPr lang="fr-FR" sz="1600" noProof="0" dirty="0">
                          <a:latin typeface="Calibri" panose="020F0502020204030204" pitchFamily="34" charset="0"/>
                          <a:cs typeface="Calibri" panose="020F0502020204030204" pitchFamily="34" charset="0"/>
                          <a:sym typeface="Calibri"/>
                        </a:rPr>
                        <a:t> 33 (46%)</a:t>
                      </a:r>
                      <a:endParaRPr lang="fr-FR" sz="1600" b="0" i="0" noProof="0" dirty="0">
                        <a:latin typeface="Calibri" panose="020F0502020204030204" pitchFamily="34" charset="0"/>
                        <a:ea typeface="Roboto" panose="02000000000000000000" pitchFamily="2" charset="0"/>
                        <a:cs typeface="Calibri" panose="020F0502020204030204" pitchFamily="34" charset="0"/>
                        <a:sym typeface="Calibri"/>
                      </a:endParaRPr>
                    </a:p>
                  </a:txBody>
                  <a:tcPr marL="91425" marR="91425" marT="91425" marB="91425" anchor="ctr"/>
                </a:tc>
                <a:extLst>
                  <a:ext uri="{0D108BD9-81ED-4DB2-BD59-A6C34878D82A}">
                    <a16:rowId xmlns:a16="http://schemas.microsoft.com/office/drawing/2014/main" val="10001"/>
                  </a:ext>
                </a:extLst>
              </a:tr>
              <a:tr h="428400">
                <a:tc>
                  <a:txBody>
                    <a:bodyPr/>
                    <a:lstStyle/>
                    <a:p>
                      <a:pPr marL="0" lvl="0" indent="0" algn="l" rtl="0">
                        <a:lnSpc>
                          <a:spcPct val="100000"/>
                        </a:lnSpc>
                        <a:spcBef>
                          <a:spcPts val="0"/>
                        </a:spcBef>
                        <a:spcAft>
                          <a:spcPts val="0"/>
                        </a:spcAft>
                        <a:buNone/>
                      </a:pPr>
                      <a:r>
                        <a:rPr lang="fr-FR" sz="1600" noProof="0">
                          <a:latin typeface="Calibri" panose="020F0502020204030204" pitchFamily="34" charset="0"/>
                          <a:cs typeface="Calibri" panose="020F0502020204030204" pitchFamily="34" charset="0"/>
                          <a:sym typeface="Calibri"/>
                        </a:rPr>
                        <a:t>Attestation de participation remise (oui)</a:t>
                      </a:r>
                      <a:endParaRPr lang="fr-FR" sz="1600" b="0" i="0" noProof="0">
                        <a:latin typeface="Calibri" panose="020F0502020204030204" pitchFamily="34" charset="0"/>
                        <a:ea typeface="Roboto" panose="02000000000000000000" pitchFamily="2" charset="0"/>
                        <a:cs typeface="Calibri" panose="020F0502020204030204" pitchFamily="34" charset="0"/>
                        <a:sym typeface="Calibri"/>
                      </a:endParaRPr>
                    </a:p>
                  </a:txBody>
                  <a:tcPr marL="91425" marR="91425" marT="91425" marB="91425"/>
                </a:tc>
                <a:tc>
                  <a:txBody>
                    <a:bodyPr/>
                    <a:lstStyle/>
                    <a:p>
                      <a:pPr marL="0" lvl="0" indent="0" algn="ctr" rtl="0">
                        <a:lnSpc>
                          <a:spcPct val="100000"/>
                        </a:lnSpc>
                        <a:spcBef>
                          <a:spcPts val="0"/>
                        </a:spcBef>
                        <a:spcAft>
                          <a:spcPts val="0"/>
                        </a:spcAft>
                        <a:buNone/>
                      </a:pPr>
                      <a:r>
                        <a:rPr lang="fr-FR" sz="1600" noProof="0">
                          <a:latin typeface="Calibri" panose="020F0502020204030204" pitchFamily="34" charset="0"/>
                          <a:cs typeface="Calibri" panose="020F0502020204030204" pitchFamily="34" charset="0"/>
                          <a:sym typeface="Calibri"/>
                        </a:rPr>
                        <a:t>49 (69%)</a:t>
                      </a:r>
                      <a:endParaRPr lang="fr-FR" sz="1600" b="0" i="0" noProof="0">
                        <a:latin typeface="Calibri" panose="020F0502020204030204" pitchFamily="34" charset="0"/>
                        <a:ea typeface="Roboto" panose="02000000000000000000" pitchFamily="2" charset="0"/>
                        <a:cs typeface="Calibri" panose="020F0502020204030204" pitchFamily="34" charset="0"/>
                        <a:sym typeface="Calibri"/>
                      </a:endParaRPr>
                    </a:p>
                  </a:txBody>
                  <a:tcPr marL="91425" marR="91425" marT="91425" marB="91425" anchor="ctr"/>
                </a:tc>
                <a:extLst>
                  <a:ext uri="{0D108BD9-81ED-4DB2-BD59-A6C34878D82A}">
                    <a16:rowId xmlns:a16="http://schemas.microsoft.com/office/drawing/2014/main" val="10002"/>
                  </a:ext>
                </a:extLst>
              </a:tr>
              <a:tr h="428400">
                <a:tc>
                  <a:txBody>
                    <a:bodyPr/>
                    <a:lstStyle/>
                    <a:p>
                      <a:pPr marL="0" lvl="0" indent="0" algn="l" rtl="0">
                        <a:lnSpc>
                          <a:spcPct val="100000"/>
                        </a:lnSpc>
                        <a:spcBef>
                          <a:spcPts val="0"/>
                        </a:spcBef>
                        <a:spcAft>
                          <a:spcPts val="0"/>
                        </a:spcAft>
                        <a:buNone/>
                      </a:pPr>
                      <a:r>
                        <a:rPr lang="fr-FR" sz="1600" noProof="0" dirty="0">
                          <a:latin typeface="Calibri" panose="020F0502020204030204" pitchFamily="34" charset="0"/>
                          <a:cs typeface="Calibri" panose="020F0502020204030204" pitchFamily="34" charset="0"/>
                          <a:sym typeface="Calibri"/>
                        </a:rPr>
                        <a:t>Formateurs ‘accrédités’ (oui)</a:t>
                      </a:r>
                      <a:endParaRPr lang="fr-FR" sz="1600" b="0" i="0" noProof="0" dirty="0">
                        <a:latin typeface="Calibri" panose="020F0502020204030204" pitchFamily="34" charset="0"/>
                        <a:ea typeface="Roboto" panose="02000000000000000000" pitchFamily="2" charset="0"/>
                        <a:cs typeface="Calibri" panose="020F0502020204030204" pitchFamily="34" charset="0"/>
                        <a:sym typeface="Calibri"/>
                      </a:endParaRPr>
                    </a:p>
                  </a:txBody>
                  <a:tcPr marL="91425" marR="91425" marT="91425" marB="91425"/>
                </a:tc>
                <a:tc>
                  <a:txBody>
                    <a:bodyPr/>
                    <a:lstStyle/>
                    <a:p>
                      <a:pPr marL="0" lvl="0" indent="0" algn="ctr" rtl="0">
                        <a:lnSpc>
                          <a:spcPct val="100000"/>
                        </a:lnSpc>
                        <a:spcBef>
                          <a:spcPts val="0"/>
                        </a:spcBef>
                        <a:spcAft>
                          <a:spcPts val="0"/>
                        </a:spcAft>
                        <a:buNone/>
                      </a:pPr>
                      <a:r>
                        <a:rPr lang="fr-FR" sz="1600" noProof="0">
                          <a:latin typeface="Calibri" panose="020F0502020204030204" pitchFamily="34" charset="0"/>
                          <a:cs typeface="Calibri" panose="020F0502020204030204" pitchFamily="34" charset="0"/>
                          <a:sym typeface="Calibri"/>
                        </a:rPr>
                        <a:t>27 (38%)</a:t>
                      </a:r>
                      <a:endParaRPr lang="fr-FR" sz="1600" b="0" i="0" noProof="0">
                        <a:latin typeface="Calibri" panose="020F0502020204030204" pitchFamily="34" charset="0"/>
                        <a:ea typeface="Roboto" panose="02000000000000000000" pitchFamily="2" charset="0"/>
                        <a:cs typeface="Calibri" panose="020F0502020204030204" pitchFamily="34" charset="0"/>
                        <a:sym typeface="Calibri"/>
                      </a:endParaRPr>
                    </a:p>
                  </a:txBody>
                  <a:tcPr marL="91425" marR="91425" marT="91425" marB="91425" anchor="ctr"/>
                </a:tc>
                <a:extLst>
                  <a:ext uri="{0D108BD9-81ED-4DB2-BD59-A6C34878D82A}">
                    <a16:rowId xmlns:a16="http://schemas.microsoft.com/office/drawing/2014/main" val="3736515656"/>
                  </a:ext>
                </a:extLst>
              </a:tr>
              <a:tr h="428400">
                <a:tc>
                  <a:txBody>
                    <a:bodyPr/>
                    <a:lstStyle/>
                    <a:p>
                      <a:pPr marL="0" lvl="0" indent="0" algn="l" rtl="0">
                        <a:lnSpc>
                          <a:spcPct val="100000"/>
                        </a:lnSpc>
                        <a:spcBef>
                          <a:spcPts val="0"/>
                        </a:spcBef>
                        <a:spcAft>
                          <a:spcPts val="0"/>
                        </a:spcAft>
                        <a:buNone/>
                      </a:pPr>
                      <a:r>
                        <a:rPr lang="fr-FR" sz="1600" noProof="0">
                          <a:latin typeface="Calibri" panose="020F0502020204030204" pitchFamily="34" charset="0"/>
                          <a:cs typeface="Calibri" panose="020F0502020204030204" pitchFamily="34" charset="0"/>
                          <a:sym typeface="Calibri"/>
                        </a:rPr>
                        <a:t>Formation des formateurs</a:t>
                      </a:r>
                      <a:endParaRPr lang="fr-FR" sz="1600" b="0" i="0" noProof="0">
                        <a:latin typeface="Calibri" panose="020F0502020204030204" pitchFamily="34" charset="0"/>
                        <a:ea typeface="Roboto" panose="02000000000000000000" pitchFamily="2" charset="0"/>
                        <a:cs typeface="Calibri" panose="020F0502020204030204" pitchFamily="34" charset="0"/>
                        <a:sym typeface="Calibri"/>
                      </a:endParaRPr>
                    </a:p>
                  </a:txBody>
                  <a:tcPr marL="91425" marR="91425" marT="91425" marB="91425"/>
                </a:tc>
                <a:tc>
                  <a:txBody>
                    <a:bodyPr/>
                    <a:lstStyle/>
                    <a:p>
                      <a:pPr marL="0" lvl="0" indent="0" algn="ctr" rtl="0">
                        <a:lnSpc>
                          <a:spcPct val="100000"/>
                        </a:lnSpc>
                        <a:spcBef>
                          <a:spcPts val="0"/>
                        </a:spcBef>
                        <a:spcAft>
                          <a:spcPts val="0"/>
                        </a:spcAft>
                        <a:buNone/>
                      </a:pPr>
                      <a:endParaRPr lang="fr-FR" sz="1600" b="0" i="0" noProof="0">
                        <a:latin typeface="Calibri" panose="020F0502020204030204" pitchFamily="34" charset="0"/>
                        <a:ea typeface="Roboto" panose="02000000000000000000" pitchFamily="2" charset="0"/>
                        <a:cs typeface="Calibri" panose="020F0502020204030204" pitchFamily="34" charset="0"/>
                        <a:sym typeface="Calibri"/>
                      </a:endParaRPr>
                    </a:p>
                  </a:txBody>
                  <a:tcPr marL="91425" marR="91425" marT="91425" marB="91425" anchor="ctr"/>
                </a:tc>
                <a:extLst>
                  <a:ext uri="{0D108BD9-81ED-4DB2-BD59-A6C34878D82A}">
                    <a16:rowId xmlns:a16="http://schemas.microsoft.com/office/drawing/2014/main" val="10003"/>
                  </a:ext>
                </a:extLst>
              </a:tr>
              <a:tr h="428400">
                <a:tc>
                  <a:txBody>
                    <a:bodyPr/>
                    <a:lstStyle/>
                    <a:p>
                      <a:pPr marL="0" lvl="0" indent="0" algn="l" rtl="0">
                        <a:lnSpc>
                          <a:spcPct val="100000"/>
                        </a:lnSpc>
                        <a:spcBef>
                          <a:spcPts val="0"/>
                        </a:spcBef>
                        <a:spcAft>
                          <a:spcPts val="0"/>
                        </a:spcAft>
                        <a:buNone/>
                      </a:pPr>
                      <a:r>
                        <a:rPr lang="fr-FR" sz="1600" noProof="0" dirty="0">
                          <a:latin typeface="Calibri" panose="020F0502020204030204" pitchFamily="34" charset="0"/>
                          <a:cs typeface="Calibri" panose="020F0502020204030204" pitchFamily="34" charset="0"/>
                          <a:sym typeface="Calibri"/>
                        </a:rPr>
                        <a:t>          - Formation ‘maison’</a:t>
                      </a:r>
                      <a:endParaRPr lang="fr-FR" sz="1600" b="0" i="0" noProof="0" dirty="0">
                        <a:latin typeface="Calibri" panose="020F0502020204030204" pitchFamily="34" charset="0"/>
                        <a:ea typeface="Roboto" panose="02000000000000000000" pitchFamily="2" charset="0"/>
                        <a:cs typeface="Calibri" panose="020F0502020204030204" pitchFamily="34" charset="0"/>
                        <a:sym typeface="Calibri"/>
                      </a:endParaRPr>
                    </a:p>
                  </a:txBody>
                  <a:tcPr marL="91425" marR="91425" marT="91425" marB="91425"/>
                </a:tc>
                <a:tc>
                  <a:txBody>
                    <a:bodyPr/>
                    <a:lstStyle/>
                    <a:p>
                      <a:pPr marL="0" lvl="0" indent="0" algn="ctr" rtl="0">
                        <a:lnSpc>
                          <a:spcPct val="100000"/>
                        </a:lnSpc>
                        <a:spcBef>
                          <a:spcPts val="0"/>
                        </a:spcBef>
                        <a:spcAft>
                          <a:spcPts val="0"/>
                        </a:spcAft>
                        <a:buNone/>
                      </a:pPr>
                      <a:r>
                        <a:rPr lang="fr-FR" sz="1600" noProof="0">
                          <a:latin typeface="Calibri" panose="020F0502020204030204" pitchFamily="34" charset="0"/>
                          <a:cs typeface="Calibri" panose="020F0502020204030204" pitchFamily="34" charset="0"/>
                          <a:sym typeface="Calibri"/>
                        </a:rPr>
                        <a:t>31 (44%)</a:t>
                      </a:r>
                      <a:endParaRPr lang="fr-FR" sz="1600" b="0" i="0" noProof="0">
                        <a:latin typeface="Calibri" panose="020F0502020204030204" pitchFamily="34" charset="0"/>
                        <a:ea typeface="Roboto" panose="02000000000000000000" pitchFamily="2" charset="0"/>
                        <a:cs typeface="Calibri" panose="020F0502020204030204" pitchFamily="34" charset="0"/>
                        <a:sym typeface="Calibri"/>
                      </a:endParaRPr>
                    </a:p>
                  </a:txBody>
                  <a:tcPr marL="91425" marR="91425" marT="91425" marB="91425" anchor="ctr"/>
                </a:tc>
                <a:extLst>
                  <a:ext uri="{0D108BD9-81ED-4DB2-BD59-A6C34878D82A}">
                    <a16:rowId xmlns:a16="http://schemas.microsoft.com/office/drawing/2014/main" val="849013552"/>
                  </a:ext>
                </a:extLst>
              </a:tr>
              <a:tr h="428400">
                <a:tc>
                  <a:txBody>
                    <a:bodyPr/>
                    <a:lstStyle/>
                    <a:p>
                      <a:pPr marL="0" lvl="0" indent="0" algn="l" rtl="0">
                        <a:lnSpc>
                          <a:spcPct val="100000"/>
                        </a:lnSpc>
                        <a:spcBef>
                          <a:spcPts val="0"/>
                        </a:spcBef>
                        <a:spcAft>
                          <a:spcPts val="0"/>
                        </a:spcAft>
                        <a:buNone/>
                      </a:pPr>
                      <a:r>
                        <a:rPr lang="fr-FR" sz="1600" noProof="0">
                          <a:latin typeface="Calibri" panose="020F0502020204030204" pitchFamily="34" charset="0"/>
                          <a:cs typeface="Calibri" panose="020F0502020204030204" pitchFamily="34" charset="0"/>
                          <a:sym typeface="Calibri"/>
                        </a:rPr>
                        <a:t>         -  Formation externe</a:t>
                      </a:r>
                      <a:endParaRPr lang="fr-FR" sz="1600" b="0" i="0" noProof="0">
                        <a:latin typeface="Calibri" panose="020F0502020204030204" pitchFamily="34" charset="0"/>
                        <a:ea typeface="Roboto" panose="02000000000000000000" pitchFamily="2" charset="0"/>
                        <a:cs typeface="Calibri" panose="020F0502020204030204" pitchFamily="34" charset="0"/>
                        <a:sym typeface="Calibri"/>
                      </a:endParaRPr>
                    </a:p>
                  </a:txBody>
                  <a:tcPr marL="91425" marR="91425" marT="91425" marB="91425"/>
                </a:tc>
                <a:tc>
                  <a:txBody>
                    <a:bodyPr/>
                    <a:lstStyle/>
                    <a:p>
                      <a:pPr marL="0" lvl="0" indent="0" algn="ctr" rtl="0">
                        <a:lnSpc>
                          <a:spcPct val="100000"/>
                        </a:lnSpc>
                        <a:spcBef>
                          <a:spcPts val="0"/>
                        </a:spcBef>
                        <a:spcAft>
                          <a:spcPts val="0"/>
                        </a:spcAft>
                        <a:buNone/>
                      </a:pPr>
                      <a:r>
                        <a:rPr lang="fr-FR" sz="1600" noProof="0">
                          <a:latin typeface="Calibri" panose="020F0502020204030204" pitchFamily="34" charset="0"/>
                          <a:cs typeface="Calibri" panose="020F0502020204030204" pitchFamily="34" charset="0"/>
                          <a:sym typeface="Calibri"/>
                        </a:rPr>
                        <a:t>16 (23%)</a:t>
                      </a:r>
                      <a:endParaRPr lang="fr-FR" sz="1600" b="0" i="0" noProof="0">
                        <a:latin typeface="Calibri" panose="020F0502020204030204" pitchFamily="34" charset="0"/>
                        <a:ea typeface="Roboto" panose="02000000000000000000" pitchFamily="2" charset="0"/>
                        <a:cs typeface="Calibri" panose="020F0502020204030204" pitchFamily="34" charset="0"/>
                        <a:sym typeface="Calibri"/>
                      </a:endParaRPr>
                    </a:p>
                  </a:txBody>
                  <a:tcPr marL="91425" marR="91425" marT="91425" marB="91425" anchor="ctr"/>
                </a:tc>
                <a:extLst>
                  <a:ext uri="{0D108BD9-81ED-4DB2-BD59-A6C34878D82A}">
                    <a16:rowId xmlns:a16="http://schemas.microsoft.com/office/drawing/2014/main" val="2203118139"/>
                  </a:ext>
                </a:extLst>
              </a:tr>
              <a:tr h="428400">
                <a:tc>
                  <a:txBody>
                    <a:bodyPr/>
                    <a:lstStyle/>
                    <a:p>
                      <a:pPr marL="0" lvl="0" indent="0" algn="l" rtl="0">
                        <a:lnSpc>
                          <a:spcPct val="100000"/>
                        </a:lnSpc>
                        <a:spcBef>
                          <a:spcPts val="0"/>
                        </a:spcBef>
                        <a:spcAft>
                          <a:spcPts val="0"/>
                        </a:spcAft>
                        <a:buNone/>
                      </a:pPr>
                      <a:r>
                        <a:rPr lang="fr-FR" sz="1600" noProof="0">
                          <a:latin typeface="Calibri" panose="020F0502020204030204" pitchFamily="34" charset="0"/>
                          <a:cs typeface="Calibri" panose="020F0502020204030204" pitchFamily="34" charset="0"/>
                          <a:sym typeface="Calibri"/>
                        </a:rPr>
                        <a:t>          - Formation ‘maison’ et formation externe</a:t>
                      </a:r>
                      <a:endParaRPr lang="fr-FR" sz="1600" b="0" i="0" noProof="0">
                        <a:latin typeface="Calibri" panose="020F0502020204030204" pitchFamily="34" charset="0"/>
                        <a:ea typeface="Roboto" panose="02000000000000000000" pitchFamily="2" charset="0"/>
                        <a:cs typeface="Calibri" panose="020F0502020204030204" pitchFamily="34" charset="0"/>
                        <a:sym typeface="Calibri"/>
                      </a:endParaRPr>
                    </a:p>
                  </a:txBody>
                  <a:tcPr marL="91425" marR="91425" marT="91425" marB="91425"/>
                </a:tc>
                <a:tc>
                  <a:txBody>
                    <a:bodyPr/>
                    <a:lstStyle/>
                    <a:p>
                      <a:pPr marL="0" lvl="0" indent="0" algn="ctr" rtl="0">
                        <a:lnSpc>
                          <a:spcPct val="100000"/>
                        </a:lnSpc>
                        <a:spcBef>
                          <a:spcPts val="0"/>
                        </a:spcBef>
                        <a:spcAft>
                          <a:spcPts val="0"/>
                        </a:spcAft>
                        <a:buNone/>
                      </a:pPr>
                      <a:r>
                        <a:rPr lang="fr-FR" sz="1600" noProof="0">
                          <a:latin typeface="Calibri" panose="020F0502020204030204" pitchFamily="34" charset="0"/>
                          <a:cs typeface="Calibri" panose="020F0502020204030204" pitchFamily="34" charset="0"/>
                          <a:sym typeface="Calibri"/>
                        </a:rPr>
                        <a:t>10 (14%)</a:t>
                      </a:r>
                      <a:endParaRPr lang="fr-FR" sz="1600" b="0" i="0" noProof="0">
                        <a:latin typeface="Calibri" panose="020F0502020204030204" pitchFamily="34" charset="0"/>
                        <a:ea typeface="Roboto" panose="02000000000000000000" pitchFamily="2" charset="0"/>
                        <a:cs typeface="Calibri" panose="020F0502020204030204" pitchFamily="34" charset="0"/>
                        <a:sym typeface="Calibri"/>
                      </a:endParaRPr>
                    </a:p>
                  </a:txBody>
                  <a:tcPr marL="91425" marR="91425" marT="91425" marB="91425" anchor="ctr"/>
                </a:tc>
                <a:extLst>
                  <a:ext uri="{0D108BD9-81ED-4DB2-BD59-A6C34878D82A}">
                    <a16:rowId xmlns:a16="http://schemas.microsoft.com/office/drawing/2014/main" val="639456585"/>
                  </a:ext>
                </a:extLst>
              </a:tr>
              <a:tr h="428400">
                <a:tc>
                  <a:txBody>
                    <a:bodyPr/>
                    <a:lstStyle/>
                    <a:p>
                      <a:pPr marL="0" lvl="0" indent="0" algn="l" rtl="0">
                        <a:lnSpc>
                          <a:spcPct val="100000"/>
                        </a:lnSpc>
                        <a:spcBef>
                          <a:spcPts val="0"/>
                        </a:spcBef>
                        <a:spcAft>
                          <a:spcPts val="0"/>
                        </a:spcAft>
                        <a:buNone/>
                      </a:pPr>
                      <a:r>
                        <a:rPr lang="fr-FR" sz="1600" noProof="0">
                          <a:latin typeface="Calibri" panose="020F0502020204030204" pitchFamily="34" charset="0"/>
                          <a:cs typeface="Calibri" panose="020F0502020204030204" pitchFamily="34" charset="0"/>
                          <a:sym typeface="Calibri"/>
                        </a:rPr>
                        <a:t>          - Aucune formation</a:t>
                      </a:r>
                      <a:endParaRPr lang="fr-FR" sz="1600" b="0" i="0" noProof="0">
                        <a:latin typeface="Calibri" panose="020F0502020204030204" pitchFamily="34" charset="0"/>
                        <a:ea typeface="Roboto" panose="02000000000000000000" pitchFamily="2" charset="0"/>
                        <a:cs typeface="Calibri" panose="020F0502020204030204" pitchFamily="34" charset="0"/>
                        <a:sym typeface="Calibri"/>
                      </a:endParaRPr>
                    </a:p>
                  </a:txBody>
                  <a:tcPr marL="91425" marR="91425" marT="91425" marB="91425"/>
                </a:tc>
                <a:tc>
                  <a:txBody>
                    <a:bodyPr/>
                    <a:lstStyle/>
                    <a:p>
                      <a:pPr marL="0" lvl="0" indent="0" algn="ctr" rtl="0">
                        <a:lnSpc>
                          <a:spcPct val="100000"/>
                        </a:lnSpc>
                        <a:spcBef>
                          <a:spcPts val="0"/>
                        </a:spcBef>
                        <a:spcAft>
                          <a:spcPts val="0"/>
                        </a:spcAft>
                        <a:buNone/>
                      </a:pPr>
                      <a:r>
                        <a:rPr lang="fr-FR" sz="1600" noProof="0" dirty="0">
                          <a:latin typeface="Calibri" panose="020F0502020204030204" pitchFamily="34" charset="0"/>
                          <a:cs typeface="Calibri" panose="020F0502020204030204" pitchFamily="34" charset="0"/>
                          <a:sym typeface="Calibri"/>
                        </a:rPr>
                        <a:t>5 (7%)</a:t>
                      </a:r>
                      <a:endParaRPr lang="fr-FR" sz="1600" b="0" i="0" noProof="0" dirty="0">
                        <a:latin typeface="Calibri" panose="020F0502020204030204" pitchFamily="34" charset="0"/>
                        <a:ea typeface="Roboto" panose="02000000000000000000" pitchFamily="2" charset="0"/>
                        <a:cs typeface="Calibri" panose="020F0502020204030204" pitchFamily="34" charset="0"/>
                        <a:sym typeface="Calibri"/>
                      </a:endParaRPr>
                    </a:p>
                  </a:txBody>
                  <a:tcPr marL="91425" marR="91425" marT="91425" marB="91425" anchor="ctr"/>
                </a:tc>
                <a:extLst>
                  <a:ext uri="{0D108BD9-81ED-4DB2-BD59-A6C34878D82A}">
                    <a16:rowId xmlns:a16="http://schemas.microsoft.com/office/drawing/2014/main" val="4294699384"/>
                  </a:ext>
                </a:extLst>
              </a:tr>
              <a:tr h="428400">
                <a:tc>
                  <a:txBody>
                    <a:bodyPr/>
                    <a:lstStyle/>
                    <a:p>
                      <a:pPr marL="0" lvl="0" indent="0" algn="l" rtl="0">
                        <a:lnSpc>
                          <a:spcPct val="100000"/>
                        </a:lnSpc>
                        <a:spcBef>
                          <a:spcPts val="0"/>
                        </a:spcBef>
                        <a:spcAft>
                          <a:spcPts val="0"/>
                        </a:spcAft>
                        <a:buNone/>
                      </a:pPr>
                      <a:r>
                        <a:rPr lang="fr-FR" sz="1600" b="0" i="0" noProof="0">
                          <a:latin typeface="Calibri" panose="020F0502020204030204" pitchFamily="34" charset="0"/>
                          <a:ea typeface="Roboto" panose="02000000000000000000" pitchFamily="2" charset="0"/>
                          <a:cs typeface="Calibri" panose="020F0502020204030204" pitchFamily="34" charset="0"/>
                          <a:sym typeface="Calibri"/>
                        </a:rPr>
                        <a:t>Formateurs </a:t>
                      </a:r>
                      <a:r>
                        <a:rPr lang="fr-FR" sz="1600" b="0" i="0" u="none" strike="noStrike" cap="none" noProof="0">
                          <a:solidFill>
                            <a:schemeClr val="tx1"/>
                          </a:solidFill>
                          <a:latin typeface="Calibri" panose="020F0502020204030204" pitchFamily="34" charset="0"/>
                          <a:ea typeface="+mn-ea"/>
                          <a:cs typeface="Calibri" panose="020F0502020204030204" pitchFamily="34" charset="0"/>
                          <a:sym typeface="Calibri"/>
                        </a:rPr>
                        <a:t>rémunérés</a:t>
                      </a:r>
                      <a:r>
                        <a:rPr lang="fr-FR" sz="1600" b="0" i="0" noProof="0">
                          <a:latin typeface="Calibri" panose="020F0502020204030204" pitchFamily="34" charset="0"/>
                          <a:ea typeface="Roboto" panose="02000000000000000000" pitchFamily="2" charset="0"/>
                          <a:cs typeface="Calibri" panose="020F0502020204030204" pitchFamily="34" charset="0"/>
                          <a:sym typeface="Calibri"/>
                        </a:rPr>
                        <a:t> (oui)</a:t>
                      </a:r>
                    </a:p>
                  </a:txBody>
                  <a:tcPr marL="91425" marR="91425" marT="91425" marB="91425"/>
                </a:tc>
                <a:tc>
                  <a:txBody>
                    <a:bodyPr/>
                    <a:lstStyle/>
                    <a:p>
                      <a:pPr marL="0" lvl="0" indent="0" algn="ctr" rtl="0">
                        <a:lnSpc>
                          <a:spcPct val="100000"/>
                        </a:lnSpc>
                        <a:spcBef>
                          <a:spcPts val="0"/>
                        </a:spcBef>
                        <a:spcAft>
                          <a:spcPts val="0"/>
                        </a:spcAft>
                        <a:buNone/>
                      </a:pPr>
                      <a:r>
                        <a:rPr lang="fr-FR" sz="1600" b="0" i="0" noProof="0">
                          <a:latin typeface="Calibri" panose="020F0502020204030204" pitchFamily="34" charset="0"/>
                          <a:ea typeface="Roboto" panose="02000000000000000000" pitchFamily="2" charset="0"/>
                          <a:cs typeface="Calibri" panose="020F0502020204030204" pitchFamily="34" charset="0"/>
                          <a:sym typeface="Calibri"/>
                        </a:rPr>
                        <a:t>58 (82%)</a:t>
                      </a:r>
                    </a:p>
                  </a:txBody>
                  <a:tcPr marL="91425" marR="91425" marT="91425" marB="91425" anchor="ctr"/>
                </a:tc>
                <a:extLst>
                  <a:ext uri="{0D108BD9-81ED-4DB2-BD59-A6C34878D82A}">
                    <a16:rowId xmlns:a16="http://schemas.microsoft.com/office/drawing/2014/main" val="4194935508"/>
                  </a:ext>
                </a:extLst>
              </a:tr>
              <a:tr h="428400">
                <a:tc>
                  <a:txBody>
                    <a:bodyPr/>
                    <a:lstStyle/>
                    <a:p>
                      <a:pPr marL="0" lvl="0" indent="0" algn="l" rtl="0">
                        <a:lnSpc>
                          <a:spcPct val="100000"/>
                        </a:lnSpc>
                        <a:spcBef>
                          <a:spcPts val="0"/>
                        </a:spcBef>
                        <a:spcAft>
                          <a:spcPts val="0"/>
                        </a:spcAft>
                        <a:buNone/>
                      </a:pPr>
                      <a:r>
                        <a:rPr lang="fr-FR" sz="1600" b="0" i="0" noProof="0">
                          <a:latin typeface="Calibri" panose="020F0502020204030204" pitchFamily="34" charset="0"/>
                          <a:ea typeface="Roboto" panose="02000000000000000000" pitchFamily="2" charset="0"/>
                          <a:cs typeface="Calibri" panose="020F0502020204030204" pitchFamily="34" charset="0"/>
                          <a:sym typeface="Calibri"/>
                        </a:rPr>
                        <a:t>Formateurs en situation de handicap (oui)</a:t>
                      </a:r>
                    </a:p>
                  </a:txBody>
                  <a:tcPr marL="91425" marR="91425" marT="91425" marB="91425"/>
                </a:tc>
                <a:tc>
                  <a:txBody>
                    <a:bodyPr/>
                    <a:lstStyle/>
                    <a:p>
                      <a:pPr marL="0" lvl="0" indent="0" algn="ctr" rtl="0">
                        <a:lnSpc>
                          <a:spcPct val="100000"/>
                        </a:lnSpc>
                        <a:spcBef>
                          <a:spcPts val="0"/>
                        </a:spcBef>
                        <a:spcAft>
                          <a:spcPts val="0"/>
                        </a:spcAft>
                        <a:buNone/>
                      </a:pPr>
                      <a:r>
                        <a:rPr lang="fr-FR" sz="1600" b="0" i="0" noProof="0" dirty="0">
                          <a:latin typeface="Calibri" panose="020F0502020204030204" pitchFamily="34" charset="0"/>
                          <a:ea typeface="Roboto" panose="02000000000000000000" pitchFamily="2" charset="0"/>
                          <a:cs typeface="Calibri" panose="020F0502020204030204" pitchFamily="34" charset="0"/>
                          <a:sym typeface="Calibri"/>
                        </a:rPr>
                        <a:t>19 (27%)</a:t>
                      </a:r>
                    </a:p>
                  </a:txBody>
                  <a:tcPr marL="91425" marR="91425" marT="91425" marB="91425" anchor="ctr"/>
                </a:tc>
                <a:extLst>
                  <a:ext uri="{0D108BD9-81ED-4DB2-BD59-A6C34878D82A}">
                    <a16:rowId xmlns:a16="http://schemas.microsoft.com/office/drawing/2014/main" val="481753512"/>
                  </a:ext>
                </a:extLst>
              </a:tr>
            </a:tbl>
          </a:graphicData>
        </a:graphic>
      </p:graphicFrame>
      <p:pic>
        <p:nvPicPr>
          <p:cNvPr id="4" name="Google Shape;253;p39">
            <a:extLst>
              <a:ext uri="{FF2B5EF4-FFF2-40B4-BE49-F238E27FC236}">
                <a16:creationId xmlns:a16="http://schemas.microsoft.com/office/drawing/2014/main" id="{BF8E69BA-5CA9-D34D-9838-B5333E3B0598}"/>
              </a:ext>
            </a:extLst>
          </p:cNvPr>
          <p:cNvPicPr preferRelativeResize="0"/>
          <p:nvPr/>
        </p:nvPicPr>
        <p:blipFill rotWithShape="1">
          <a:blip r:embed="rId3">
            <a:alphaModFix amt="23000"/>
          </a:blip>
          <a:srcRect l="2562" t="1" r="51422" b="-13520"/>
          <a:stretch/>
        </p:blipFill>
        <p:spPr>
          <a:xfrm>
            <a:off x="10822192" y="102569"/>
            <a:ext cx="1369807" cy="1371230"/>
          </a:xfrm>
          <a:custGeom>
            <a:avLst/>
            <a:gdLst/>
            <a:ahLst/>
            <a:cxnLst/>
            <a:rect l="l" t="t" r="r" b="b"/>
            <a:pathLst>
              <a:path w="6024154" h="6858000" extrusionOk="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ln>
            <a:noFill/>
          </a:ln>
        </p:spPr>
      </p:pic>
    </p:spTree>
    <p:extLst>
      <p:ext uri="{BB962C8B-B14F-4D97-AF65-F5344CB8AC3E}">
        <p14:creationId xmlns:p14="http://schemas.microsoft.com/office/powerpoint/2010/main" val="4155028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9C118-E5AA-AC4A-ABCA-F6AFD7A9F511}"/>
              </a:ext>
            </a:extLst>
          </p:cNvPr>
          <p:cNvSpPr>
            <a:spLocks noGrp="1"/>
          </p:cNvSpPr>
          <p:nvPr>
            <p:ph type="title"/>
          </p:nvPr>
        </p:nvSpPr>
        <p:spPr/>
        <p:txBody>
          <a:bodyPr/>
          <a:lstStyle/>
          <a:p>
            <a:r>
              <a:rPr lang="fr-FR">
                <a:solidFill>
                  <a:srgbClr val="C00000"/>
                </a:solidFill>
              </a:rPr>
              <a:t>Qui développe le contenu?</a:t>
            </a:r>
          </a:p>
        </p:txBody>
      </p:sp>
      <p:graphicFrame>
        <p:nvGraphicFramePr>
          <p:cNvPr id="4" name="Table 310" descr="Qui développe le contenu des activités de formation&#10;&#10;À l’interne, en collaboration avec un combiné d’experts, de partenaires, de personnes en situation de handicap et de clients : 42%&#10;À l’interne seulement: 31%&#10;Le formateur (externe): 10%&#10;AQLPH, avec ajustements à l'interne: 7%&#10;">
            <a:extLst>
              <a:ext uri="{FF2B5EF4-FFF2-40B4-BE49-F238E27FC236}">
                <a16:creationId xmlns:a16="http://schemas.microsoft.com/office/drawing/2014/main" id="{052615F8-F51B-6C4B-996E-B7B77EFD4BEB}"/>
              </a:ext>
            </a:extLst>
          </p:cNvPr>
          <p:cNvGraphicFramePr/>
          <p:nvPr>
            <p:extLst>
              <p:ext uri="{D42A27DB-BD31-4B8C-83A1-F6EECF244321}">
                <p14:modId xmlns:p14="http://schemas.microsoft.com/office/powerpoint/2010/main" val="3840388154"/>
              </p:ext>
            </p:extLst>
          </p:nvPr>
        </p:nvGraphicFramePr>
        <p:xfrm>
          <a:off x="6567745" y="1690689"/>
          <a:ext cx="4665785" cy="4468389"/>
        </p:xfrm>
        <a:graphic>
          <a:graphicData uri="http://schemas.openxmlformats.org/drawingml/2006/table">
            <a:tbl>
              <a:tblPr firstRow="1">
                <a:tableStyleId>{C083E6E3-FA7D-4D7B-A595-EF9225AFEA82}</a:tableStyleId>
              </a:tblPr>
              <a:tblGrid>
                <a:gridCol w="3863953">
                  <a:extLst>
                    <a:ext uri="{9D8B030D-6E8A-4147-A177-3AD203B41FA5}">
                      <a16:colId xmlns:a16="http://schemas.microsoft.com/office/drawing/2014/main" val="20000"/>
                    </a:ext>
                  </a:extLst>
                </a:gridCol>
                <a:gridCol w="801832">
                  <a:extLst>
                    <a:ext uri="{9D8B030D-6E8A-4147-A177-3AD203B41FA5}">
                      <a16:colId xmlns:a16="http://schemas.microsoft.com/office/drawing/2014/main" val="20001"/>
                    </a:ext>
                  </a:extLst>
                </a:gridCol>
              </a:tblGrid>
              <a:tr h="623116">
                <a:tc>
                  <a:txBody>
                    <a:bodyPr/>
                    <a:lstStyle/>
                    <a:p>
                      <a:pPr algn="l" defTabSz="914400"/>
                      <a:r>
                        <a:rPr lang="fr-FR" sz="2200" b="1" noProof="0">
                          <a:latin typeface="Calibri" panose="020F0502020204030204" pitchFamily="34" charset="0"/>
                          <a:cs typeface="Calibri" panose="020F0502020204030204" pitchFamily="34" charset="0"/>
                        </a:rPr>
                        <a:t>Activités de formation</a:t>
                      </a:r>
                    </a:p>
                  </a:txBody>
                  <a:tcPr marL="50800" marR="50800" marT="50800" marB="50800" anchor="ctr" horzOverflow="overflow"/>
                </a:tc>
                <a:tc>
                  <a:txBody>
                    <a:bodyPr/>
                    <a:lstStyle/>
                    <a:p>
                      <a:pPr algn="l" defTabSz="914400"/>
                      <a:endParaRPr lang="fr-FR" sz="2200" b="1" noProof="0">
                        <a:latin typeface="Calibri" panose="020F0502020204030204" pitchFamily="34" charset="0"/>
                        <a:cs typeface="Calibri" panose="020F0502020204030204" pitchFamily="34" charset="0"/>
                      </a:endParaRPr>
                    </a:p>
                  </a:txBody>
                  <a:tcPr marL="50800" marR="50800" marT="50800" marB="50800" anchor="ctr" horzOverflow="overflow"/>
                </a:tc>
                <a:extLst>
                  <a:ext uri="{0D108BD9-81ED-4DB2-BD59-A6C34878D82A}">
                    <a16:rowId xmlns:a16="http://schemas.microsoft.com/office/drawing/2014/main" val="838273499"/>
                  </a:ext>
                </a:extLst>
              </a:tr>
              <a:tr h="1732694">
                <a:tc>
                  <a:txBody>
                    <a:bodyPr/>
                    <a:lstStyle/>
                    <a:p>
                      <a:pPr algn="l" defTabSz="914400"/>
                      <a:r>
                        <a:rPr lang="fr-FR" sz="2000" b="0" noProof="0" dirty="0">
                          <a:latin typeface="Calibri" panose="020F0502020204030204" pitchFamily="34" charset="0"/>
                          <a:ea typeface="Helvetica Neue"/>
                          <a:cs typeface="Calibri" panose="020F0502020204030204" pitchFamily="34" charset="0"/>
                          <a:sym typeface="Helvetica Neue"/>
                        </a:rPr>
                        <a:t>À l’interne, en collaboration avec un combiné d’experts, de partenaires, de personnes en situation de handicap et de clients</a:t>
                      </a:r>
                    </a:p>
                  </a:txBody>
                  <a:tcPr marL="63500" marR="63500" marT="0" marB="0" anchor="ctr" horzOverflow="overflow"/>
                </a:tc>
                <a:tc>
                  <a:txBody>
                    <a:bodyPr/>
                    <a:lstStyle/>
                    <a:p>
                      <a:pPr defTabSz="914400"/>
                      <a:r>
                        <a:rPr lang="fr-FR" sz="2000" b="0" noProof="0">
                          <a:latin typeface="Calibri" panose="020F0502020204030204" pitchFamily="34" charset="0"/>
                          <a:ea typeface="Helvetica"/>
                          <a:cs typeface="Calibri" panose="020F0502020204030204" pitchFamily="34" charset="0"/>
                          <a:sym typeface="Helvetica"/>
                        </a:rPr>
                        <a:t>42%</a:t>
                      </a:r>
                    </a:p>
                  </a:txBody>
                  <a:tcPr marL="50800" marR="50800" marT="50800" marB="50800" anchor="ctr" horzOverflow="overflow"/>
                </a:tc>
                <a:extLst>
                  <a:ext uri="{0D108BD9-81ED-4DB2-BD59-A6C34878D82A}">
                    <a16:rowId xmlns:a16="http://schemas.microsoft.com/office/drawing/2014/main" val="10000"/>
                  </a:ext>
                </a:extLst>
              </a:tr>
              <a:tr h="623116">
                <a:tc>
                  <a:txBody>
                    <a:bodyPr/>
                    <a:lstStyle/>
                    <a:p>
                      <a:pPr algn="l" defTabSz="914400"/>
                      <a:r>
                        <a:rPr lang="fr-FR" sz="2000" noProof="0" dirty="0">
                          <a:latin typeface="Calibri" panose="020F0502020204030204" pitchFamily="34" charset="0"/>
                          <a:ea typeface="Helvetica Neue Light"/>
                          <a:cs typeface="Calibri" panose="020F0502020204030204" pitchFamily="34" charset="0"/>
                          <a:sym typeface="Helvetica Neue Light"/>
                        </a:rPr>
                        <a:t>À l’interne seulement</a:t>
                      </a:r>
                    </a:p>
                  </a:txBody>
                  <a:tcPr marL="63500" marR="63500" marT="0" marB="0" anchor="ctr" horzOverflow="overflow"/>
                </a:tc>
                <a:tc>
                  <a:txBody>
                    <a:bodyPr/>
                    <a:lstStyle/>
                    <a:p>
                      <a:pPr defTabSz="914400"/>
                      <a:r>
                        <a:rPr lang="fr-FR" sz="2000" noProof="0">
                          <a:latin typeface="Calibri" panose="020F0502020204030204" pitchFamily="34" charset="0"/>
                          <a:cs typeface="Calibri" panose="020F0502020204030204" pitchFamily="34" charset="0"/>
                        </a:rPr>
                        <a:t>31%</a:t>
                      </a:r>
                    </a:p>
                  </a:txBody>
                  <a:tcPr marL="50800" marR="50800" marT="50800" marB="50800" anchor="ctr" horzOverflow="overflow"/>
                </a:tc>
                <a:extLst>
                  <a:ext uri="{0D108BD9-81ED-4DB2-BD59-A6C34878D82A}">
                    <a16:rowId xmlns:a16="http://schemas.microsoft.com/office/drawing/2014/main" val="10001"/>
                  </a:ext>
                </a:extLst>
              </a:tr>
              <a:tr h="623116">
                <a:tc>
                  <a:txBody>
                    <a:bodyPr/>
                    <a:lstStyle/>
                    <a:p>
                      <a:pPr algn="l" defTabSz="914400"/>
                      <a:r>
                        <a:rPr lang="fr-FR" sz="2000" noProof="0">
                          <a:latin typeface="Calibri" panose="020F0502020204030204" pitchFamily="34" charset="0"/>
                          <a:ea typeface="Helvetica Neue Light"/>
                          <a:cs typeface="Calibri" panose="020F0502020204030204" pitchFamily="34" charset="0"/>
                          <a:sym typeface="Helvetica Neue Light"/>
                        </a:rPr>
                        <a:t>Le formateur (externe)</a:t>
                      </a:r>
                    </a:p>
                  </a:txBody>
                  <a:tcPr marL="63500" marR="63500" marT="0" marB="0" anchor="ctr" horzOverflow="overflow"/>
                </a:tc>
                <a:tc>
                  <a:txBody>
                    <a:bodyPr/>
                    <a:lstStyle/>
                    <a:p>
                      <a:pPr defTabSz="914400"/>
                      <a:r>
                        <a:rPr lang="fr-FR" sz="2000" noProof="0">
                          <a:latin typeface="Calibri" panose="020F0502020204030204" pitchFamily="34" charset="0"/>
                          <a:cs typeface="Calibri" panose="020F0502020204030204" pitchFamily="34" charset="0"/>
                        </a:rPr>
                        <a:t>10%</a:t>
                      </a:r>
                    </a:p>
                  </a:txBody>
                  <a:tcPr marL="50800" marR="50800" marT="50800" marB="50800" anchor="ctr" horzOverflow="overflow"/>
                </a:tc>
                <a:extLst>
                  <a:ext uri="{0D108BD9-81ED-4DB2-BD59-A6C34878D82A}">
                    <a16:rowId xmlns:a16="http://schemas.microsoft.com/office/drawing/2014/main" val="10002"/>
                  </a:ext>
                </a:extLst>
              </a:tr>
              <a:tr h="866347">
                <a:tc>
                  <a:txBody>
                    <a:bodyPr/>
                    <a:lstStyle/>
                    <a:p>
                      <a:pPr algn="l" defTabSz="914400"/>
                      <a:r>
                        <a:rPr lang="fr-FR" sz="2000" noProof="0" dirty="0">
                          <a:latin typeface="Calibri" panose="020F0502020204030204" pitchFamily="34" charset="0"/>
                          <a:ea typeface="Helvetica Neue Light"/>
                          <a:cs typeface="Calibri" panose="020F0502020204030204" pitchFamily="34" charset="0"/>
                          <a:sym typeface="Helvetica Neue Light"/>
                        </a:rPr>
                        <a:t>AQLPH, avec ajustements à l'interne</a:t>
                      </a:r>
                    </a:p>
                  </a:txBody>
                  <a:tcPr marL="63500" marR="63500" marT="0" marB="0" anchor="ctr" horzOverflow="overflow"/>
                </a:tc>
                <a:tc>
                  <a:txBody>
                    <a:bodyPr/>
                    <a:lstStyle/>
                    <a:p>
                      <a:pPr defTabSz="914400"/>
                      <a:r>
                        <a:rPr lang="fr-FR" sz="2000" noProof="0" dirty="0">
                          <a:latin typeface="Calibri" panose="020F0502020204030204" pitchFamily="34" charset="0"/>
                          <a:cs typeface="Calibri" panose="020F0502020204030204" pitchFamily="34" charset="0"/>
                        </a:rPr>
                        <a:t>7%</a:t>
                      </a:r>
                    </a:p>
                  </a:txBody>
                  <a:tcPr marL="50800" marR="50800" marT="50800" marB="50800" anchor="ctr" horzOverflow="overflow"/>
                </a:tc>
                <a:extLst>
                  <a:ext uri="{0D108BD9-81ED-4DB2-BD59-A6C34878D82A}">
                    <a16:rowId xmlns:a16="http://schemas.microsoft.com/office/drawing/2014/main" val="10003"/>
                  </a:ext>
                </a:extLst>
              </a:tr>
            </a:tbl>
          </a:graphicData>
        </a:graphic>
      </p:graphicFrame>
      <p:graphicFrame>
        <p:nvGraphicFramePr>
          <p:cNvPr id="5" name="Table 310" descr="Qui développe le contenu des activités de sensibilisation: &#10;&#10;Conférenciers (experts): 45%&#10;Conseillers (À l’interne) : 16%&#10;Tiré de contenu média (i.e. film, livre, photos…): 12%&#10;Direction: 10%">
            <a:extLst>
              <a:ext uri="{FF2B5EF4-FFF2-40B4-BE49-F238E27FC236}">
                <a16:creationId xmlns:a16="http://schemas.microsoft.com/office/drawing/2014/main" id="{DB224F1C-1501-394C-A9D8-F568F9F5676D}"/>
              </a:ext>
            </a:extLst>
          </p:cNvPr>
          <p:cNvGraphicFramePr/>
          <p:nvPr>
            <p:extLst>
              <p:ext uri="{D42A27DB-BD31-4B8C-83A1-F6EECF244321}">
                <p14:modId xmlns:p14="http://schemas.microsoft.com/office/powerpoint/2010/main" val="2876189885"/>
              </p:ext>
            </p:extLst>
          </p:nvPr>
        </p:nvGraphicFramePr>
        <p:xfrm>
          <a:off x="838200" y="1692549"/>
          <a:ext cx="4665785" cy="3472901"/>
        </p:xfrm>
        <a:graphic>
          <a:graphicData uri="http://schemas.openxmlformats.org/drawingml/2006/table">
            <a:tbl>
              <a:tblPr firstRow="1">
                <a:tableStyleId>{C083E6E3-FA7D-4D7B-A595-EF9225AFEA82}</a:tableStyleId>
              </a:tblPr>
              <a:tblGrid>
                <a:gridCol w="3863953">
                  <a:extLst>
                    <a:ext uri="{9D8B030D-6E8A-4147-A177-3AD203B41FA5}">
                      <a16:colId xmlns:a16="http://schemas.microsoft.com/office/drawing/2014/main" val="20000"/>
                    </a:ext>
                  </a:extLst>
                </a:gridCol>
                <a:gridCol w="801832">
                  <a:extLst>
                    <a:ext uri="{9D8B030D-6E8A-4147-A177-3AD203B41FA5}">
                      <a16:colId xmlns:a16="http://schemas.microsoft.com/office/drawing/2014/main" val="20001"/>
                    </a:ext>
                  </a:extLst>
                </a:gridCol>
              </a:tblGrid>
              <a:tr h="720390">
                <a:tc>
                  <a:txBody>
                    <a:bodyPr/>
                    <a:lstStyle/>
                    <a:p>
                      <a:pPr algn="l" defTabSz="914400"/>
                      <a:r>
                        <a:rPr lang="fr-FR" sz="2200" b="1" noProof="0" dirty="0">
                          <a:latin typeface="Calibri" panose="020F0502020204030204" pitchFamily="34" charset="0"/>
                          <a:cs typeface="Calibri" panose="020F0502020204030204" pitchFamily="34" charset="0"/>
                        </a:rPr>
                        <a:t>Activités de sensibilisation</a:t>
                      </a:r>
                    </a:p>
                  </a:txBody>
                  <a:tcPr marL="50800" marR="50800" marT="50800" marB="50800" anchor="ctr" horzOverflow="overflow"/>
                </a:tc>
                <a:tc>
                  <a:txBody>
                    <a:bodyPr/>
                    <a:lstStyle/>
                    <a:p>
                      <a:pPr algn="l" defTabSz="914400"/>
                      <a:endParaRPr lang="fr-FR" sz="2200" b="1" noProof="0">
                        <a:latin typeface="Calibri" panose="020F0502020204030204" pitchFamily="34" charset="0"/>
                        <a:cs typeface="Calibri" panose="020F0502020204030204" pitchFamily="34" charset="0"/>
                      </a:endParaRPr>
                    </a:p>
                  </a:txBody>
                  <a:tcPr marL="50800" marR="50800" marT="50800" marB="50800" anchor="ctr" horzOverflow="overflow"/>
                </a:tc>
                <a:extLst>
                  <a:ext uri="{0D108BD9-81ED-4DB2-BD59-A6C34878D82A}">
                    <a16:rowId xmlns:a16="http://schemas.microsoft.com/office/drawing/2014/main" val="838273499"/>
                  </a:ext>
                </a:extLst>
              </a:tr>
              <a:tr h="597476">
                <a:tc>
                  <a:txBody>
                    <a:bodyPr/>
                    <a:lstStyle/>
                    <a:p>
                      <a:pPr algn="l" defTabSz="914400"/>
                      <a:r>
                        <a:rPr lang="fr-FR" sz="2000" b="0" noProof="0">
                          <a:latin typeface="Calibri" panose="020F0502020204030204" pitchFamily="34" charset="0"/>
                          <a:ea typeface="Helvetica Neue"/>
                          <a:cs typeface="Calibri" panose="020F0502020204030204" pitchFamily="34" charset="0"/>
                          <a:sym typeface="Helvetica Neue"/>
                        </a:rPr>
                        <a:t>Conférenciers (experts)</a:t>
                      </a:r>
                    </a:p>
                  </a:txBody>
                  <a:tcPr marL="63500" marR="63500" marT="0" marB="0" anchor="ctr" horzOverflow="overflow"/>
                </a:tc>
                <a:tc>
                  <a:txBody>
                    <a:bodyPr/>
                    <a:lstStyle/>
                    <a:p>
                      <a:pPr defTabSz="914400"/>
                      <a:r>
                        <a:rPr lang="fr-FR" sz="2000" b="0" noProof="0">
                          <a:latin typeface="Calibri" panose="020F0502020204030204" pitchFamily="34" charset="0"/>
                          <a:ea typeface="Helvetica"/>
                          <a:cs typeface="Calibri" panose="020F0502020204030204" pitchFamily="34" charset="0"/>
                          <a:sym typeface="Helvetica"/>
                        </a:rPr>
                        <a:t>45%</a:t>
                      </a:r>
                    </a:p>
                  </a:txBody>
                  <a:tcPr marL="50800" marR="50800" marT="50800" marB="50800" anchor="ctr" horzOverflow="overflow"/>
                </a:tc>
                <a:extLst>
                  <a:ext uri="{0D108BD9-81ED-4DB2-BD59-A6C34878D82A}">
                    <a16:rowId xmlns:a16="http://schemas.microsoft.com/office/drawing/2014/main" val="10000"/>
                  </a:ext>
                </a:extLst>
              </a:tr>
              <a:tr h="597476">
                <a:tc>
                  <a:txBody>
                    <a:bodyPr/>
                    <a:lstStyle/>
                    <a:p>
                      <a:pPr algn="l" defTabSz="914400"/>
                      <a:r>
                        <a:rPr lang="fr-FR" sz="2000" b="0" noProof="0" dirty="0">
                          <a:latin typeface="Calibri" panose="020F0502020204030204" pitchFamily="34" charset="0"/>
                          <a:ea typeface="Helvetica Neue Light"/>
                          <a:cs typeface="Calibri" panose="020F0502020204030204" pitchFamily="34" charset="0"/>
                          <a:sym typeface="Helvetica Neue Light"/>
                        </a:rPr>
                        <a:t>Conseillers (À l’interne)</a:t>
                      </a:r>
                    </a:p>
                  </a:txBody>
                  <a:tcPr marL="63500" marR="63500" marT="0" marB="0" anchor="ctr" horzOverflow="overflow"/>
                </a:tc>
                <a:tc>
                  <a:txBody>
                    <a:bodyPr/>
                    <a:lstStyle/>
                    <a:p>
                      <a:pPr defTabSz="914400"/>
                      <a:r>
                        <a:rPr lang="fr-FR" sz="2000" b="0" noProof="0">
                          <a:latin typeface="Calibri" panose="020F0502020204030204" pitchFamily="34" charset="0"/>
                          <a:cs typeface="Calibri" panose="020F0502020204030204" pitchFamily="34" charset="0"/>
                        </a:rPr>
                        <a:t>16%</a:t>
                      </a:r>
                    </a:p>
                  </a:txBody>
                  <a:tcPr marL="50800" marR="50800" marT="50800" marB="50800" anchor="ctr" horzOverflow="overflow"/>
                </a:tc>
                <a:extLst>
                  <a:ext uri="{0D108BD9-81ED-4DB2-BD59-A6C34878D82A}">
                    <a16:rowId xmlns:a16="http://schemas.microsoft.com/office/drawing/2014/main" val="10001"/>
                  </a:ext>
                </a:extLst>
              </a:tr>
              <a:tr h="791141">
                <a:tc>
                  <a:txBody>
                    <a:bodyPr/>
                    <a:lstStyle/>
                    <a:p>
                      <a:pPr algn="l" defTabSz="914400"/>
                      <a:r>
                        <a:rPr lang="fr-FR" sz="2000" b="0" noProof="0">
                          <a:latin typeface="Calibri" panose="020F0502020204030204" pitchFamily="34" charset="0"/>
                          <a:ea typeface="Helvetica Neue Light"/>
                          <a:cs typeface="Calibri" panose="020F0502020204030204" pitchFamily="34" charset="0"/>
                          <a:sym typeface="Helvetica Neue Light"/>
                        </a:rPr>
                        <a:t>Tiré de contenu média (i.e. film, livre, photos…)</a:t>
                      </a:r>
                    </a:p>
                  </a:txBody>
                  <a:tcPr marL="63500" marR="63500" marT="0" marB="0" anchor="ctr" horzOverflow="overflow"/>
                </a:tc>
                <a:tc>
                  <a:txBody>
                    <a:bodyPr/>
                    <a:lstStyle/>
                    <a:p>
                      <a:pPr defTabSz="914400"/>
                      <a:r>
                        <a:rPr lang="fr-FR" sz="2000" b="0" noProof="0">
                          <a:latin typeface="Calibri" panose="020F0502020204030204" pitchFamily="34" charset="0"/>
                          <a:cs typeface="Calibri" panose="020F0502020204030204" pitchFamily="34" charset="0"/>
                        </a:rPr>
                        <a:t>12%</a:t>
                      </a:r>
                    </a:p>
                  </a:txBody>
                  <a:tcPr marL="50800" marR="50800" marT="50800" marB="50800" anchor="ctr" horzOverflow="overflow"/>
                </a:tc>
                <a:extLst>
                  <a:ext uri="{0D108BD9-81ED-4DB2-BD59-A6C34878D82A}">
                    <a16:rowId xmlns:a16="http://schemas.microsoft.com/office/drawing/2014/main" val="10002"/>
                  </a:ext>
                </a:extLst>
              </a:tr>
              <a:tr h="766418">
                <a:tc>
                  <a:txBody>
                    <a:bodyPr/>
                    <a:lstStyle/>
                    <a:p>
                      <a:pPr algn="l" defTabSz="914400"/>
                      <a:r>
                        <a:rPr lang="fr-FR" sz="2000" b="0" noProof="0">
                          <a:latin typeface="Calibri" panose="020F0502020204030204" pitchFamily="34" charset="0"/>
                          <a:ea typeface="Helvetica Neue Light"/>
                          <a:cs typeface="Calibri" panose="020F0502020204030204" pitchFamily="34" charset="0"/>
                          <a:sym typeface="Helvetica Neue Light"/>
                        </a:rPr>
                        <a:t>Direction</a:t>
                      </a:r>
                    </a:p>
                  </a:txBody>
                  <a:tcPr marL="63500" marR="63500" marT="0" marB="0" anchor="ctr" horzOverflow="overflow"/>
                </a:tc>
                <a:tc>
                  <a:txBody>
                    <a:bodyPr/>
                    <a:lstStyle/>
                    <a:p>
                      <a:pPr defTabSz="914400"/>
                      <a:r>
                        <a:rPr lang="fr-FR" sz="2000" b="0" noProof="0" dirty="0">
                          <a:latin typeface="Calibri" panose="020F0502020204030204" pitchFamily="34" charset="0"/>
                          <a:cs typeface="Calibri" panose="020F0502020204030204" pitchFamily="34" charset="0"/>
                        </a:rPr>
                        <a:t>10%</a:t>
                      </a:r>
                    </a:p>
                  </a:txBody>
                  <a:tcPr marL="50800" marR="50800" marT="50800" marB="50800" anchor="ctr" horzOverflow="overflow"/>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85159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Shape 380"/>
          <p:cNvSpPr/>
          <p:nvPr/>
        </p:nvSpPr>
        <p:spPr>
          <a:xfrm>
            <a:off x="569123" y="460931"/>
            <a:ext cx="7221529" cy="564578"/>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3700" b="1">
                <a:latin typeface="Helvetica"/>
                <a:ea typeface="Helvetica"/>
                <a:cs typeface="Helvetica"/>
                <a:sym typeface="Helvetica"/>
              </a:defRPr>
            </a:lvl1pPr>
          </a:lstStyle>
          <a:p>
            <a:r>
              <a:rPr lang="fr-FR" sz="3200" b="0">
                <a:solidFill>
                  <a:srgbClr val="C00000"/>
                </a:solidFill>
                <a:latin typeface="Calibri" panose="020F0502020204030204" pitchFamily="34" charset="0"/>
                <a:cs typeface="Calibri" panose="020F0502020204030204" pitchFamily="34" charset="0"/>
              </a:rPr>
              <a:t>Sur quoi est basé le contenu des activités? </a:t>
            </a:r>
          </a:p>
        </p:txBody>
      </p:sp>
      <p:grpSp>
        <p:nvGrpSpPr>
          <p:cNvPr id="4" name="Group 3" descr="Graphique montrant sur quoi est basé le contenu des activités de formation (n=60)&#10;Expertise : 55&#10;Recherche : 53&#10;Documents de référence : 42&#10;Expérience personnelle : 37">
            <a:extLst>
              <a:ext uri="{FF2B5EF4-FFF2-40B4-BE49-F238E27FC236}">
                <a16:creationId xmlns:a16="http://schemas.microsoft.com/office/drawing/2014/main" id="{BBBC59B0-DDA6-A847-9308-F4099CC578F1}"/>
              </a:ext>
            </a:extLst>
          </p:cNvPr>
          <p:cNvGrpSpPr/>
          <p:nvPr/>
        </p:nvGrpSpPr>
        <p:grpSpPr>
          <a:xfrm>
            <a:off x="6457151" y="1322900"/>
            <a:ext cx="5275385" cy="5309186"/>
            <a:chOff x="351691" y="1456584"/>
            <a:chExt cx="5275385" cy="5309186"/>
          </a:xfrm>
        </p:grpSpPr>
        <p:sp>
          <p:nvSpPr>
            <p:cNvPr id="381" name="Shape 381"/>
            <p:cNvSpPr/>
            <p:nvPr/>
          </p:nvSpPr>
          <p:spPr>
            <a:xfrm>
              <a:off x="1504840" y="1456584"/>
              <a:ext cx="3881091" cy="385939"/>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lvl1pPr>
                <a:defRPr sz="2900"/>
              </a:lvl1pPr>
            </a:lstStyle>
            <a:p>
              <a:r>
                <a:rPr lang="fr-FR" sz="2039">
                  <a:latin typeface="Calibri" panose="020F0502020204030204" pitchFamily="34" charset="0"/>
                  <a:cs typeface="Calibri" panose="020F0502020204030204" pitchFamily="34" charset="0"/>
                </a:rPr>
                <a:t>Activités de formation (n=60)</a:t>
              </a:r>
            </a:p>
          </p:txBody>
        </p:sp>
        <p:graphicFrame>
          <p:nvGraphicFramePr>
            <p:cNvPr id="385" name="Chart 385"/>
            <p:cNvGraphicFramePr/>
            <p:nvPr>
              <p:extLst>
                <p:ext uri="{D42A27DB-BD31-4B8C-83A1-F6EECF244321}">
                  <p14:modId xmlns:p14="http://schemas.microsoft.com/office/powerpoint/2010/main" val="1599665444"/>
                </p:ext>
              </p:extLst>
            </p:nvPr>
          </p:nvGraphicFramePr>
          <p:xfrm>
            <a:off x="351691" y="2187295"/>
            <a:ext cx="5275385" cy="3927485"/>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30DE1487-F573-5342-8324-6323CF88F718}"/>
                </a:ext>
              </a:extLst>
            </p:cNvPr>
            <p:cNvSpPr txBox="1"/>
            <p:nvPr/>
          </p:nvSpPr>
          <p:spPr>
            <a:xfrm>
              <a:off x="1373894" y="6457993"/>
              <a:ext cx="3437159" cy="307777"/>
            </a:xfrm>
            <a:prstGeom prst="rect">
              <a:avLst/>
            </a:prstGeom>
            <a:noFill/>
          </p:spPr>
          <p:txBody>
            <a:bodyPr wrap="none" rtlCol="0">
              <a:spAutoFit/>
            </a:bodyPr>
            <a:lstStyle/>
            <a:p>
              <a:r>
                <a:rPr lang="fr-FR">
                  <a:latin typeface="Calibri" panose="020F0502020204030204" pitchFamily="34" charset="0"/>
                  <a:cs typeface="Calibri" panose="020F0502020204030204" pitchFamily="34" charset="0"/>
                </a:rPr>
                <a:t>Ne peut pas dire (n=8), pas de réponse (n=3)</a:t>
              </a:r>
            </a:p>
          </p:txBody>
        </p:sp>
      </p:grpSp>
      <p:grpSp>
        <p:nvGrpSpPr>
          <p:cNvPr id="3" name="Group 2" descr="Graphique montrant sur quoi est basé le contenu des activités de sensibilisation (n=26)&#10;Expertise : 15&#10;Recherche : 13&#10;Documents de référence : 7&#10;Expérience personnelle : 19">
            <a:extLst>
              <a:ext uri="{FF2B5EF4-FFF2-40B4-BE49-F238E27FC236}">
                <a16:creationId xmlns:a16="http://schemas.microsoft.com/office/drawing/2014/main" id="{66C2532D-F517-8348-916F-3D614ECA04C6}"/>
              </a:ext>
            </a:extLst>
          </p:cNvPr>
          <p:cNvGrpSpPr/>
          <p:nvPr/>
        </p:nvGrpSpPr>
        <p:grpSpPr>
          <a:xfrm>
            <a:off x="459464" y="1322900"/>
            <a:ext cx="5544489" cy="5309186"/>
            <a:chOff x="6223393" y="1456584"/>
            <a:chExt cx="5544489" cy="5309186"/>
          </a:xfrm>
        </p:grpSpPr>
        <p:sp>
          <p:nvSpPr>
            <p:cNvPr id="383" name="Shape 383"/>
            <p:cNvSpPr/>
            <p:nvPr/>
          </p:nvSpPr>
          <p:spPr>
            <a:xfrm>
              <a:off x="7057863" y="1456584"/>
              <a:ext cx="3729678" cy="385939"/>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lvl1pPr>
                <a:defRPr sz="2900"/>
              </a:lvl1pPr>
            </a:lstStyle>
            <a:p>
              <a:r>
                <a:rPr lang="fr-FR" sz="2039">
                  <a:latin typeface="Calibri" panose="020F0502020204030204" pitchFamily="34" charset="0"/>
                  <a:cs typeface="Calibri" panose="020F0502020204030204" pitchFamily="34" charset="0"/>
                </a:rPr>
                <a:t>Activités de sensibilisation (n=26)</a:t>
              </a:r>
            </a:p>
          </p:txBody>
        </p:sp>
        <p:graphicFrame>
          <p:nvGraphicFramePr>
            <p:cNvPr id="387" name="Chart 387"/>
            <p:cNvGraphicFramePr/>
            <p:nvPr>
              <p:extLst>
                <p:ext uri="{D42A27DB-BD31-4B8C-83A1-F6EECF244321}">
                  <p14:modId xmlns:p14="http://schemas.microsoft.com/office/powerpoint/2010/main" val="2646767845"/>
                </p:ext>
              </p:extLst>
            </p:nvPr>
          </p:nvGraphicFramePr>
          <p:xfrm>
            <a:off x="6223393" y="2100054"/>
            <a:ext cx="5398615" cy="3927485"/>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a:extLst>
                <a:ext uri="{FF2B5EF4-FFF2-40B4-BE49-F238E27FC236}">
                  <a16:creationId xmlns:a16="http://schemas.microsoft.com/office/drawing/2014/main" id="{BAF0F823-71A7-E24C-8868-24F960D0BE01}"/>
                </a:ext>
              </a:extLst>
            </p:cNvPr>
            <p:cNvSpPr txBox="1"/>
            <p:nvPr/>
          </p:nvSpPr>
          <p:spPr>
            <a:xfrm>
              <a:off x="6554595" y="6457993"/>
              <a:ext cx="5213287" cy="307777"/>
            </a:xfrm>
            <a:prstGeom prst="rect">
              <a:avLst/>
            </a:prstGeom>
            <a:noFill/>
          </p:spPr>
          <p:txBody>
            <a:bodyPr wrap="none" rtlCol="0">
              <a:spAutoFit/>
            </a:bodyPr>
            <a:lstStyle/>
            <a:p>
              <a:r>
                <a:rPr lang="fr-FR">
                  <a:latin typeface="Calibri" panose="020F0502020204030204" pitchFamily="34" charset="0"/>
                  <a:cs typeface="Calibri" panose="020F0502020204030204" pitchFamily="34" charset="0"/>
                </a:rPr>
                <a:t>Ne peut pas dire (n=27), ‘non-applicable’ (n=4), pas de réponse (n=1)</a:t>
              </a:r>
            </a:p>
          </p:txBody>
        </p:sp>
      </p:grpSp>
    </p:spTree>
    <p:extLst>
      <p:ext uri="{BB962C8B-B14F-4D97-AF65-F5344CB8AC3E}">
        <p14:creationId xmlns:p14="http://schemas.microsoft.com/office/powerpoint/2010/main" val="2852692333"/>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9C118-E5AA-AC4A-ABCA-F6AFD7A9F511}"/>
              </a:ext>
            </a:extLst>
          </p:cNvPr>
          <p:cNvSpPr>
            <a:spLocks noGrp="1"/>
          </p:cNvSpPr>
          <p:nvPr>
            <p:ph type="title"/>
          </p:nvPr>
        </p:nvSpPr>
        <p:spPr>
          <a:xfrm>
            <a:off x="590066" y="285505"/>
            <a:ext cx="10515600" cy="1325563"/>
          </a:xfrm>
        </p:spPr>
        <p:txBody>
          <a:bodyPr/>
          <a:lstStyle/>
          <a:p>
            <a:r>
              <a:rPr lang="fr-FR" sz="3600" dirty="0">
                <a:solidFill>
                  <a:srgbClr val="C00000"/>
                </a:solidFill>
              </a:rPr>
              <a:t>Est-ce que le contenu est validé?</a:t>
            </a:r>
            <a:br>
              <a:rPr lang="fr-FR" dirty="0">
                <a:solidFill>
                  <a:srgbClr val="C00000"/>
                </a:solidFill>
              </a:rPr>
            </a:br>
            <a:r>
              <a:rPr lang="fr-FR" sz="2000" dirty="0">
                <a:solidFill>
                  <a:srgbClr val="C00000"/>
                </a:solidFill>
              </a:rPr>
              <a:t>(Selon les répondants)</a:t>
            </a:r>
            <a:endParaRPr lang="fr-FR" sz="2800" dirty="0">
              <a:solidFill>
                <a:srgbClr val="C00000"/>
              </a:solidFill>
            </a:endParaRPr>
          </a:p>
        </p:txBody>
      </p:sp>
      <p:grpSp>
        <p:nvGrpSpPr>
          <p:cNvPr id="9" name="Group 8" descr="Graphique montrant le nombre d'activités de formation dont le contenu est validé (n-71).&#10;Oui : 64&#10;Ne peut pas dire : 4&#10;Pas de réponse 2&#10;Non: 1&#10;">
            <a:extLst>
              <a:ext uri="{FF2B5EF4-FFF2-40B4-BE49-F238E27FC236}">
                <a16:creationId xmlns:a16="http://schemas.microsoft.com/office/drawing/2014/main" id="{3DAE63EC-BB3A-AC4A-BE8E-B1905F5D93B3}"/>
              </a:ext>
            </a:extLst>
          </p:cNvPr>
          <p:cNvGrpSpPr/>
          <p:nvPr/>
        </p:nvGrpSpPr>
        <p:grpSpPr>
          <a:xfrm>
            <a:off x="6808922" y="1605371"/>
            <a:ext cx="5031113" cy="5046877"/>
            <a:chOff x="279440" y="1611068"/>
            <a:chExt cx="5031113" cy="5046877"/>
          </a:xfrm>
        </p:grpSpPr>
        <p:graphicFrame>
          <p:nvGraphicFramePr>
            <p:cNvPr id="6" name="Chart 394">
              <a:extLst>
                <a:ext uri="{FF2B5EF4-FFF2-40B4-BE49-F238E27FC236}">
                  <a16:creationId xmlns:a16="http://schemas.microsoft.com/office/drawing/2014/main" id="{2818FF44-8884-2743-A83E-8173035BF541}"/>
                </a:ext>
              </a:extLst>
            </p:cNvPr>
            <p:cNvGraphicFramePr/>
            <p:nvPr>
              <p:extLst>
                <p:ext uri="{D42A27DB-BD31-4B8C-83A1-F6EECF244321}">
                  <p14:modId xmlns:p14="http://schemas.microsoft.com/office/powerpoint/2010/main" val="2777036280"/>
                </p:ext>
              </p:extLst>
            </p:nvPr>
          </p:nvGraphicFramePr>
          <p:xfrm>
            <a:off x="279440" y="1611068"/>
            <a:ext cx="5031113" cy="4425518"/>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49AAFB50-A222-1F49-AE53-EAAE37401DA7}"/>
                </a:ext>
              </a:extLst>
            </p:cNvPr>
            <p:cNvSpPr/>
            <p:nvPr/>
          </p:nvSpPr>
          <p:spPr>
            <a:xfrm>
              <a:off x="1541627" y="6257835"/>
              <a:ext cx="3302507" cy="400110"/>
            </a:xfrm>
            <a:prstGeom prst="rect">
              <a:avLst/>
            </a:prstGeom>
          </p:spPr>
          <p:txBody>
            <a:bodyPr wrap="none">
              <a:spAutoFit/>
            </a:bodyPr>
            <a:lstStyle/>
            <a:p>
              <a:r>
                <a:rPr lang="fr-CA" sz="2000" b="1" dirty="0">
                  <a:latin typeface="Calibri" panose="020F0502020204030204" pitchFamily="34" charset="0"/>
                  <a:cs typeface="Calibri" panose="020F0502020204030204" pitchFamily="34" charset="0"/>
                </a:rPr>
                <a:t>Activités de formation (n=71)</a:t>
              </a:r>
            </a:p>
          </p:txBody>
        </p:sp>
      </p:grpSp>
      <p:grpSp>
        <p:nvGrpSpPr>
          <p:cNvPr id="10" name="Group 9" descr="Graphique montrant le nombre d'activités de sensibilisation dont le contenu est validé (n-71).&#10;Oui : 16&#10;Non : 6&#10;Non applicable : 11&#10;Ne peut pas dire : 24&#10;Pas de réponse 1">
            <a:extLst>
              <a:ext uri="{FF2B5EF4-FFF2-40B4-BE49-F238E27FC236}">
                <a16:creationId xmlns:a16="http://schemas.microsoft.com/office/drawing/2014/main" id="{1CA81899-E6B5-C448-8EB8-ADF758DD7841}"/>
              </a:ext>
            </a:extLst>
          </p:cNvPr>
          <p:cNvGrpSpPr/>
          <p:nvPr/>
        </p:nvGrpSpPr>
        <p:grpSpPr>
          <a:xfrm>
            <a:off x="351965" y="1611068"/>
            <a:ext cx="6102988" cy="5046877"/>
            <a:chOff x="5847866" y="1611068"/>
            <a:chExt cx="6102988" cy="5046877"/>
          </a:xfrm>
        </p:grpSpPr>
        <p:sp>
          <p:nvSpPr>
            <p:cNvPr id="3" name="Rectangle 2">
              <a:extLst>
                <a:ext uri="{FF2B5EF4-FFF2-40B4-BE49-F238E27FC236}">
                  <a16:creationId xmlns:a16="http://schemas.microsoft.com/office/drawing/2014/main" id="{2852E1E6-1BD8-DA46-9CC8-0C904E71A6EE}"/>
                </a:ext>
              </a:extLst>
            </p:cNvPr>
            <p:cNvSpPr/>
            <p:nvPr/>
          </p:nvSpPr>
          <p:spPr>
            <a:xfrm>
              <a:off x="7397987" y="6257835"/>
              <a:ext cx="3746538" cy="400110"/>
            </a:xfrm>
            <a:prstGeom prst="rect">
              <a:avLst/>
            </a:prstGeom>
          </p:spPr>
          <p:txBody>
            <a:bodyPr wrap="none">
              <a:spAutoFit/>
            </a:bodyPr>
            <a:lstStyle/>
            <a:p>
              <a:r>
                <a:rPr lang="fr-CA" sz="2000" b="1" dirty="0">
                  <a:latin typeface="Calibri" panose="020F0502020204030204" pitchFamily="34" charset="0"/>
                  <a:cs typeface="Calibri" panose="020F0502020204030204" pitchFamily="34" charset="0"/>
                </a:rPr>
                <a:t>Activités de sensibilisation (n=58)</a:t>
              </a:r>
            </a:p>
          </p:txBody>
        </p:sp>
        <p:graphicFrame>
          <p:nvGraphicFramePr>
            <p:cNvPr id="8" name="Chart 395">
              <a:extLst>
                <a:ext uri="{FF2B5EF4-FFF2-40B4-BE49-F238E27FC236}">
                  <a16:creationId xmlns:a16="http://schemas.microsoft.com/office/drawing/2014/main" id="{1A7BF3FE-EB5E-5841-A5EC-0BFCCEDBF4D9}"/>
                </a:ext>
              </a:extLst>
            </p:cNvPr>
            <p:cNvGraphicFramePr/>
            <p:nvPr>
              <p:extLst>
                <p:ext uri="{D42A27DB-BD31-4B8C-83A1-F6EECF244321}">
                  <p14:modId xmlns:p14="http://schemas.microsoft.com/office/powerpoint/2010/main" val="65786544"/>
                </p:ext>
              </p:extLst>
            </p:nvPr>
          </p:nvGraphicFramePr>
          <p:xfrm>
            <a:off x="5847866" y="1611068"/>
            <a:ext cx="6102988" cy="4425518"/>
          </p:xfrm>
          <a:graphic>
            <a:graphicData uri="http://schemas.openxmlformats.org/drawingml/2006/chart">
              <c:chart xmlns:c="http://schemas.openxmlformats.org/drawingml/2006/chart" xmlns:r="http://schemas.openxmlformats.org/officeDocument/2006/relationships" r:id="rId4"/>
            </a:graphicData>
          </a:graphic>
        </p:graphicFrame>
      </p:grpSp>
    </p:spTree>
    <p:extLst>
      <p:ext uri="{BB962C8B-B14F-4D97-AF65-F5344CB8AC3E}">
        <p14:creationId xmlns:p14="http://schemas.microsoft.com/office/powerpoint/2010/main" val="4141183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8" name="Shape 398"/>
          <p:cNvSpPr/>
          <p:nvPr/>
        </p:nvSpPr>
        <p:spPr>
          <a:xfrm>
            <a:off x="860324" y="540673"/>
            <a:ext cx="6019277" cy="503023"/>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3700" b="1">
                <a:latin typeface="Helvetica"/>
                <a:ea typeface="Helvetica"/>
                <a:cs typeface="Helvetica"/>
                <a:sym typeface="Helvetica"/>
              </a:defRPr>
            </a:lvl1pPr>
          </a:lstStyle>
          <a:p>
            <a:r>
              <a:rPr lang="fr-FR" sz="2800" b="0">
                <a:solidFill>
                  <a:srgbClr val="C00000"/>
                </a:solidFill>
                <a:latin typeface="Calibri" panose="020F0502020204030204" pitchFamily="34" charset="0"/>
                <a:cs typeface="Calibri" panose="020F0502020204030204" pitchFamily="34" charset="0"/>
              </a:rPr>
              <a:t>De quelle façon validez-vous le contenu?</a:t>
            </a:r>
          </a:p>
        </p:txBody>
      </p:sp>
      <p:sp>
        <p:nvSpPr>
          <p:cNvPr id="399" name="Shape 399"/>
          <p:cNvSpPr/>
          <p:nvPr/>
        </p:nvSpPr>
        <p:spPr>
          <a:xfrm>
            <a:off x="6795911" y="1451978"/>
            <a:ext cx="4041838" cy="441468"/>
          </a:xfrm>
          <a:prstGeom prst="rect">
            <a:avLst/>
          </a:prstGeom>
          <a:ln w="25400">
            <a:noFill/>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lvl1pPr>
              <a:defRPr sz="2700"/>
            </a:lvl1pPr>
          </a:lstStyle>
          <a:p>
            <a:r>
              <a:rPr lang="fr-FR" sz="2400">
                <a:latin typeface="Calibri" panose="020F0502020204030204" pitchFamily="34" charset="0"/>
                <a:cs typeface="Calibri" panose="020F0502020204030204" pitchFamily="34" charset="0"/>
              </a:rPr>
              <a:t>Activités de formation (n=64)</a:t>
            </a:r>
          </a:p>
        </p:txBody>
      </p:sp>
      <p:sp>
        <p:nvSpPr>
          <p:cNvPr id="400" name="Shape 400"/>
          <p:cNvSpPr/>
          <p:nvPr/>
        </p:nvSpPr>
        <p:spPr>
          <a:xfrm>
            <a:off x="860324" y="1468969"/>
            <a:ext cx="4885720" cy="441468"/>
          </a:xfrm>
          <a:prstGeom prst="rect">
            <a:avLst/>
          </a:prstGeom>
          <a:ln w="25400">
            <a:noFill/>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lvl1pPr>
              <a:defRPr sz="2700"/>
            </a:lvl1pPr>
          </a:lstStyle>
          <a:p>
            <a:r>
              <a:rPr lang="fr-FR" sz="2400">
                <a:latin typeface="Calibri" panose="020F0502020204030204" pitchFamily="34" charset="0"/>
                <a:cs typeface="Calibri" panose="020F0502020204030204" pitchFamily="34" charset="0"/>
              </a:rPr>
              <a:t>Activités de sensibilisation (n=16)</a:t>
            </a:r>
          </a:p>
        </p:txBody>
      </p:sp>
      <p:graphicFrame>
        <p:nvGraphicFramePr>
          <p:cNvPr id="403" name="Table 403" descr="Validation des activités de formation (n=64)&#10;&#10;À l’interne (équipe) : 22%&#10;Formation pilote : 16 %&#10;Direction : 11%&#10;Scientifiquement/résultats de recherche : 11 %&#10;L’organisation qui l’a développé : 10 %&#10;Experts (professionnels dans le domaine) : 10%&#10;À l'interne (une personne) : 8%&#10;Organismes pour personnes en situation de handicap : 7%&#10;Le client : 3%&#10;Consultante : 3%&#13;&#10;&#13;&#10;&#13;&#10;&#10;&#13;&#10;"/>
          <p:cNvGraphicFramePr/>
          <p:nvPr>
            <p:extLst>
              <p:ext uri="{D42A27DB-BD31-4B8C-83A1-F6EECF244321}">
                <p14:modId xmlns:p14="http://schemas.microsoft.com/office/powerpoint/2010/main" val="1956987049"/>
              </p:ext>
            </p:extLst>
          </p:nvPr>
        </p:nvGraphicFramePr>
        <p:xfrm>
          <a:off x="6795911" y="2368072"/>
          <a:ext cx="4872736" cy="3821891"/>
        </p:xfrm>
        <a:graphic>
          <a:graphicData uri="http://schemas.openxmlformats.org/drawingml/2006/table">
            <a:tbl>
              <a:tblPr/>
              <a:tblGrid>
                <a:gridCol w="4155581">
                  <a:extLst>
                    <a:ext uri="{9D8B030D-6E8A-4147-A177-3AD203B41FA5}">
                      <a16:colId xmlns:a16="http://schemas.microsoft.com/office/drawing/2014/main" val="20000"/>
                    </a:ext>
                  </a:extLst>
                </a:gridCol>
                <a:gridCol w="717155">
                  <a:extLst>
                    <a:ext uri="{9D8B030D-6E8A-4147-A177-3AD203B41FA5}">
                      <a16:colId xmlns:a16="http://schemas.microsoft.com/office/drawing/2014/main" val="20001"/>
                    </a:ext>
                  </a:extLst>
                </a:gridCol>
              </a:tblGrid>
              <a:tr h="330398">
                <a:tc>
                  <a:txBody>
                    <a:bodyPr/>
                    <a:lstStyle/>
                    <a:p>
                      <a:pPr algn="l" defTabSz="914400"/>
                      <a:r>
                        <a:rPr lang="fr-FR" sz="1600" b="0" noProof="0" dirty="0">
                          <a:latin typeface="Calibri" panose="020F0502020204030204" pitchFamily="34" charset="0"/>
                          <a:ea typeface="Helvetica Neue"/>
                          <a:cs typeface="Calibri" panose="020F0502020204030204" pitchFamily="34" charset="0"/>
                          <a:sym typeface="Helvetica Neue"/>
                        </a:rPr>
                        <a:t>À l’interne (discussion d’équipe)</a:t>
                      </a:r>
                    </a:p>
                  </a:txBody>
                  <a:tcPr marL="44648" marR="44648" marT="0" marB="0" anchor="ctr" horzOverflow="overflow">
                    <a:lnL w="12700">
                      <a:solidFill>
                        <a:srgbClr val="000000"/>
                      </a:solidFill>
                      <a:miter lim="400000"/>
                    </a:lnL>
                    <a:lnR w="19050">
                      <a:solidFill>
                        <a:srgbClr val="000000"/>
                      </a:solidFill>
                      <a:custDash>
                        <a:ds d="200000" sp="200000"/>
                      </a:custDash>
                      <a:miter lim="400000"/>
                    </a:lnR>
                    <a:lnT w="12700">
                      <a:solidFill>
                        <a:srgbClr val="000000"/>
                      </a:solidFill>
                      <a:miter lim="400000"/>
                    </a:lnT>
                    <a:solidFill>
                      <a:srgbClr val="FFFFFF"/>
                    </a:solidFill>
                  </a:tcPr>
                </a:tc>
                <a:tc>
                  <a:txBody>
                    <a:bodyPr/>
                    <a:lstStyle/>
                    <a:p>
                      <a:pPr defTabSz="914400"/>
                      <a:r>
                        <a:rPr lang="fr-FR" sz="1600" b="0" noProof="0">
                          <a:latin typeface="Calibri" panose="020F0502020204030204" pitchFamily="34" charset="0"/>
                          <a:ea typeface="Helvetica"/>
                          <a:cs typeface="Calibri" panose="020F0502020204030204" pitchFamily="34" charset="0"/>
                          <a:sym typeface="Helvetica"/>
                        </a:rPr>
                        <a:t>22%</a:t>
                      </a:r>
                    </a:p>
                  </a:txBody>
                  <a:tcPr marL="35719" marR="35719" marT="35719" marB="35719" anchor="ctr" horzOverflow="overflow">
                    <a:lnL w="19050">
                      <a:solidFill>
                        <a:srgbClr val="000000"/>
                      </a:solidFill>
                      <a:custDash>
                        <a:ds d="200000" sp="200000"/>
                      </a:custDash>
                      <a:miter lim="400000"/>
                    </a:lnL>
                    <a:lnR w="12700">
                      <a:solidFill>
                        <a:srgbClr val="000000"/>
                      </a:solidFill>
                      <a:miter lim="400000"/>
                    </a:lnR>
                    <a:lnT w="12700">
                      <a:solidFill>
                        <a:srgbClr val="000000"/>
                      </a:solidFill>
                      <a:miter lim="400000"/>
                    </a:lnT>
                  </a:tcPr>
                </a:tc>
                <a:extLst>
                  <a:ext uri="{0D108BD9-81ED-4DB2-BD59-A6C34878D82A}">
                    <a16:rowId xmlns:a16="http://schemas.microsoft.com/office/drawing/2014/main" val="10000"/>
                  </a:ext>
                </a:extLst>
              </a:tr>
              <a:tr h="330398">
                <a:tc>
                  <a:txBody>
                    <a:bodyPr/>
                    <a:lstStyle/>
                    <a:p>
                      <a:pPr algn="l" defTabSz="914400"/>
                      <a:r>
                        <a:rPr lang="fr-FR" sz="1600" noProof="0">
                          <a:latin typeface="Calibri" panose="020F0502020204030204" pitchFamily="34" charset="0"/>
                          <a:ea typeface="Helvetica Neue Light"/>
                          <a:cs typeface="Calibri" panose="020F0502020204030204" pitchFamily="34" charset="0"/>
                          <a:sym typeface="Helvetica Neue Light"/>
                        </a:rPr>
                        <a:t>Formation pilote</a:t>
                      </a:r>
                    </a:p>
                  </a:txBody>
                  <a:tcPr marL="44648" marR="44648" marT="0" marB="0" anchor="ctr" horzOverflow="overflow">
                    <a:lnL w="12700">
                      <a:solidFill>
                        <a:srgbClr val="000000"/>
                      </a:solidFill>
                      <a:miter lim="400000"/>
                    </a:lnL>
                    <a:lnR w="19050">
                      <a:solidFill>
                        <a:srgbClr val="000000"/>
                      </a:solidFill>
                      <a:custDash>
                        <a:ds d="200000" sp="200000"/>
                      </a:custDash>
                      <a:miter lim="400000"/>
                    </a:lnR>
                    <a:solidFill>
                      <a:srgbClr val="FFFFFF"/>
                    </a:solidFill>
                  </a:tcPr>
                </a:tc>
                <a:tc>
                  <a:txBody>
                    <a:bodyPr/>
                    <a:lstStyle/>
                    <a:p>
                      <a:pPr defTabSz="914400"/>
                      <a:r>
                        <a:rPr lang="fr-FR" sz="1600" noProof="0">
                          <a:latin typeface="Calibri" panose="020F0502020204030204" pitchFamily="34" charset="0"/>
                          <a:cs typeface="Calibri" panose="020F0502020204030204" pitchFamily="34" charset="0"/>
                        </a:rPr>
                        <a:t>16%</a:t>
                      </a:r>
                    </a:p>
                  </a:txBody>
                  <a:tcPr marL="35719" marR="35719" marT="35719" marB="35719" anchor="ctr" horzOverflow="overflow">
                    <a:lnL w="19050">
                      <a:solidFill>
                        <a:srgbClr val="000000"/>
                      </a:solidFill>
                      <a:custDash>
                        <a:ds d="200000" sp="200000"/>
                      </a:custDash>
                      <a:miter lim="400000"/>
                    </a:lnL>
                    <a:lnR w="12700">
                      <a:solidFill>
                        <a:srgbClr val="000000"/>
                      </a:solidFill>
                      <a:miter lim="400000"/>
                    </a:lnR>
                  </a:tcPr>
                </a:tc>
                <a:extLst>
                  <a:ext uri="{0D108BD9-81ED-4DB2-BD59-A6C34878D82A}">
                    <a16:rowId xmlns:a16="http://schemas.microsoft.com/office/drawing/2014/main" val="10001"/>
                  </a:ext>
                </a:extLst>
              </a:tr>
              <a:tr h="330398">
                <a:tc>
                  <a:txBody>
                    <a:bodyPr/>
                    <a:lstStyle/>
                    <a:p>
                      <a:pPr algn="l" defTabSz="914400"/>
                      <a:r>
                        <a:rPr lang="fr-FR" sz="1600" noProof="0">
                          <a:latin typeface="Calibri" panose="020F0502020204030204" pitchFamily="34" charset="0"/>
                          <a:ea typeface="Helvetica Neue Light"/>
                          <a:cs typeface="Calibri" panose="020F0502020204030204" pitchFamily="34" charset="0"/>
                          <a:sym typeface="Helvetica Neue Light"/>
                        </a:rPr>
                        <a:t>Direction</a:t>
                      </a:r>
                    </a:p>
                  </a:txBody>
                  <a:tcPr marL="44648" marR="44648" marT="0" marB="0" anchor="ctr" horzOverflow="overflow">
                    <a:lnL w="12700">
                      <a:solidFill>
                        <a:srgbClr val="000000"/>
                      </a:solidFill>
                      <a:miter lim="400000"/>
                    </a:lnL>
                    <a:lnR w="19050">
                      <a:solidFill>
                        <a:srgbClr val="000000"/>
                      </a:solidFill>
                      <a:custDash>
                        <a:ds d="200000" sp="200000"/>
                      </a:custDash>
                      <a:miter lim="400000"/>
                    </a:lnR>
                    <a:solidFill>
                      <a:srgbClr val="FFFFFF"/>
                    </a:solidFill>
                  </a:tcPr>
                </a:tc>
                <a:tc>
                  <a:txBody>
                    <a:bodyPr/>
                    <a:lstStyle/>
                    <a:p>
                      <a:pPr defTabSz="914400"/>
                      <a:r>
                        <a:rPr lang="fr-FR" sz="1600" noProof="0">
                          <a:latin typeface="Calibri" panose="020F0502020204030204" pitchFamily="34" charset="0"/>
                          <a:cs typeface="Calibri" panose="020F0502020204030204" pitchFamily="34" charset="0"/>
                        </a:rPr>
                        <a:t>11%</a:t>
                      </a:r>
                    </a:p>
                  </a:txBody>
                  <a:tcPr marL="35719" marR="35719" marT="35719" marB="35719" anchor="ctr" horzOverflow="overflow">
                    <a:lnL w="19050">
                      <a:solidFill>
                        <a:srgbClr val="000000"/>
                      </a:solidFill>
                      <a:custDash>
                        <a:ds d="200000" sp="200000"/>
                      </a:custDash>
                      <a:miter lim="400000"/>
                    </a:lnL>
                    <a:lnR w="12700">
                      <a:solidFill>
                        <a:srgbClr val="000000"/>
                      </a:solidFill>
                      <a:miter lim="400000"/>
                    </a:lnR>
                  </a:tcPr>
                </a:tc>
                <a:extLst>
                  <a:ext uri="{0D108BD9-81ED-4DB2-BD59-A6C34878D82A}">
                    <a16:rowId xmlns:a16="http://schemas.microsoft.com/office/drawing/2014/main" val="10002"/>
                  </a:ext>
                </a:extLst>
              </a:tr>
              <a:tr h="503035">
                <a:tc>
                  <a:txBody>
                    <a:bodyPr/>
                    <a:lstStyle/>
                    <a:p>
                      <a:pPr algn="l" defTabSz="914400"/>
                      <a:r>
                        <a:rPr lang="fr-FR" sz="1600" noProof="0" dirty="0">
                          <a:latin typeface="Calibri" panose="020F0502020204030204" pitchFamily="34" charset="0"/>
                          <a:ea typeface="Helvetica Neue Light"/>
                          <a:cs typeface="Calibri" panose="020F0502020204030204" pitchFamily="34" charset="0"/>
                          <a:sym typeface="Helvetica Neue Light"/>
                        </a:rPr>
                        <a:t>Scientifiquement/résultats de recherche</a:t>
                      </a:r>
                    </a:p>
                  </a:txBody>
                  <a:tcPr marL="44648" marR="44648" marT="0" marB="0" anchor="ctr" horzOverflow="overflow">
                    <a:lnL w="12700">
                      <a:solidFill>
                        <a:srgbClr val="000000"/>
                      </a:solidFill>
                      <a:miter lim="400000"/>
                    </a:lnL>
                    <a:lnR w="19050">
                      <a:solidFill>
                        <a:srgbClr val="000000"/>
                      </a:solidFill>
                      <a:custDash>
                        <a:ds d="200000" sp="200000"/>
                      </a:custDash>
                      <a:miter lim="400000"/>
                    </a:lnR>
                    <a:solidFill>
                      <a:srgbClr val="FFFFFF"/>
                    </a:solidFill>
                  </a:tcPr>
                </a:tc>
                <a:tc>
                  <a:txBody>
                    <a:bodyPr/>
                    <a:lstStyle/>
                    <a:p>
                      <a:pPr defTabSz="914400"/>
                      <a:r>
                        <a:rPr lang="fr-FR" sz="1600" noProof="0">
                          <a:latin typeface="Calibri" panose="020F0502020204030204" pitchFamily="34" charset="0"/>
                          <a:cs typeface="Calibri" panose="020F0502020204030204" pitchFamily="34" charset="0"/>
                        </a:rPr>
                        <a:t>11%</a:t>
                      </a:r>
                    </a:p>
                  </a:txBody>
                  <a:tcPr marL="35719" marR="35719" marT="35719" marB="35719" anchor="ctr" horzOverflow="overflow">
                    <a:lnL w="19050">
                      <a:solidFill>
                        <a:srgbClr val="000000"/>
                      </a:solidFill>
                      <a:custDash>
                        <a:ds d="200000" sp="200000"/>
                      </a:custDash>
                      <a:miter lim="400000"/>
                    </a:lnL>
                    <a:lnR w="12700">
                      <a:solidFill>
                        <a:srgbClr val="000000"/>
                      </a:solidFill>
                      <a:miter lim="400000"/>
                    </a:lnR>
                  </a:tcPr>
                </a:tc>
                <a:extLst>
                  <a:ext uri="{0D108BD9-81ED-4DB2-BD59-A6C34878D82A}">
                    <a16:rowId xmlns:a16="http://schemas.microsoft.com/office/drawing/2014/main" val="10003"/>
                  </a:ext>
                </a:extLst>
              </a:tr>
              <a:tr h="330398">
                <a:tc>
                  <a:txBody>
                    <a:bodyPr/>
                    <a:lstStyle/>
                    <a:p>
                      <a:pPr algn="l" defTabSz="914400"/>
                      <a:r>
                        <a:rPr lang="fr-FR" sz="1600" noProof="0" dirty="0">
                          <a:latin typeface="Calibri" panose="020F0502020204030204" pitchFamily="34" charset="0"/>
                          <a:ea typeface="Helvetica Neue Light"/>
                          <a:cs typeface="Calibri" panose="020F0502020204030204" pitchFamily="34" charset="0"/>
                          <a:sym typeface="Helvetica Neue Light"/>
                        </a:rPr>
                        <a:t>L’organisation qui l’a développé</a:t>
                      </a:r>
                    </a:p>
                  </a:txBody>
                  <a:tcPr marL="44648" marR="44648" marT="0" marB="0" anchor="ctr" horzOverflow="overflow">
                    <a:lnL w="12700">
                      <a:solidFill>
                        <a:srgbClr val="000000"/>
                      </a:solidFill>
                      <a:miter lim="400000"/>
                    </a:lnL>
                    <a:lnR w="19050">
                      <a:solidFill>
                        <a:srgbClr val="000000"/>
                      </a:solidFill>
                      <a:custDash>
                        <a:ds d="200000" sp="200000"/>
                      </a:custDash>
                      <a:miter lim="400000"/>
                    </a:lnR>
                    <a:solidFill>
                      <a:srgbClr val="FFFFFF"/>
                    </a:solidFill>
                  </a:tcPr>
                </a:tc>
                <a:tc>
                  <a:txBody>
                    <a:bodyPr/>
                    <a:lstStyle/>
                    <a:p>
                      <a:pPr defTabSz="914400"/>
                      <a:r>
                        <a:rPr lang="fr-FR" sz="1600" noProof="0">
                          <a:latin typeface="Calibri" panose="020F0502020204030204" pitchFamily="34" charset="0"/>
                          <a:cs typeface="Calibri" panose="020F0502020204030204" pitchFamily="34" charset="0"/>
                        </a:rPr>
                        <a:t>10%</a:t>
                      </a:r>
                    </a:p>
                  </a:txBody>
                  <a:tcPr marL="35719" marR="35719" marT="35719" marB="35719" anchor="ctr" horzOverflow="overflow">
                    <a:lnL w="19050">
                      <a:solidFill>
                        <a:srgbClr val="000000"/>
                      </a:solidFill>
                      <a:custDash>
                        <a:ds d="200000" sp="200000"/>
                      </a:custDash>
                      <a:miter lim="400000"/>
                    </a:lnL>
                    <a:lnR w="12700">
                      <a:solidFill>
                        <a:srgbClr val="000000"/>
                      </a:solidFill>
                      <a:miter lim="400000"/>
                    </a:lnR>
                  </a:tcPr>
                </a:tc>
                <a:extLst>
                  <a:ext uri="{0D108BD9-81ED-4DB2-BD59-A6C34878D82A}">
                    <a16:rowId xmlns:a16="http://schemas.microsoft.com/office/drawing/2014/main" val="10004"/>
                  </a:ext>
                </a:extLst>
              </a:tr>
              <a:tr h="503035">
                <a:tc>
                  <a:txBody>
                    <a:bodyPr/>
                    <a:lstStyle/>
                    <a:p>
                      <a:pPr algn="l" defTabSz="914400"/>
                      <a:r>
                        <a:rPr lang="fr-FR" sz="1600" noProof="0" dirty="0">
                          <a:latin typeface="Calibri" panose="020F0502020204030204" pitchFamily="34" charset="0"/>
                          <a:ea typeface="Helvetica Neue Light"/>
                          <a:cs typeface="Calibri" panose="020F0502020204030204" pitchFamily="34" charset="0"/>
                          <a:sym typeface="Helvetica Neue Light"/>
                        </a:rPr>
                        <a:t>Experts (professionnels dans le domaine)</a:t>
                      </a:r>
                    </a:p>
                  </a:txBody>
                  <a:tcPr marL="44648" marR="44648" marT="0" marB="0" anchor="ctr" horzOverflow="overflow">
                    <a:lnL w="12700">
                      <a:solidFill>
                        <a:srgbClr val="000000"/>
                      </a:solidFill>
                      <a:miter lim="400000"/>
                    </a:lnL>
                    <a:lnR w="19050">
                      <a:solidFill>
                        <a:srgbClr val="000000"/>
                      </a:solidFill>
                      <a:custDash>
                        <a:ds d="200000" sp="200000"/>
                      </a:custDash>
                      <a:miter lim="400000"/>
                    </a:lnR>
                    <a:solidFill>
                      <a:srgbClr val="FFFFFF"/>
                    </a:solidFill>
                  </a:tcPr>
                </a:tc>
                <a:tc>
                  <a:txBody>
                    <a:bodyPr/>
                    <a:lstStyle/>
                    <a:p>
                      <a:pPr defTabSz="914400"/>
                      <a:r>
                        <a:rPr lang="fr-FR" sz="1600" noProof="0">
                          <a:latin typeface="Calibri" panose="020F0502020204030204" pitchFamily="34" charset="0"/>
                          <a:cs typeface="Calibri" panose="020F0502020204030204" pitchFamily="34" charset="0"/>
                        </a:rPr>
                        <a:t>10%</a:t>
                      </a:r>
                    </a:p>
                  </a:txBody>
                  <a:tcPr marL="35719" marR="35719" marT="35719" marB="35719" anchor="ctr" horzOverflow="overflow">
                    <a:lnL w="19050">
                      <a:solidFill>
                        <a:srgbClr val="000000"/>
                      </a:solidFill>
                      <a:custDash>
                        <a:ds d="200000" sp="200000"/>
                      </a:custDash>
                      <a:miter lim="400000"/>
                    </a:lnL>
                    <a:lnR w="12700">
                      <a:solidFill>
                        <a:srgbClr val="000000"/>
                      </a:solidFill>
                      <a:miter lim="400000"/>
                    </a:lnR>
                  </a:tcPr>
                </a:tc>
                <a:extLst>
                  <a:ext uri="{0D108BD9-81ED-4DB2-BD59-A6C34878D82A}">
                    <a16:rowId xmlns:a16="http://schemas.microsoft.com/office/drawing/2014/main" val="10005"/>
                  </a:ext>
                </a:extLst>
              </a:tr>
              <a:tr h="330398">
                <a:tc>
                  <a:txBody>
                    <a:bodyPr/>
                    <a:lstStyle/>
                    <a:p>
                      <a:pPr algn="l" defTabSz="914400"/>
                      <a:r>
                        <a:rPr lang="fr-FR" sz="1600" noProof="0">
                          <a:latin typeface="Calibri" panose="020F0502020204030204" pitchFamily="34" charset="0"/>
                          <a:ea typeface="Helvetica Neue Light"/>
                          <a:cs typeface="Calibri" panose="020F0502020204030204" pitchFamily="34" charset="0"/>
                          <a:sym typeface="Helvetica Neue Light"/>
                        </a:rPr>
                        <a:t>À l’interne (une personne)</a:t>
                      </a:r>
                    </a:p>
                  </a:txBody>
                  <a:tcPr marL="44648" marR="44648" marT="0" marB="0" anchor="ctr" horzOverflow="overflow">
                    <a:lnL w="12700">
                      <a:solidFill>
                        <a:srgbClr val="000000"/>
                      </a:solidFill>
                      <a:miter lim="400000"/>
                    </a:lnL>
                    <a:lnR w="19050">
                      <a:solidFill>
                        <a:srgbClr val="000000"/>
                      </a:solidFill>
                      <a:custDash>
                        <a:ds d="200000" sp="200000"/>
                      </a:custDash>
                      <a:miter lim="400000"/>
                    </a:lnR>
                    <a:solidFill>
                      <a:srgbClr val="FFFFFF"/>
                    </a:solidFill>
                  </a:tcPr>
                </a:tc>
                <a:tc>
                  <a:txBody>
                    <a:bodyPr/>
                    <a:lstStyle/>
                    <a:p>
                      <a:pPr defTabSz="914400"/>
                      <a:r>
                        <a:rPr lang="fr-FR" sz="1600" noProof="0">
                          <a:latin typeface="Calibri" panose="020F0502020204030204" pitchFamily="34" charset="0"/>
                          <a:cs typeface="Calibri" panose="020F0502020204030204" pitchFamily="34" charset="0"/>
                        </a:rPr>
                        <a:t>8%</a:t>
                      </a:r>
                    </a:p>
                  </a:txBody>
                  <a:tcPr marL="35719" marR="35719" marT="35719" marB="35719" anchor="ctr" horzOverflow="overflow">
                    <a:lnL w="19050">
                      <a:solidFill>
                        <a:srgbClr val="000000"/>
                      </a:solidFill>
                      <a:custDash>
                        <a:ds d="200000" sp="200000"/>
                      </a:custDash>
                      <a:miter lim="400000"/>
                    </a:lnL>
                    <a:lnR w="12700">
                      <a:solidFill>
                        <a:srgbClr val="000000"/>
                      </a:solidFill>
                      <a:miter lim="400000"/>
                    </a:lnR>
                  </a:tcPr>
                </a:tc>
                <a:extLst>
                  <a:ext uri="{0D108BD9-81ED-4DB2-BD59-A6C34878D82A}">
                    <a16:rowId xmlns:a16="http://schemas.microsoft.com/office/drawing/2014/main" val="10006"/>
                  </a:ext>
                </a:extLst>
              </a:tr>
              <a:tr h="503035">
                <a:tc>
                  <a:txBody>
                    <a:bodyPr/>
                    <a:lstStyle/>
                    <a:p>
                      <a:pPr algn="l" defTabSz="914400"/>
                      <a:r>
                        <a:rPr lang="fr-FR" sz="1600" noProof="0" dirty="0">
                          <a:latin typeface="Calibri" panose="020F0502020204030204" pitchFamily="34" charset="0"/>
                          <a:ea typeface="Helvetica Neue Light"/>
                          <a:cs typeface="Calibri" panose="020F0502020204030204" pitchFamily="34" charset="0"/>
                          <a:sym typeface="Helvetica Neue Light"/>
                        </a:rPr>
                        <a:t>Organismes pour personnes en situation de handicap</a:t>
                      </a:r>
                    </a:p>
                  </a:txBody>
                  <a:tcPr marL="44648" marR="44648" marT="0" marB="0" anchor="ctr" horzOverflow="overflow">
                    <a:lnL w="12700">
                      <a:solidFill>
                        <a:srgbClr val="000000"/>
                      </a:solidFill>
                      <a:miter lim="400000"/>
                    </a:lnL>
                    <a:lnR w="19050">
                      <a:solidFill>
                        <a:srgbClr val="000000"/>
                      </a:solidFill>
                      <a:custDash>
                        <a:ds d="200000" sp="200000"/>
                      </a:custDash>
                      <a:miter lim="400000"/>
                    </a:lnR>
                    <a:solidFill>
                      <a:srgbClr val="FFFFFF"/>
                    </a:solidFill>
                  </a:tcPr>
                </a:tc>
                <a:tc>
                  <a:txBody>
                    <a:bodyPr/>
                    <a:lstStyle/>
                    <a:p>
                      <a:pPr defTabSz="914400"/>
                      <a:r>
                        <a:rPr lang="fr-FR" sz="1600" noProof="0">
                          <a:latin typeface="Calibri" panose="020F0502020204030204" pitchFamily="34" charset="0"/>
                          <a:cs typeface="Calibri" panose="020F0502020204030204" pitchFamily="34" charset="0"/>
                        </a:rPr>
                        <a:t>7%</a:t>
                      </a:r>
                    </a:p>
                  </a:txBody>
                  <a:tcPr marL="35719" marR="35719" marT="35719" marB="35719" anchor="ctr" horzOverflow="overflow">
                    <a:lnL w="19050">
                      <a:solidFill>
                        <a:srgbClr val="000000"/>
                      </a:solidFill>
                      <a:custDash>
                        <a:ds d="200000" sp="200000"/>
                      </a:custDash>
                      <a:miter lim="400000"/>
                    </a:lnL>
                    <a:lnR w="12700">
                      <a:solidFill>
                        <a:srgbClr val="000000"/>
                      </a:solidFill>
                      <a:miter lim="400000"/>
                    </a:lnR>
                  </a:tcPr>
                </a:tc>
                <a:extLst>
                  <a:ext uri="{0D108BD9-81ED-4DB2-BD59-A6C34878D82A}">
                    <a16:rowId xmlns:a16="http://schemas.microsoft.com/office/drawing/2014/main" val="10007"/>
                  </a:ext>
                </a:extLst>
              </a:tr>
              <a:tr h="330398">
                <a:tc>
                  <a:txBody>
                    <a:bodyPr/>
                    <a:lstStyle/>
                    <a:p>
                      <a:pPr algn="l" defTabSz="914400"/>
                      <a:r>
                        <a:rPr lang="fr-FR" sz="1600" noProof="0">
                          <a:latin typeface="Calibri" panose="020F0502020204030204" pitchFamily="34" charset="0"/>
                          <a:ea typeface="Helvetica Neue Light"/>
                          <a:cs typeface="Calibri" panose="020F0502020204030204" pitchFamily="34" charset="0"/>
                          <a:sym typeface="Helvetica Neue Light"/>
                        </a:rPr>
                        <a:t>Le client</a:t>
                      </a:r>
                    </a:p>
                  </a:txBody>
                  <a:tcPr marL="44648" marR="44648" marT="0" marB="0" anchor="ctr" horzOverflow="overflow">
                    <a:lnL w="12700">
                      <a:solidFill>
                        <a:srgbClr val="000000"/>
                      </a:solidFill>
                      <a:miter lim="400000"/>
                    </a:lnL>
                    <a:lnR w="19050">
                      <a:solidFill>
                        <a:srgbClr val="000000"/>
                      </a:solidFill>
                      <a:custDash>
                        <a:ds d="200000" sp="200000"/>
                      </a:custDash>
                      <a:miter lim="400000"/>
                    </a:lnR>
                    <a:solidFill>
                      <a:srgbClr val="FFFFFF"/>
                    </a:solidFill>
                  </a:tcPr>
                </a:tc>
                <a:tc>
                  <a:txBody>
                    <a:bodyPr/>
                    <a:lstStyle/>
                    <a:p>
                      <a:pPr defTabSz="914400"/>
                      <a:r>
                        <a:rPr lang="fr-FR" sz="1600" noProof="0">
                          <a:latin typeface="Calibri" panose="020F0502020204030204" pitchFamily="34" charset="0"/>
                          <a:cs typeface="Calibri" panose="020F0502020204030204" pitchFamily="34" charset="0"/>
                        </a:rPr>
                        <a:t>3%</a:t>
                      </a:r>
                    </a:p>
                  </a:txBody>
                  <a:tcPr marL="35719" marR="35719" marT="35719" marB="35719" anchor="ctr" horzOverflow="overflow">
                    <a:lnL w="19050">
                      <a:solidFill>
                        <a:srgbClr val="000000"/>
                      </a:solidFill>
                      <a:custDash>
                        <a:ds d="200000" sp="200000"/>
                      </a:custDash>
                      <a:miter lim="400000"/>
                    </a:lnL>
                    <a:lnR w="12700">
                      <a:solidFill>
                        <a:srgbClr val="000000"/>
                      </a:solidFill>
                      <a:miter lim="400000"/>
                    </a:lnR>
                  </a:tcPr>
                </a:tc>
                <a:extLst>
                  <a:ext uri="{0D108BD9-81ED-4DB2-BD59-A6C34878D82A}">
                    <a16:rowId xmlns:a16="http://schemas.microsoft.com/office/drawing/2014/main" val="10008"/>
                  </a:ext>
                </a:extLst>
              </a:tr>
              <a:tr h="330398">
                <a:tc>
                  <a:txBody>
                    <a:bodyPr/>
                    <a:lstStyle/>
                    <a:p>
                      <a:pPr algn="l" defTabSz="914400"/>
                      <a:r>
                        <a:rPr lang="fr-FR" sz="1600" noProof="0">
                          <a:latin typeface="Calibri" panose="020F0502020204030204" pitchFamily="34" charset="0"/>
                          <a:ea typeface="Helvetica Neue Light"/>
                          <a:cs typeface="Calibri" panose="020F0502020204030204" pitchFamily="34" charset="0"/>
                          <a:sym typeface="Helvetica Neue Light"/>
                        </a:rPr>
                        <a:t>Consultante</a:t>
                      </a:r>
                    </a:p>
                  </a:txBody>
                  <a:tcPr marL="44648" marR="44648" marT="0" marB="0" anchor="ctr" horzOverflow="overflow">
                    <a:lnL w="12700">
                      <a:solidFill>
                        <a:srgbClr val="000000"/>
                      </a:solidFill>
                      <a:miter lim="400000"/>
                    </a:lnL>
                    <a:lnR w="19050">
                      <a:solidFill>
                        <a:srgbClr val="000000"/>
                      </a:solidFill>
                      <a:custDash>
                        <a:ds d="200000" sp="200000"/>
                      </a:custDash>
                      <a:miter lim="400000"/>
                    </a:lnR>
                    <a:lnB w="12700">
                      <a:solidFill>
                        <a:srgbClr val="000000"/>
                      </a:solidFill>
                      <a:miter lim="400000"/>
                    </a:lnB>
                    <a:solidFill>
                      <a:srgbClr val="FFFFFF"/>
                    </a:solidFill>
                  </a:tcPr>
                </a:tc>
                <a:tc>
                  <a:txBody>
                    <a:bodyPr/>
                    <a:lstStyle/>
                    <a:p>
                      <a:pPr defTabSz="914400"/>
                      <a:r>
                        <a:rPr lang="fr-FR" sz="1600" noProof="0" dirty="0">
                          <a:latin typeface="Calibri" panose="020F0502020204030204" pitchFamily="34" charset="0"/>
                          <a:cs typeface="Calibri" panose="020F0502020204030204" pitchFamily="34" charset="0"/>
                        </a:rPr>
                        <a:t>3%</a:t>
                      </a:r>
                    </a:p>
                  </a:txBody>
                  <a:tcPr marL="35719" marR="35719" marT="35719" marB="35719" anchor="ctr" horzOverflow="overflow">
                    <a:lnL w="19050">
                      <a:solidFill>
                        <a:srgbClr val="000000"/>
                      </a:solidFill>
                      <a:custDash>
                        <a:ds d="200000" sp="200000"/>
                      </a:custDash>
                      <a:miter lim="400000"/>
                    </a:lnL>
                    <a:lnR w="12700">
                      <a:solidFill>
                        <a:srgbClr val="000000"/>
                      </a:solidFill>
                      <a:miter lim="400000"/>
                    </a:lnR>
                    <a:lnB w="12700">
                      <a:solidFill>
                        <a:srgbClr val="000000"/>
                      </a:solidFill>
                      <a:miter lim="400000"/>
                    </a:lnB>
                  </a:tcPr>
                </a:tc>
                <a:extLst>
                  <a:ext uri="{0D108BD9-81ED-4DB2-BD59-A6C34878D82A}">
                    <a16:rowId xmlns:a16="http://schemas.microsoft.com/office/drawing/2014/main" val="10009"/>
                  </a:ext>
                </a:extLst>
              </a:tr>
            </a:tbl>
          </a:graphicData>
        </a:graphic>
      </p:graphicFrame>
      <p:graphicFrame>
        <p:nvGraphicFramePr>
          <p:cNvPr id="404" name="Table 404" descr="Validation des activités de sensibilisation (n=16)&#10;&#10;Experts : 26%&#10;À l'interne (équipe) : 21%&#10;Direction : 16%&#10;À l’interne (une personne) :  11%&#10;Personnes en situation de handicap : 11%&#10;Partenaires : 5%&#10;Essai-erreur : 5%&#10;Consultante : 5%"/>
          <p:cNvGraphicFramePr/>
          <p:nvPr>
            <p:extLst>
              <p:ext uri="{D42A27DB-BD31-4B8C-83A1-F6EECF244321}">
                <p14:modId xmlns:p14="http://schemas.microsoft.com/office/powerpoint/2010/main" val="2499008746"/>
              </p:ext>
            </p:extLst>
          </p:nvPr>
        </p:nvGraphicFramePr>
        <p:xfrm>
          <a:off x="860324" y="2359614"/>
          <a:ext cx="4671232" cy="3351054"/>
        </p:xfrm>
        <a:graphic>
          <a:graphicData uri="http://schemas.openxmlformats.org/drawingml/2006/table">
            <a:tbl>
              <a:tblPr/>
              <a:tblGrid>
                <a:gridCol w="3733727">
                  <a:extLst>
                    <a:ext uri="{9D8B030D-6E8A-4147-A177-3AD203B41FA5}">
                      <a16:colId xmlns:a16="http://schemas.microsoft.com/office/drawing/2014/main" val="20000"/>
                    </a:ext>
                  </a:extLst>
                </a:gridCol>
                <a:gridCol w="937505">
                  <a:extLst>
                    <a:ext uri="{9D8B030D-6E8A-4147-A177-3AD203B41FA5}">
                      <a16:colId xmlns:a16="http://schemas.microsoft.com/office/drawing/2014/main" val="20001"/>
                    </a:ext>
                  </a:extLst>
                </a:gridCol>
              </a:tblGrid>
              <a:tr h="566961">
                <a:tc>
                  <a:txBody>
                    <a:bodyPr/>
                    <a:lstStyle/>
                    <a:p>
                      <a:pPr algn="l" defTabSz="914400"/>
                      <a:r>
                        <a:rPr lang="fr-FR" sz="1700" b="0" noProof="0" dirty="0">
                          <a:latin typeface="Calibri" panose="020F0502020204030204" pitchFamily="34" charset="0"/>
                          <a:ea typeface="Helvetica Neue"/>
                          <a:cs typeface="Calibri" panose="020F0502020204030204" pitchFamily="34" charset="0"/>
                          <a:sym typeface="Helvetica Neue"/>
                        </a:rPr>
                        <a:t>Experts (professionnels dans le domaine)</a:t>
                      </a:r>
                    </a:p>
                  </a:txBody>
                  <a:tcPr marL="44648" marR="44648" marT="0" marB="0" anchor="ctr" horzOverflow="overflow">
                    <a:lnL w="12700">
                      <a:solidFill>
                        <a:srgbClr val="000000"/>
                      </a:solidFill>
                      <a:miter lim="400000"/>
                    </a:lnL>
                    <a:lnR w="19050">
                      <a:solidFill>
                        <a:srgbClr val="000000"/>
                      </a:solidFill>
                      <a:custDash>
                        <a:ds d="200000" sp="200000"/>
                      </a:custDash>
                      <a:miter lim="400000"/>
                    </a:lnR>
                    <a:lnT w="12700">
                      <a:solidFill>
                        <a:srgbClr val="000000"/>
                      </a:solidFill>
                      <a:miter lim="400000"/>
                    </a:lnT>
                    <a:solidFill>
                      <a:srgbClr val="FFFFFF"/>
                    </a:solidFill>
                  </a:tcPr>
                </a:tc>
                <a:tc>
                  <a:txBody>
                    <a:bodyPr/>
                    <a:lstStyle/>
                    <a:p>
                      <a:pPr defTabSz="914400"/>
                      <a:r>
                        <a:rPr lang="fr-FR" sz="1700" b="0" noProof="0" dirty="0">
                          <a:latin typeface="Calibri" panose="020F0502020204030204" pitchFamily="34" charset="0"/>
                          <a:ea typeface="Helvetica"/>
                          <a:cs typeface="Calibri" panose="020F0502020204030204" pitchFamily="34" charset="0"/>
                          <a:sym typeface="Helvetica"/>
                        </a:rPr>
                        <a:t>26%</a:t>
                      </a:r>
                    </a:p>
                  </a:txBody>
                  <a:tcPr marL="35719" marR="35719" marT="35719" marB="35719" anchor="ctr" horzOverflow="overflow">
                    <a:lnL w="19050">
                      <a:solidFill>
                        <a:srgbClr val="000000"/>
                      </a:solidFill>
                      <a:custDash>
                        <a:ds d="200000" sp="200000"/>
                      </a:custDash>
                      <a:miter lim="400000"/>
                    </a:lnL>
                    <a:lnR w="12700">
                      <a:solidFill>
                        <a:srgbClr val="000000"/>
                      </a:solidFill>
                      <a:miter lim="400000"/>
                    </a:lnR>
                    <a:lnT w="12700">
                      <a:solidFill>
                        <a:srgbClr val="000000"/>
                      </a:solidFill>
                      <a:miter lim="400000"/>
                    </a:lnT>
                  </a:tcPr>
                </a:tc>
                <a:extLst>
                  <a:ext uri="{0D108BD9-81ED-4DB2-BD59-A6C34878D82A}">
                    <a16:rowId xmlns:a16="http://schemas.microsoft.com/office/drawing/2014/main" val="10000"/>
                  </a:ext>
                </a:extLst>
              </a:tr>
              <a:tr h="369522">
                <a:tc>
                  <a:txBody>
                    <a:bodyPr/>
                    <a:lstStyle/>
                    <a:p>
                      <a:pPr algn="l" defTabSz="914400"/>
                      <a:r>
                        <a:rPr lang="fr-FR" sz="1700" noProof="0" dirty="0">
                          <a:latin typeface="Calibri" panose="020F0502020204030204" pitchFamily="34" charset="0"/>
                          <a:ea typeface="Helvetica Neue Light"/>
                          <a:cs typeface="Calibri" panose="020F0502020204030204" pitchFamily="34" charset="0"/>
                          <a:sym typeface="Helvetica Neue Light"/>
                        </a:rPr>
                        <a:t>À l’interne (discussion d’équipe)</a:t>
                      </a:r>
                    </a:p>
                  </a:txBody>
                  <a:tcPr marL="44648" marR="44648" marT="0" marB="0" anchor="ctr" horzOverflow="overflow">
                    <a:lnL w="12700">
                      <a:solidFill>
                        <a:srgbClr val="000000"/>
                      </a:solidFill>
                      <a:miter lim="400000"/>
                    </a:lnL>
                    <a:lnR w="19050">
                      <a:solidFill>
                        <a:srgbClr val="000000"/>
                      </a:solidFill>
                      <a:custDash>
                        <a:ds d="200000" sp="200000"/>
                      </a:custDash>
                      <a:miter lim="400000"/>
                    </a:lnR>
                    <a:solidFill>
                      <a:srgbClr val="FFFFFF"/>
                    </a:solidFill>
                  </a:tcPr>
                </a:tc>
                <a:tc>
                  <a:txBody>
                    <a:bodyPr/>
                    <a:lstStyle/>
                    <a:p>
                      <a:pPr defTabSz="914400"/>
                      <a:r>
                        <a:rPr lang="fr-FR" sz="1700" noProof="0" dirty="0">
                          <a:latin typeface="Calibri" panose="020F0502020204030204" pitchFamily="34" charset="0"/>
                          <a:cs typeface="Calibri" panose="020F0502020204030204" pitchFamily="34" charset="0"/>
                        </a:rPr>
                        <a:t>21%</a:t>
                      </a:r>
                    </a:p>
                  </a:txBody>
                  <a:tcPr marL="35719" marR="35719" marT="35719" marB="35719" anchor="ctr" horzOverflow="overflow">
                    <a:lnL w="19050">
                      <a:solidFill>
                        <a:srgbClr val="000000"/>
                      </a:solidFill>
                      <a:custDash>
                        <a:ds d="200000" sp="200000"/>
                      </a:custDash>
                      <a:miter lim="400000"/>
                    </a:lnL>
                    <a:lnR w="12700">
                      <a:solidFill>
                        <a:srgbClr val="000000"/>
                      </a:solidFill>
                      <a:miter lim="400000"/>
                    </a:lnR>
                  </a:tcPr>
                </a:tc>
                <a:extLst>
                  <a:ext uri="{0D108BD9-81ED-4DB2-BD59-A6C34878D82A}">
                    <a16:rowId xmlns:a16="http://schemas.microsoft.com/office/drawing/2014/main" val="10001"/>
                  </a:ext>
                </a:extLst>
              </a:tr>
              <a:tr h="369522">
                <a:tc>
                  <a:txBody>
                    <a:bodyPr/>
                    <a:lstStyle/>
                    <a:p>
                      <a:pPr algn="l" defTabSz="914400"/>
                      <a:r>
                        <a:rPr lang="fr-FR" sz="1700" noProof="0" dirty="0">
                          <a:latin typeface="Calibri" panose="020F0502020204030204" pitchFamily="34" charset="0"/>
                          <a:ea typeface="Helvetica Neue Light"/>
                          <a:cs typeface="Calibri" panose="020F0502020204030204" pitchFamily="34" charset="0"/>
                          <a:sym typeface="Helvetica Neue Light"/>
                        </a:rPr>
                        <a:t>Direction</a:t>
                      </a:r>
                    </a:p>
                  </a:txBody>
                  <a:tcPr marL="44648" marR="44648" marT="0" marB="0" anchor="ctr" horzOverflow="overflow">
                    <a:lnL w="12700">
                      <a:solidFill>
                        <a:srgbClr val="000000"/>
                      </a:solidFill>
                      <a:miter lim="400000"/>
                    </a:lnL>
                    <a:lnR w="19050">
                      <a:solidFill>
                        <a:srgbClr val="000000"/>
                      </a:solidFill>
                      <a:custDash>
                        <a:ds d="200000" sp="200000"/>
                      </a:custDash>
                      <a:miter lim="400000"/>
                    </a:lnR>
                    <a:solidFill>
                      <a:srgbClr val="FFFFFF"/>
                    </a:solidFill>
                  </a:tcPr>
                </a:tc>
                <a:tc>
                  <a:txBody>
                    <a:bodyPr/>
                    <a:lstStyle/>
                    <a:p>
                      <a:pPr defTabSz="914400"/>
                      <a:r>
                        <a:rPr lang="fr-FR" sz="1700" noProof="0">
                          <a:latin typeface="Calibri" panose="020F0502020204030204" pitchFamily="34" charset="0"/>
                          <a:cs typeface="Calibri" panose="020F0502020204030204" pitchFamily="34" charset="0"/>
                        </a:rPr>
                        <a:t>16%</a:t>
                      </a:r>
                    </a:p>
                  </a:txBody>
                  <a:tcPr marL="35719" marR="35719" marT="35719" marB="35719" anchor="ctr" horzOverflow="overflow">
                    <a:lnL w="19050">
                      <a:solidFill>
                        <a:srgbClr val="000000"/>
                      </a:solidFill>
                      <a:custDash>
                        <a:ds d="200000" sp="200000"/>
                      </a:custDash>
                      <a:miter lim="400000"/>
                    </a:lnL>
                    <a:lnR w="12700">
                      <a:solidFill>
                        <a:srgbClr val="000000"/>
                      </a:solidFill>
                      <a:miter lim="400000"/>
                    </a:lnR>
                  </a:tcPr>
                </a:tc>
                <a:extLst>
                  <a:ext uri="{0D108BD9-81ED-4DB2-BD59-A6C34878D82A}">
                    <a16:rowId xmlns:a16="http://schemas.microsoft.com/office/drawing/2014/main" val="10002"/>
                  </a:ext>
                </a:extLst>
              </a:tr>
              <a:tr h="369522">
                <a:tc>
                  <a:txBody>
                    <a:bodyPr/>
                    <a:lstStyle/>
                    <a:p>
                      <a:pPr algn="l" defTabSz="914400"/>
                      <a:r>
                        <a:rPr lang="fr-FR" sz="1700" noProof="0" dirty="0">
                          <a:latin typeface="Calibri" panose="020F0502020204030204" pitchFamily="34" charset="0"/>
                          <a:ea typeface="Helvetica Neue Light"/>
                          <a:cs typeface="Calibri" panose="020F0502020204030204" pitchFamily="34" charset="0"/>
                          <a:sym typeface="Helvetica Neue Light"/>
                        </a:rPr>
                        <a:t>À l’interne (une personne)</a:t>
                      </a:r>
                    </a:p>
                  </a:txBody>
                  <a:tcPr marL="44648" marR="44648" marT="0" marB="0" anchor="ctr" horzOverflow="overflow">
                    <a:lnL w="12700">
                      <a:solidFill>
                        <a:srgbClr val="000000"/>
                      </a:solidFill>
                      <a:miter lim="400000"/>
                    </a:lnL>
                    <a:lnR w="19050">
                      <a:solidFill>
                        <a:srgbClr val="000000"/>
                      </a:solidFill>
                      <a:custDash>
                        <a:ds d="200000" sp="200000"/>
                      </a:custDash>
                      <a:miter lim="400000"/>
                    </a:lnR>
                    <a:solidFill>
                      <a:srgbClr val="FFFFFF"/>
                    </a:solidFill>
                  </a:tcPr>
                </a:tc>
                <a:tc>
                  <a:txBody>
                    <a:bodyPr/>
                    <a:lstStyle/>
                    <a:p>
                      <a:pPr defTabSz="914400"/>
                      <a:r>
                        <a:rPr lang="fr-FR" sz="1700" noProof="0">
                          <a:latin typeface="Calibri" panose="020F0502020204030204" pitchFamily="34" charset="0"/>
                          <a:cs typeface="Calibri" panose="020F0502020204030204" pitchFamily="34" charset="0"/>
                        </a:rPr>
                        <a:t>11%</a:t>
                      </a:r>
                    </a:p>
                  </a:txBody>
                  <a:tcPr marL="35719" marR="35719" marT="35719" marB="35719" anchor="ctr" horzOverflow="overflow">
                    <a:lnL w="19050">
                      <a:solidFill>
                        <a:srgbClr val="000000"/>
                      </a:solidFill>
                      <a:custDash>
                        <a:ds d="200000" sp="200000"/>
                      </a:custDash>
                      <a:miter lim="400000"/>
                    </a:lnL>
                    <a:lnR w="12700">
                      <a:solidFill>
                        <a:srgbClr val="000000"/>
                      </a:solidFill>
                      <a:miter lim="400000"/>
                    </a:lnR>
                  </a:tcPr>
                </a:tc>
                <a:extLst>
                  <a:ext uri="{0D108BD9-81ED-4DB2-BD59-A6C34878D82A}">
                    <a16:rowId xmlns:a16="http://schemas.microsoft.com/office/drawing/2014/main" val="10003"/>
                  </a:ext>
                </a:extLst>
              </a:tr>
              <a:tr h="566961">
                <a:tc>
                  <a:txBody>
                    <a:bodyPr/>
                    <a:lstStyle/>
                    <a:p>
                      <a:pPr algn="l" defTabSz="914400"/>
                      <a:r>
                        <a:rPr lang="fr-FR" sz="1700" noProof="0" dirty="0">
                          <a:latin typeface="Calibri" panose="020F0502020204030204" pitchFamily="34" charset="0"/>
                          <a:ea typeface="Helvetica Neue Light"/>
                          <a:cs typeface="Calibri" panose="020F0502020204030204" pitchFamily="34" charset="0"/>
                          <a:sym typeface="Helvetica Neue Light"/>
                        </a:rPr>
                        <a:t>Personnes en situation de handicap</a:t>
                      </a:r>
                    </a:p>
                  </a:txBody>
                  <a:tcPr marL="44648" marR="44648" marT="0" marB="0" anchor="ctr" horzOverflow="overflow">
                    <a:lnL w="12700">
                      <a:solidFill>
                        <a:srgbClr val="000000"/>
                      </a:solidFill>
                      <a:miter lim="400000"/>
                    </a:lnL>
                    <a:lnR w="19050">
                      <a:solidFill>
                        <a:srgbClr val="000000"/>
                      </a:solidFill>
                      <a:custDash>
                        <a:ds d="200000" sp="200000"/>
                      </a:custDash>
                      <a:miter lim="400000"/>
                    </a:lnR>
                    <a:solidFill>
                      <a:srgbClr val="FFFFFF"/>
                    </a:solidFill>
                  </a:tcPr>
                </a:tc>
                <a:tc>
                  <a:txBody>
                    <a:bodyPr/>
                    <a:lstStyle/>
                    <a:p>
                      <a:pPr defTabSz="914400"/>
                      <a:r>
                        <a:rPr lang="fr-FR" sz="1700" noProof="0" dirty="0">
                          <a:latin typeface="Calibri" panose="020F0502020204030204" pitchFamily="34" charset="0"/>
                          <a:cs typeface="Calibri" panose="020F0502020204030204" pitchFamily="34" charset="0"/>
                        </a:rPr>
                        <a:t>11%</a:t>
                      </a:r>
                    </a:p>
                  </a:txBody>
                  <a:tcPr marL="35719" marR="35719" marT="35719" marB="35719" anchor="ctr" horzOverflow="overflow">
                    <a:lnL w="19050">
                      <a:solidFill>
                        <a:srgbClr val="000000"/>
                      </a:solidFill>
                      <a:custDash>
                        <a:ds d="200000" sp="200000"/>
                      </a:custDash>
                      <a:miter lim="400000"/>
                    </a:lnL>
                    <a:lnR w="12700">
                      <a:solidFill>
                        <a:srgbClr val="000000"/>
                      </a:solidFill>
                      <a:miter lim="400000"/>
                    </a:lnR>
                  </a:tcPr>
                </a:tc>
                <a:extLst>
                  <a:ext uri="{0D108BD9-81ED-4DB2-BD59-A6C34878D82A}">
                    <a16:rowId xmlns:a16="http://schemas.microsoft.com/office/drawing/2014/main" val="10004"/>
                  </a:ext>
                </a:extLst>
              </a:tr>
              <a:tr h="369522">
                <a:tc>
                  <a:txBody>
                    <a:bodyPr/>
                    <a:lstStyle/>
                    <a:p>
                      <a:pPr algn="l" defTabSz="914400"/>
                      <a:r>
                        <a:rPr lang="fr-FR" sz="1700" noProof="0" dirty="0">
                          <a:latin typeface="Calibri" panose="020F0502020204030204" pitchFamily="34" charset="0"/>
                          <a:ea typeface="Helvetica Neue Light"/>
                          <a:cs typeface="Calibri" panose="020F0502020204030204" pitchFamily="34" charset="0"/>
                          <a:sym typeface="Helvetica Neue Light"/>
                        </a:rPr>
                        <a:t>Partenaires</a:t>
                      </a:r>
                    </a:p>
                  </a:txBody>
                  <a:tcPr marL="44648" marR="44648" marT="0" marB="0" anchor="ctr" horzOverflow="overflow">
                    <a:lnL w="12700">
                      <a:solidFill>
                        <a:srgbClr val="000000"/>
                      </a:solidFill>
                      <a:miter lim="400000"/>
                    </a:lnL>
                    <a:lnR w="19050">
                      <a:solidFill>
                        <a:srgbClr val="000000"/>
                      </a:solidFill>
                      <a:custDash>
                        <a:ds d="200000" sp="200000"/>
                      </a:custDash>
                      <a:miter lim="400000"/>
                    </a:lnR>
                    <a:solidFill>
                      <a:srgbClr val="FFFFFF"/>
                    </a:solidFill>
                  </a:tcPr>
                </a:tc>
                <a:tc>
                  <a:txBody>
                    <a:bodyPr/>
                    <a:lstStyle/>
                    <a:p>
                      <a:pPr defTabSz="914400"/>
                      <a:r>
                        <a:rPr lang="fr-FR" sz="1700" noProof="0" dirty="0">
                          <a:latin typeface="Calibri" panose="020F0502020204030204" pitchFamily="34" charset="0"/>
                          <a:cs typeface="Calibri" panose="020F0502020204030204" pitchFamily="34" charset="0"/>
                        </a:rPr>
                        <a:t>5%</a:t>
                      </a:r>
                    </a:p>
                  </a:txBody>
                  <a:tcPr marL="35719" marR="35719" marT="35719" marB="35719" anchor="ctr" horzOverflow="overflow">
                    <a:lnL w="19050">
                      <a:solidFill>
                        <a:srgbClr val="000000"/>
                      </a:solidFill>
                      <a:custDash>
                        <a:ds d="200000" sp="200000"/>
                      </a:custDash>
                      <a:miter lim="400000"/>
                    </a:lnL>
                    <a:lnR w="12700">
                      <a:solidFill>
                        <a:srgbClr val="000000"/>
                      </a:solidFill>
                      <a:miter lim="400000"/>
                    </a:lnR>
                  </a:tcPr>
                </a:tc>
                <a:extLst>
                  <a:ext uri="{0D108BD9-81ED-4DB2-BD59-A6C34878D82A}">
                    <a16:rowId xmlns:a16="http://schemas.microsoft.com/office/drawing/2014/main" val="10005"/>
                  </a:ext>
                </a:extLst>
              </a:tr>
              <a:tr h="369522">
                <a:tc>
                  <a:txBody>
                    <a:bodyPr/>
                    <a:lstStyle/>
                    <a:p>
                      <a:pPr algn="l" defTabSz="914400"/>
                      <a:r>
                        <a:rPr lang="fr-FR" sz="1700" noProof="0" dirty="0">
                          <a:latin typeface="Calibri" panose="020F0502020204030204" pitchFamily="34" charset="0"/>
                          <a:ea typeface="Helvetica Neue Light"/>
                          <a:cs typeface="Calibri" panose="020F0502020204030204" pitchFamily="34" charset="0"/>
                          <a:sym typeface="Helvetica Neue Light"/>
                        </a:rPr>
                        <a:t>Validé par essai-erreur</a:t>
                      </a:r>
                    </a:p>
                  </a:txBody>
                  <a:tcPr marL="44648" marR="44648" marT="0" marB="0" anchor="ctr" horzOverflow="overflow">
                    <a:lnL w="12700">
                      <a:solidFill>
                        <a:srgbClr val="000000"/>
                      </a:solidFill>
                      <a:miter lim="400000"/>
                    </a:lnL>
                    <a:lnR w="19050">
                      <a:solidFill>
                        <a:srgbClr val="000000"/>
                      </a:solidFill>
                      <a:custDash>
                        <a:ds d="200000" sp="200000"/>
                      </a:custDash>
                      <a:miter lim="400000"/>
                    </a:lnR>
                    <a:solidFill>
                      <a:srgbClr val="FFFFFF"/>
                    </a:solidFill>
                  </a:tcPr>
                </a:tc>
                <a:tc>
                  <a:txBody>
                    <a:bodyPr/>
                    <a:lstStyle/>
                    <a:p>
                      <a:pPr defTabSz="914400"/>
                      <a:r>
                        <a:rPr lang="fr-FR" sz="1700" noProof="0" dirty="0">
                          <a:latin typeface="Calibri" panose="020F0502020204030204" pitchFamily="34" charset="0"/>
                          <a:cs typeface="Calibri" panose="020F0502020204030204" pitchFamily="34" charset="0"/>
                        </a:rPr>
                        <a:t>5%</a:t>
                      </a:r>
                    </a:p>
                  </a:txBody>
                  <a:tcPr marL="35719" marR="35719" marT="35719" marB="35719" anchor="ctr" horzOverflow="overflow">
                    <a:lnL w="19050">
                      <a:solidFill>
                        <a:srgbClr val="000000"/>
                      </a:solidFill>
                      <a:custDash>
                        <a:ds d="200000" sp="200000"/>
                      </a:custDash>
                      <a:miter lim="400000"/>
                    </a:lnL>
                    <a:lnR w="12700">
                      <a:solidFill>
                        <a:srgbClr val="000000"/>
                      </a:solidFill>
                      <a:miter lim="400000"/>
                    </a:lnR>
                  </a:tcPr>
                </a:tc>
                <a:extLst>
                  <a:ext uri="{0D108BD9-81ED-4DB2-BD59-A6C34878D82A}">
                    <a16:rowId xmlns:a16="http://schemas.microsoft.com/office/drawing/2014/main" val="10006"/>
                  </a:ext>
                </a:extLst>
              </a:tr>
              <a:tr h="369522">
                <a:tc>
                  <a:txBody>
                    <a:bodyPr/>
                    <a:lstStyle/>
                    <a:p>
                      <a:pPr algn="l" defTabSz="914400"/>
                      <a:r>
                        <a:rPr lang="fr-FR" sz="1700" noProof="0" dirty="0">
                          <a:latin typeface="Calibri" panose="020F0502020204030204" pitchFamily="34" charset="0"/>
                          <a:ea typeface="Helvetica Neue Light"/>
                          <a:cs typeface="Calibri" panose="020F0502020204030204" pitchFamily="34" charset="0"/>
                          <a:sym typeface="Helvetica Neue Light"/>
                        </a:rPr>
                        <a:t>Consultante</a:t>
                      </a:r>
                    </a:p>
                  </a:txBody>
                  <a:tcPr marL="44648" marR="44648" marT="0" marB="0" anchor="ctr" horzOverflow="overflow">
                    <a:lnL w="12700">
                      <a:solidFill>
                        <a:srgbClr val="000000"/>
                      </a:solidFill>
                      <a:miter lim="400000"/>
                    </a:lnL>
                    <a:lnR w="19050">
                      <a:solidFill>
                        <a:srgbClr val="000000"/>
                      </a:solidFill>
                      <a:custDash>
                        <a:ds d="200000" sp="200000"/>
                      </a:custDash>
                      <a:miter lim="400000"/>
                    </a:lnR>
                    <a:lnB w="12700">
                      <a:solidFill>
                        <a:srgbClr val="000000"/>
                      </a:solidFill>
                      <a:miter lim="400000"/>
                    </a:lnB>
                    <a:solidFill>
                      <a:srgbClr val="FFFFFF"/>
                    </a:solidFill>
                  </a:tcPr>
                </a:tc>
                <a:tc>
                  <a:txBody>
                    <a:bodyPr/>
                    <a:lstStyle/>
                    <a:p>
                      <a:pPr defTabSz="914400"/>
                      <a:r>
                        <a:rPr lang="fr-FR" sz="1700" noProof="0" dirty="0">
                          <a:latin typeface="Calibri" panose="020F0502020204030204" pitchFamily="34" charset="0"/>
                          <a:cs typeface="Calibri" panose="020F0502020204030204" pitchFamily="34" charset="0"/>
                        </a:rPr>
                        <a:t>5%</a:t>
                      </a:r>
                    </a:p>
                  </a:txBody>
                  <a:tcPr marL="35719" marR="35719" marT="35719" marB="35719" anchor="ctr" horzOverflow="overflow">
                    <a:lnL w="19050">
                      <a:solidFill>
                        <a:srgbClr val="000000"/>
                      </a:solidFill>
                      <a:custDash>
                        <a:ds d="200000" sp="200000"/>
                      </a:custDash>
                      <a:miter lim="400000"/>
                    </a:lnL>
                    <a:lnR w="12700">
                      <a:solidFill>
                        <a:srgbClr val="000000"/>
                      </a:solidFill>
                      <a:miter lim="400000"/>
                    </a:lnR>
                    <a:lnB w="12700">
                      <a:solidFill>
                        <a:srgbClr val="000000"/>
                      </a:solidFill>
                      <a:miter lim="400000"/>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092453970"/>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9"/>
        <p:cNvGrpSpPr/>
        <p:nvPr/>
      </p:nvGrpSpPr>
      <p:grpSpPr>
        <a:xfrm>
          <a:off x="0" y="0"/>
          <a:ext cx="0" cy="0"/>
          <a:chOff x="0" y="0"/>
          <a:chExt cx="0" cy="0"/>
        </a:xfrm>
      </p:grpSpPr>
      <p:sp>
        <p:nvSpPr>
          <p:cNvPr id="291" name="Google Shape;291;p42"/>
          <p:cNvSpPr txBox="1">
            <a:spLocks noGrp="1"/>
          </p:cNvSpPr>
          <p:nvPr>
            <p:ph type="title"/>
          </p:nvPr>
        </p:nvSpPr>
        <p:spPr>
          <a:xfrm>
            <a:off x="526073" y="649458"/>
            <a:ext cx="11139854" cy="930447"/>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FFFFFF"/>
              </a:buClr>
              <a:buSzPts val="5400"/>
              <a:buFont typeface="Calibri"/>
              <a:buNone/>
            </a:pPr>
            <a:r>
              <a:rPr lang="fr-FR" sz="5400" dirty="0">
                <a:solidFill>
                  <a:srgbClr val="C00000"/>
                </a:solidFill>
              </a:rPr>
              <a:t>Évaluation des activités</a:t>
            </a:r>
            <a:endParaRPr lang="fr-FR" dirty="0">
              <a:solidFill>
                <a:srgbClr val="C00000"/>
              </a:solidFill>
            </a:endParaRPr>
          </a:p>
        </p:txBody>
      </p:sp>
      <p:graphicFrame>
        <p:nvGraphicFramePr>
          <p:cNvPr id="293" name="Google Shape;293;p42" descr="Évaluation des activités de sensibilisation (n=58) et de formation (n=71)&#10;&#10;Évaluation des effets immédiats de l’activité sur le public visé : sensibilisation 0, formation 52&#10;&#13;&#10;Évaluation de l’impact de l’activité (au plan sociétal) : sensibilisation 3, formation 6&#13;&#10;"/>
          <p:cNvGraphicFramePr/>
          <p:nvPr>
            <p:extLst>
              <p:ext uri="{D42A27DB-BD31-4B8C-83A1-F6EECF244321}">
                <p14:modId xmlns:p14="http://schemas.microsoft.com/office/powerpoint/2010/main" val="1243416815"/>
              </p:ext>
            </p:extLst>
          </p:nvPr>
        </p:nvGraphicFramePr>
        <p:xfrm>
          <a:off x="1412240" y="2374762"/>
          <a:ext cx="9367520" cy="3186941"/>
        </p:xfrm>
        <a:graphic>
          <a:graphicData uri="http://schemas.openxmlformats.org/drawingml/2006/table">
            <a:tbl>
              <a:tblPr firstRow="1" bandRow="1">
                <a:tableStyleId>{C083E6E3-FA7D-4D7B-A595-EF9225AFEA82}</a:tableStyleId>
              </a:tblPr>
              <a:tblGrid>
                <a:gridCol w="4340207">
                  <a:extLst>
                    <a:ext uri="{9D8B030D-6E8A-4147-A177-3AD203B41FA5}">
                      <a16:colId xmlns:a16="http://schemas.microsoft.com/office/drawing/2014/main" val="20000"/>
                    </a:ext>
                  </a:extLst>
                </a:gridCol>
                <a:gridCol w="1790834">
                  <a:extLst>
                    <a:ext uri="{9D8B030D-6E8A-4147-A177-3AD203B41FA5}">
                      <a16:colId xmlns:a16="http://schemas.microsoft.com/office/drawing/2014/main" val="20001"/>
                    </a:ext>
                  </a:extLst>
                </a:gridCol>
                <a:gridCol w="1677899">
                  <a:extLst>
                    <a:ext uri="{9D8B030D-6E8A-4147-A177-3AD203B41FA5}">
                      <a16:colId xmlns:a16="http://schemas.microsoft.com/office/drawing/2014/main" val="20002"/>
                    </a:ext>
                  </a:extLst>
                </a:gridCol>
                <a:gridCol w="1558580">
                  <a:extLst>
                    <a:ext uri="{9D8B030D-6E8A-4147-A177-3AD203B41FA5}">
                      <a16:colId xmlns:a16="http://schemas.microsoft.com/office/drawing/2014/main" val="20003"/>
                    </a:ext>
                  </a:extLst>
                </a:gridCol>
              </a:tblGrid>
              <a:tr h="1138217">
                <a:tc>
                  <a:txBody>
                    <a:bodyPr/>
                    <a:lstStyle/>
                    <a:p>
                      <a:pPr marL="0" marR="0" lvl="0" indent="0" algn="l" rtl="0">
                        <a:lnSpc>
                          <a:spcPct val="150000"/>
                        </a:lnSpc>
                        <a:spcBef>
                          <a:spcPts val="0"/>
                        </a:spcBef>
                        <a:spcAft>
                          <a:spcPts val="0"/>
                        </a:spcAft>
                        <a:buNone/>
                      </a:pPr>
                      <a:r>
                        <a:rPr lang="fr-FR" sz="2200" u="none" strike="noStrike" cap="none" noProof="0">
                          <a:latin typeface="Calibri" panose="020F0502020204030204" pitchFamily="34" charset="0"/>
                          <a:cs typeface="Calibri" panose="020F0502020204030204" pitchFamily="34" charset="0"/>
                        </a:rPr>
                        <a:t> [n (%)]</a:t>
                      </a:r>
                      <a:endParaRPr lang="fr-FR" sz="2200" b="0" i="0" u="none" strike="noStrike" cap="none" noProof="0">
                        <a:latin typeface="Calibri" panose="020F0502020204030204" pitchFamily="34" charset="0"/>
                        <a:ea typeface="Roboto" panose="02000000000000000000" pitchFamily="2" charset="0"/>
                        <a:cs typeface="Calibri" panose="020F0502020204030204" pitchFamily="34" charset="0"/>
                        <a:sym typeface="Calibri"/>
                      </a:endParaRPr>
                    </a:p>
                  </a:txBody>
                  <a:tcPr marL="98825" marR="98825" marT="0" marB="0" anchor="ctr"/>
                </a:tc>
                <a:tc>
                  <a:txBody>
                    <a:bodyPr/>
                    <a:lstStyle/>
                    <a:p>
                      <a:pPr marL="0" marR="0" lvl="0" indent="0" algn="ctr" rtl="0">
                        <a:lnSpc>
                          <a:spcPct val="150000"/>
                        </a:lnSpc>
                        <a:spcBef>
                          <a:spcPts val="0"/>
                        </a:spcBef>
                        <a:spcAft>
                          <a:spcPts val="0"/>
                        </a:spcAft>
                        <a:buNone/>
                      </a:pPr>
                      <a:r>
                        <a:rPr lang="fr-FR" sz="2000" u="none" strike="noStrike" cap="none" noProof="0">
                          <a:latin typeface="Calibri" panose="020F0502020204030204" pitchFamily="34" charset="0"/>
                          <a:cs typeface="Calibri" panose="020F0502020204030204" pitchFamily="34" charset="0"/>
                        </a:rPr>
                        <a:t>Sensibilisation </a:t>
                      </a:r>
                    </a:p>
                    <a:p>
                      <a:pPr marL="0" marR="0" lvl="0" indent="0" algn="ctr" rtl="0">
                        <a:lnSpc>
                          <a:spcPct val="150000"/>
                        </a:lnSpc>
                        <a:spcBef>
                          <a:spcPts val="0"/>
                        </a:spcBef>
                        <a:spcAft>
                          <a:spcPts val="0"/>
                        </a:spcAft>
                        <a:buNone/>
                      </a:pPr>
                      <a:r>
                        <a:rPr lang="fr-FR" sz="2000" u="none" strike="noStrike" cap="none" noProof="0">
                          <a:latin typeface="Calibri" panose="020F0502020204030204" pitchFamily="34" charset="0"/>
                          <a:cs typeface="Calibri" panose="020F0502020204030204" pitchFamily="34" charset="0"/>
                        </a:rPr>
                        <a:t>(n=58)</a:t>
                      </a:r>
                      <a:endParaRPr lang="fr-FR" sz="2000" b="0" i="0" u="none" strike="noStrike" cap="none" noProof="0">
                        <a:latin typeface="Calibri" panose="020F0502020204030204" pitchFamily="34" charset="0"/>
                        <a:ea typeface="Roboto" panose="02000000000000000000" pitchFamily="2" charset="0"/>
                        <a:cs typeface="Calibri" panose="020F0502020204030204" pitchFamily="34" charset="0"/>
                        <a:sym typeface="Calibri"/>
                      </a:endParaRPr>
                    </a:p>
                  </a:txBody>
                  <a:tcPr marL="98825" marR="98825" marT="0" marB="0"/>
                </a:tc>
                <a:tc>
                  <a:txBody>
                    <a:bodyPr/>
                    <a:lstStyle/>
                    <a:p>
                      <a:pPr marL="0" marR="0" lvl="0" indent="0" algn="ctr" rtl="0">
                        <a:lnSpc>
                          <a:spcPct val="150000"/>
                        </a:lnSpc>
                        <a:spcBef>
                          <a:spcPts val="0"/>
                        </a:spcBef>
                        <a:spcAft>
                          <a:spcPts val="0"/>
                        </a:spcAft>
                        <a:buNone/>
                      </a:pPr>
                      <a:r>
                        <a:rPr lang="fr-FR" sz="2000" u="none" strike="noStrike" cap="none" noProof="0">
                          <a:latin typeface="Calibri" panose="020F0502020204030204" pitchFamily="34" charset="0"/>
                          <a:cs typeface="Calibri" panose="020F0502020204030204" pitchFamily="34" charset="0"/>
                        </a:rPr>
                        <a:t>Formation </a:t>
                      </a:r>
                    </a:p>
                    <a:p>
                      <a:pPr marL="0" marR="0" lvl="0" indent="0" algn="ctr" rtl="0">
                        <a:lnSpc>
                          <a:spcPct val="150000"/>
                        </a:lnSpc>
                        <a:spcBef>
                          <a:spcPts val="0"/>
                        </a:spcBef>
                        <a:spcAft>
                          <a:spcPts val="0"/>
                        </a:spcAft>
                        <a:buNone/>
                      </a:pPr>
                      <a:r>
                        <a:rPr lang="fr-FR" sz="2000" u="none" strike="noStrike" cap="none" noProof="0">
                          <a:latin typeface="Calibri" panose="020F0502020204030204" pitchFamily="34" charset="0"/>
                          <a:cs typeface="Calibri" panose="020F0502020204030204" pitchFamily="34" charset="0"/>
                        </a:rPr>
                        <a:t>(n=71)</a:t>
                      </a:r>
                      <a:endParaRPr lang="fr-FR" sz="2000" b="0" i="0" u="none" strike="noStrike" cap="none" noProof="0">
                        <a:latin typeface="Calibri" panose="020F0502020204030204" pitchFamily="34" charset="0"/>
                        <a:ea typeface="Roboto" panose="02000000000000000000" pitchFamily="2" charset="0"/>
                        <a:cs typeface="Calibri" panose="020F0502020204030204" pitchFamily="34" charset="0"/>
                        <a:sym typeface="Calibri"/>
                      </a:endParaRPr>
                    </a:p>
                  </a:txBody>
                  <a:tcPr marL="98825" marR="98825" marT="0" marB="0">
                    <a:lnR w="3175" cap="flat" cmpd="sng" algn="ctr">
                      <a:solidFill>
                        <a:schemeClr val="tx2">
                          <a:lumMod val="75000"/>
                        </a:schemeClr>
                      </a:solidFill>
                      <a:prstDash val="solid"/>
                      <a:round/>
                      <a:headEnd type="none" w="med" len="med"/>
                      <a:tailEnd type="none" w="med" len="med"/>
                    </a:lnR>
                  </a:tcPr>
                </a:tc>
                <a:tc>
                  <a:txBody>
                    <a:bodyPr/>
                    <a:lstStyle/>
                    <a:p>
                      <a:pPr marL="0" marR="0" lvl="0" indent="0" algn="ctr" rtl="0">
                        <a:lnSpc>
                          <a:spcPct val="150000"/>
                        </a:lnSpc>
                        <a:spcBef>
                          <a:spcPts val="0"/>
                        </a:spcBef>
                        <a:spcAft>
                          <a:spcPts val="0"/>
                        </a:spcAft>
                        <a:buNone/>
                      </a:pPr>
                      <a:r>
                        <a:rPr lang="fr-FR" sz="2000" u="none" strike="noStrike" cap="none" noProof="0">
                          <a:latin typeface="Calibri" panose="020F0502020204030204" pitchFamily="34" charset="0"/>
                          <a:cs typeface="Calibri" panose="020F0502020204030204" pitchFamily="34" charset="0"/>
                        </a:rPr>
                        <a:t>Total</a:t>
                      </a:r>
                      <a:r>
                        <a:rPr lang="fr-FR" sz="2000" noProof="0">
                          <a:latin typeface="Calibri" panose="020F0502020204030204" pitchFamily="34" charset="0"/>
                          <a:cs typeface="Calibri" panose="020F0502020204030204" pitchFamily="34" charset="0"/>
                        </a:rPr>
                        <a:t> </a:t>
                      </a:r>
                    </a:p>
                    <a:p>
                      <a:pPr marL="0" marR="0" lvl="0" indent="0" algn="ctr" rtl="0">
                        <a:lnSpc>
                          <a:spcPct val="150000"/>
                        </a:lnSpc>
                        <a:spcBef>
                          <a:spcPts val="0"/>
                        </a:spcBef>
                        <a:spcAft>
                          <a:spcPts val="0"/>
                        </a:spcAft>
                        <a:buNone/>
                      </a:pPr>
                      <a:r>
                        <a:rPr lang="fr-FR" sz="2000" u="none" strike="noStrike" cap="none" noProof="0">
                          <a:latin typeface="Calibri" panose="020F0502020204030204" pitchFamily="34" charset="0"/>
                          <a:cs typeface="Calibri" panose="020F0502020204030204" pitchFamily="34" charset="0"/>
                        </a:rPr>
                        <a:t>(n=129)</a:t>
                      </a:r>
                      <a:endParaRPr lang="fr-FR" sz="2000" b="0" i="0" u="none" strike="noStrike" cap="none" noProof="0">
                        <a:latin typeface="Calibri" panose="020F0502020204030204" pitchFamily="34" charset="0"/>
                        <a:ea typeface="Roboto" panose="02000000000000000000" pitchFamily="2" charset="0"/>
                        <a:cs typeface="Calibri" panose="020F0502020204030204" pitchFamily="34" charset="0"/>
                        <a:sym typeface="Calibri"/>
                      </a:endParaRPr>
                    </a:p>
                  </a:txBody>
                  <a:tcPr marL="98825" marR="98825" marT="0" marB="0">
                    <a:lnL w="3175" cap="flat" cmpd="sng" algn="ctr">
                      <a:solidFill>
                        <a:schemeClr val="tx2">
                          <a:lumMod val="75000"/>
                        </a:schemeClr>
                      </a:solidFill>
                      <a:prstDash val="solid"/>
                      <a:round/>
                      <a:headEnd type="none" w="med" len="med"/>
                      <a:tailEnd type="none" w="med" len="med"/>
                    </a:lnL>
                  </a:tcPr>
                </a:tc>
                <a:extLst>
                  <a:ext uri="{0D108BD9-81ED-4DB2-BD59-A6C34878D82A}">
                    <a16:rowId xmlns:a16="http://schemas.microsoft.com/office/drawing/2014/main" val="10000"/>
                  </a:ext>
                </a:extLst>
              </a:tr>
              <a:tr h="1024362">
                <a:tc>
                  <a:txBody>
                    <a:bodyPr/>
                    <a:lstStyle/>
                    <a:p>
                      <a:pPr marL="0" marR="0" lvl="0" indent="0" algn="l" rtl="0">
                        <a:lnSpc>
                          <a:spcPct val="150000"/>
                        </a:lnSpc>
                        <a:spcBef>
                          <a:spcPts val="0"/>
                        </a:spcBef>
                        <a:spcAft>
                          <a:spcPts val="0"/>
                        </a:spcAft>
                        <a:buClr>
                          <a:schemeClr val="dk1"/>
                        </a:buClr>
                        <a:buSzPts val="2400"/>
                        <a:buFont typeface="Times New Roman"/>
                        <a:buNone/>
                      </a:pPr>
                      <a:r>
                        <a:rPr lang="fr-FR" sz="1800" noProof="0" dirty="0">
                          <a:latin typeface="Calibri" panose="020F0502020204030204" pitchFamily="34" charset="0"/>
                          <a:cs typeface="Calibri" panose="020F0502020204030204" pitchFamily="34" charset="0"/>
                        </a:rPr>
                        <a:t>Évaluation des </a:t>
                      </a:r>
                      <a:r>
                        <a:rPr lang="fr-FR" sz="1800" b="1" noProof="0" dirty="0">
                          <a:latin typeface="Calibri" panose="020F0502020204030204" pitchFamily="34" charset="0"/>
                          <a:cs typeface="Calibri" panose="020F0502020204030204" pitchFamily="34" charset="0"/>
                        </a:rPr>
                        <a:t>effets immédiats</a:t>
                      </a:r>
                      <a:r>
                        <a:rPr lang="fr-FR" sz="1800" noProof="0" dirty="0">
                          <a:latin typeface="Calibri" panose="020F0502020204030204" pitchFamily="34" charset="0"/>
                          <a:cs typeface="Calibri" panose="020F0502020204030204" pitchFamily="34" charset="0"/>
                        </a:rPr>
                        <a:t> de l’activité sur le public visé</a:t>
                      </a:r>
                      <a:endParaRPr lang="fr-FR" sz="1800" b="0" i="0" u="none" strike="noStrike" cap="none" noProof="0" dirty="0">
                        <a:latin typeface="Calibri" panose="020F0502020204030204" pitchFamily="34" charset="0"/>
                        <a:ea typeface="Roboto" panose="02000000000000000000" pitchFamily="2" charset="0"/>
                        <a:cs typeface="Calibri" panose="020F0502020204030204" pitchFamily="34" charset="0"/>
                        <a:sym typeface="Calibri"/>
                      </a:endParaRPr>
                    </a:p>
                  </a:txBody>
                  <a:tcPr marL="98825" marR="98825" marT="0" marB="0" anchor="ctr"/>
                </a:tc>
                <a:tc>
                  <a:txBody>
                    <a:bodyPr/>
                    <a:lstStyle/>
                    <a:p>
                      <a:pPr marL="0" lvl="0" indent="0" algn="ctr" rtl="0">
                        <a:lnSpc>
                          <a:spcPct val="150000"/>
                        </a:lnSpc>
                        <a:spcBef>
                          <a:spcPts val="0"/>
                        </a:spcBef>
                        <a:spcAft>
                          <a:spcPts val="0"/>
                        </a:spcAft>
                        <a:buNone/>
                      </a:pPr>
                      <a:r>
                        <a:rPr lang="fr-FR" sz="1800" noProof="0">
                          <a:latin typeface="Calibri" panose="020F0502020204030204" pitchFamily="34" charset="0"/>
                          <a:cs typeface="Calibri" panose="020F0502020204030204" pitchFamily="34" charset="0"/>
                        </a:rPr>
                        <a:t>0</a:t>
                      </a:r>
                    </a:p>
                  </a:txBody>
                  <a:tcPr marL="68575" marR="68575" marT="91425" marB="91425" anchor="ctr"/>
                </a:tc>
                <a:tc>
                  <a:txBody>
                    <a:bodyPr/>
                    <a:lstStyle/>
                    <a:p>
                      <a:pPr marL="0" lvl="0" indent="0" algn="ctr" rtl="0">
                        <a:lnSpc>
                          <a:spcPct val="150000"/>
                        </a:lnSpc>
                        <a:spcBef>
                          <a:spcPts val="0"/>
                        </a:spcBef>
                        <a:spcAft>
                          <a:spcPts val="0"/>
                        </a:spcAft>
                        <a:buNone/>
                      </a:pPr>
                      <a:r>
                        <a:rPr lang="fr-FR" sz="1800" b="0" noProof="0">
                          <a:latin typeface="Calibri" panose="020F0502020204030204" pitchFamily="34" charset="0"/>
                          <a:cs typeface="Calibri" panose="020F0502020204030204" pitchFamily="34" charset="0"/>
                        </a:rPr>
                        <a:t>53 (74.6)</a:t>
                      </a:r>
                    </a:p>
                  </a:txBody>
                  <a:tcPr marL="68575" marR="68575" marT="91425" marB="91425" anchor="ctr">
                    <a:lnR w="3175" cap="flat" cmpd="sng" algn="ctr">
                      <a:solidFill>
                        <a:schemeClr val="tx2">
                          <a:lumMod val="75000"/>
                        </a:schemeClr>
                      </a:solidFill>
                      <a:prstDash val="solid"/>
                      <a:round/>
                      <a:headEnd type="none" w="med" len="med"/>
                      <a:tailEnd type="none" w="med" len="med"/>
                    </a:lnR>
                  </a:tcPr>
                </a:tc>
                <a:tc>
                  <a:txBody>
                    <a:bodyPr/>
                    <a:lstStyle/>
                    <a:p>
                      <a:pPr marL="0" lvl="0" indent="0" algn="ctr" rtl="0">
                        <a:lnSpc>
                          <a:spcPct val="150000"/>
                        </a:lnSpc>
                        <a:spcBef>
                          <a:spcPts val="0"/>
                        </a:spcBef>
                        <a:spcAft>
                          <a:spcPts val="0"/>
                        </a:spcAft>
                        <a:buNone/>
                      </a:pPr>
                      <a:r>
                        <a:rPr lang="fr-FR" sz="1800" noProof="0">
                          <a:latin typeface="Calibri" panose="020F0502020204030204" pitchFamily="34" charset="0"/>
                          <a:cs typeface="Calibri" panose="020F0502020204030204" pitchFamily="34" charset="0"/>
                        </a:rPr>
                        <a:t>53 (41.1)</a:t>
                      </a:r>
                    </a:p>
                  </a:txBody>
                  <a:tcPr marL="68575" marR="68575" marT="91425" marB="91425" anchor="ctr">
                    <a:lnL w="3175" cap="flat" cmpd="sng" algn="ctr">
                      <a:solidFill>
                        <a:schemeClr val="tx2">
                          <a:lumMod val="75000"/>
                        </a:schemeClr>
                      </a:solidFill>
                      <a:prstDash val="solid"/>
                      <a:round/>
                      <a:headEnd type="none" w="med" len="med"/>
                      <a:tailEnd type="none" w="med" len="med"/>
                    </a:lnL>
                  </a:tcPr>
                </a:tc>
                <a:extLst>
                  <a:ext uri="{0D108BD9-81ED-4DB2-BD59-A6C34878D82A}">
                    <a16:rowId xmlns:a16="http://schemas.microsoft.com/office/drawing/2014/main" val="10001"/>
                  </a:ext>
                </a:extLst>
              </a:tr>
              <a:tr h="1024362">
                <a:tc>
                  <a:txBody>
                    <a:bodyPr/>
                    <a:lstStyle/>
                    <a:p>
                      <a:pPr marL="0" marR="0" lvl="0" indent="0" algn="l" rtl="0">
                        <a:lnSpc>
                          <a:spcPct val="150000"/>
                        </a:lnSpc>
                        <a:spcBef>
                          <a:spcPts val="0"/>
                        </a:spcBef>
                        <a:spcAft>
                          <a:spcPts val="0"/>
                        </a:spcAft>
                        <a:buClr>
                          <a:schemeClr val="dk1"/>
                        </a:buClr>
                        <a:buSzPts val="2400"/>
                        <a:buFont typeface="Times New Roman"/>
                        <a:buNone/>
                      </a:pPr>
                      <a:r>
                        <a:rPr lang="fr-FR" sz="1800" noProof="0" dirty="0">
                          <a:latin typeface="Calibri" panose="020F0502020204030204" pitchFamily="34" charset="0"/>
                          <a:cs typeface="Calibri" panose="020F0502020204030204" pitchFamily="34" charset="0"/>
                        </a:rPr>
                        <a:t>Évaluation de </a:t>
                      </a:r>
                      <a:r>
                        <a:rPr lang="fr-FR" sz="1800" b="1" noProof="0" dirty="0">
                          <a:latin typeface="Calibri" panose="020F0502020204030204" pitchFamily="34" charset="0"/>
                          <a:cs typeface="Calibri" panose="020F0502020204030204" pitchFamily="34" charset="0"/>
                        </a:rPr>
                        <a:t>l’impact</a:t>
                      </a:r>
                      <a:r>
                        <a:rPr lang="fr-FR" sz="1800" noProof="0" dirty="0">
                          <a:latin typeface="Calibri" panose="020F0502020204030204" pitchFamily="34" charset="0"/>
                          <a:cs typeface="Calibri" panose="020F0502020204030204" pitchFamily="34" charset="0"/>
                        </a:rPr>
                        <a:t> de l’activité (au plan sociétal) </a:t>
                      </a:r>
                      <a:endParaRPr lang="fr-FR" sz="1800" b="0" i="0" u="none" strike="noStrike" cap="none" noProof="0" dirty="0">
                        <a:latin typeface="Calibri" panose="020F0502020204030204" pitchFamily="34" charset="0"/>
                        <a:ea typeface="Roboto" panose="02000000000000000000" pitchFamily="2" charset="0"/>
                        <a:cs typeface="Calibri" panose="020F0502020204030204" pitchFamily="34" charset="0"/>
                        <a:sym typeface="Calibri"/>
                      </a:endParaRPr>
                    </a:p>
                  </a:txBody>
                  <a:tcPr marL="98825" marR="98825" marT="0" marB="0" anchor="ctr"/>
                </a:tc>
                <a:tc>
                  <a:txBody>
                    <a:bodyPr/>
                    <a:lstStyle/>
                    <a:p>
                      <a:pPr marL="0" lvl="0" indent="0" algn="ctr" rtl="0">
                        <a:lnSpc>
                          <a:spcPct val="150000"/>
                        </a:lnSpc>
                        <a:spcBef>
                          <a:spcPts val="0"/>
                        </a:spcBef>
                        <a:spcAft>
                          <a:spcPts val="0"/>
                        </a:spcAft>
                        <a:buNone/>
                      </a:pPr>
                      <a:r>
                        <a:rPr lang="fr-FR" sz="1800" b="0" noProof="0">
                          <a:latin typeface="Calibri" panose="020F0502020204030204" pitchFamily="34" charset="0"/>
                          <a:cs typeface="Calibri" panose="020F0502020204030204" pitchFamily="34" charset="0"/>
                        </a:rPr>
                        <a:t>3 (5.2%)</a:t>
                      </a:r>
                    </a:p>
                  </a:txBody>
                  <a:tcPr marL="68575" marR="68575" marT="91425" marB="91425" anchor="ctr"/>
                </a:tc>
                <a:tc>
                  <a:txBody>
                    <a:bodyPr/>
                    <a:lstStyle/>
                    <a:p>
                      <a:pPr marL="0" lvl="0" indent="0" algn="ctr" rtl="0">
                        <a:lnSpc>
                          <a:spcPct val="150000"/>
                        </a:lnSpc>
                        <a:spcBef>
                          <a:spcPts val="0"/>
                        </a:spcBef>
                        <a:spcAft>
                          <a:spcPts val="0"/>
                        </a:spcAft>
                        <a:buNone/>
                      </a:pPr>
                      <a:r>
                        <a:rPr lang="fr-FR" sz="1800" noProof="0">
                          <a:latin typeface="Calibri" panose="020F0502020204030204" pitchFamily="34" charset="0"/>
                          <a:cs typeface="Calibri" panose="020F0502020204030204" pitchFamily="34" charset="0"/>
                        </a:rPr>
                        <a:t>6 (8.5%)</a:t>
                      </a:r>
                    </a:p>
                  </a:txBody>
                  <a:tcPr marL="68575" marR="68575" marT="91425" marB="91425" anchor="ctr">
                    <a:lnR w="3175" cap="flat" cmpd="sng" algn="ctr">
                      <a:solidFill>
                        <a:schemeClr val="tx2">
                          <a:lumMod val="75000"/>
                        </a:schemeClr>
                      </a:solidFill>
                      <a:prstDash val="solid"/>
                      <a:round/>
                      <a:headEnd type="none" w="med" len="med"/>
                      <a:tailEnd type="none" w="med" len="med"/>
                    </a:lnR>
                  </a:tcPr>
                </a:tc>
                <a:tc>
                  <a:txBody>
                    <a:bodyPr/>
                    <a:lstStyle/>
                    <a:p>
                      <a:pPr marL="0" lvl="0" indent="0" algn="ctr" rtl="0">
                        <a:lnSpc>
                          <a:spcPct val="150000"/>
                        </a:lnSpc>
                        <a:spcBef>
                          <a:spcPts val="0"/>
                        </a:spcBef>
                        <a:spcAft>
                          <a:spcPts val="0"/>
                        </a:spcAft>
                        <a:buNone/>
                      </a:pPr>
                      <a:r>
                        <a:rPr lang="fr-FR" sz="1800" noProof="0" dirty="0">
                          <a:latin typeface="Calibri" panose="020F0502020204030204" pitchFamily="34" charset="0"/>
                          <a:cs typeface="Calibri" panose="020F0502020204030204" pitchFamily="34" charset="0"/>
                        </a:rPr>
                        <a:t>9 (7%)</a:t>
                      </a:r>
                    </a:p>
                  </a:txBody>
                  <a:tcPr marL="68575" marR="68575" marT="91425" marB="91425" anchor="ctr">
                    <a:lnL w="3175" cap="flat" cmpd="sng" algn="ctr">
                      <a:solidFill>
                        <a:schemeClr val="tx2">
                          <a:lumMod val="75000"/>
                        </a:schemeClr>
                      </a:solidFill>
                      <a:prstDash val="solid"/>
                      <a:round/>
                      <a:headEnd type="none" w="med" len="med"/>
                      <a:tailEnd type="none" w="med" len="med"/>
                    </a:lnL>
                  </a:tcPr>
                </a:tc>
                <a:extLst>
                  <a:ext uri="{0D108BD9-81ED-4DB2-BD59-A6C34878D82A}">
                    <a16:rowId xmlns:a16="http://schemas.microsoft.com/office/drawing/2014/main" val="10002"/>
                  </a:ext>
                </a:extLst>
              </a:tr>
            </a:tbl>
          </a:graphicData>
        </a:graphic>
      </p:graphicFrame>
      <p:pic>
        <p:nvPicPr>
          <p:cNvPr id="5" name="Google Shape;253;p39">
            <a:extLst>
              <a:ext uri="{FF2B5EF4-FFF2-40B4-BE49-F238E27FC236}">
                <a16:creationId xmlns:a16="http://schemas.microsoft.com/office/drawing/2014/main" id="{45A59E25-3428-2640-9574-8FB70BC485B9}"/>
              </a:ext>
            </a:extLst>
          </p:cNvPr>
          <p:cNvPicPr preferRelativeResize="0"/>
          <p:nvPr/>
        </p:nvPicPr>
        <p:blipFill rotWithShape="1">
          <a:blip r:embed="rId3">
            <a:alphaModFix amt="23000"/>
          </a:blip>
          <a:srcRect l="2562" t="1" r="51422" b="-13520"/>
          <a:stretch/>
        </p:blipFill>
        <p:spPr>
          <a:xfrm>
            <a:off x="10822192" y="102569"/>
            <a:ext cx="1369807" cy="1371230"/>
          </a:xfrm>
          <a:custGeom>
            <a:avLst/>
            <a:gdLst/>
            <a:ahLst/>
            <a:cxnLst/>
            <a:rect l="l" t="t" r="r" b="b"/>
            <a:pathLst>
              <a:path w="6024154" h="6858000" extrusionOk="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ln>
            <a:noFill/>
          </a:ln>
        </p:spPr>
      </p:pic>
    </p:spTree>
    <p:extLst>
      <p:ext uri="{BB962C8B-B14F-4D97-AF65-F5344CB8AC3E}">
        <p14:creationId xmlns:p14="http://schemas.microsoft.com/office/powerpoint/2010/main" val="12958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9DEDE-1BAF-9946-8C90-6063664E9E52}"/>
              </a:ext>
            </a:extLst>
          </p:cNvPr>
          <p:cNvSpPr>
            <a:spLocks noGrp="1"/>
          </p:cNvSpPr>
          <p:nvPr>
            <p:ph type="title"/>
          </p:nvPr>
        </p:nvSpPr>
        <p:spPr>
          <a:xfrm>
            <a:off x="691572" y="664723"/>
            <a:ext cx="10515600" cy="992620"/>
          </a:xfrm>
        </p:spPr>
        <p:txBody>
          <a:bodyPr/>
          <a:lstStyle/>
          <a:p>
            <a:r>
              <a:rPr lang="fr-CA" sz="4000" dirty="0">
                <a:solidFill>
                  <a:srgbClr val="C00000"/>
                </a:solidFill>
                <a:latin typeface="Calibri" panose="020F0502020204030204" pitchFamily="34" charset="0"/>
                <a:cs typeface="Calibri" panose="020F0502020204030204" pitchFamily="34" charset="0"/>
              </a:rPr>
              <a:t>Objectif du scan environnemental</a:t>
            </a:r>
          </a:p>
        </p:txBody>
      </p:sp>
      <p:sp>
        <p:nvSpPr>
          <p:cNvPr id="4" name="Text Placeholder 3">
            <a:extLst>
              <a:ext uri="{FF2B5EF4-FFF2-40B4-BE49-F238E27FC236}">
                <a16:creationId xmlns:a16="http://schemas.microsoft.com/office/drawing/2014/main" id="{3E66E591-CDAE-504C-9F64-732B9C937394}"/>
              </a:ext>
            </a:extLst>
          </p:cNvPr>
          <p:cNvSpPr txBox="1">
            <a:spLocks noGrp="1"/>
          </p:cNvSpPr>
          <p:nvPr>
            <p:ph type="body" idx="1"/>
          </p:nvPr>
        </p:nvSpPr>
        <p:spPr>
          <a:xfrm>
            <a:off x="691572" y="2372040"/>
            <a:ext cx="10808856" cy="1865086"/>
          </a:xfrm>
          <a:prstGeom prst="rect">
            <a:avLst/>
          </a:prstGeom>
          <a:noFill/>
        </p:spPr>
        <p:txBody>
          <a:bodyPr wrap="square" rtlCol="0">
            <a:spAutoFit/>
          </a:bodyPr>
          <a:lstStyle/>
          <a:p>
            <a:pPr marL="0" indent="0">
              <a:lnSpc>
                <a:spcPct val="120000"/>
              </a:lnSpc>
              <a:spcBef>
                <a:spcPts val="0"/>
              </a:spcBef>
              <a:buSzTx/>
              <a:buNone/>
              <a:defRPr sz="3200"/>
            </a:pPr>
            <a:r>
              <a:rPr lang="fr-CA" dirty="0"/>
              <a:t>Obtenir un portrait global et juste des activités de formation et de sensibilisation au Québec afin d’informer la planification stratégique</a:t>
            </a:r>
          </a:p>
        </p:txBody>
      </p:sp>
      <p:pic>
        <p:nvPicPr>
          <p:cNvPr id="5" name="Google Shape;253;p39">
            <a:extLst>
              <a:ext uri="{FF2B5EF4-FFF2-40B4-BE49-F238E27FC236}">
                <a16:creationId xmlns:a16="http://schemas.microsoft.com/office/drawing/2014/main" id="{A4AAF088-85F8-BD40-8094-F18401CC0DF2}"/>
              </a:ext>
              <a:ext uri="{C183D7F6-B498-43B3-948B-1728B52AA6E4}">
                <adec:decorative xmlns:adec="http://schemas.microsoft.com/office/drawing/2017/decorative" val="1"/>
              </a:ext>
            </a:extLst>
          </p:cNvPr>
          <p:cNvPicPr preferRelativeResize="0"/>
          <p:nvPr/>
        </p:nvPicPr>
        <p:blipFill rotWithShape="1">
          <a:blip r:embed="rId3">
            <a:alphaModFix amt="23000"/>
          </a:blip>
          <a:srcRect l="2562" t="1" r="51422" b="-13520"/>
          <a:stretch/>
        </p:blipFill>
        <p:spPr>
          <a:xfrm>
            <a:off x="10822192" y="102569"/>
            <a:ext cx="1369807" cy="1371230"/>
          </a:xfrm>
          <a:custGeom>
            <a:avLst/>
            <a:gdLst/>
            <a:ahLst/>
            <a:cxnLst/>
            <a:rect l="l" t="t" r="r" b="b"/>
            <a:pathLst>
              <a:path w="6024154" h="6858000" extrusionOk="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ln>
            <a:noFill/>
          </a:ln>
        </p:spPr>
      </p:pic>
      <p:pic>
        <p:nvPicPr>
          <p:cNvPr id="1026" name="Picture 2">
            <a:extLst>
              <a:ext uri="{FF2B5EF4-FFF2-40B4-BE49-F238E27FC236}">
                <a16:creationId xmlns:a16="http://schemas.microsoft.com/office/drawing/2014/main" id="{3E2C4AEC-A404-514A-BB77-3DF2729EDCB6}"/>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07686" y="3929916"/>
            <a:ext cx="3684314" cy="2825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07081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AAAB0-EF3C-564C-965D-50C7F1D0799F}"/>
              </a:ext>
            </a:extLst>
          </p:cNvPr>
          <p:cNvSpPr>
            <a:spLocks noGrp="1"/>
          </p:cNvSpPr>
          <p:nvPr>
            <p:ph type="title"/>
          </p:nvPr>
        </p:nvSpPr>
        <p:spPr/>
        <p:txBody>
          <a:bodyPr/>
          <a:lstStyle/>
          <a:p>
            <a:r>
              <a:rPr lang="fr-FR">
                <a:solidFill>
                  <a:srgbClr val="C00000"/>
                </a:solidFill>
              </a:rPr>
              <a:t>Principaux constats</a:t>
            </a:r>
          </a:p>
        </p:txBody>
      </p:sp>
      <p:sp>
        <p:nvSpPr>
          <p:cNvPr id="3" name="Text Placeholder 2">
            <a:extLst>
              <a:ext uri="{FF2B5EF4-FFF2-40B4-BE49-F238E27FC236}">
                <a16:creationId xmlns:a16="http://schemas.microsoft.com/office/drawing/2014/main" id="{D773DD27-A3DE-504C-8415-D45347F7F5FD}"/>
              </a:ext>
            </a:extLst>
          </p:cNvPr>
          <p:cNvSpPr>
            <a:spLocks noGrp="1"/>
          </p:cNvSpPr>
          <p:nvPr>
            <p:ph type="body" idx="1"/>
          </p:nvPr>
        </p:nvSpPr>
        <p:spPr>
          <a:xfrm>
            <a:off x="838200" y="1736355"/>
            <a:ext cx="10515600" cy="4666916"/>
          </a:xfrm>
        </p:spPr>
        <p:txBody>
          <a:bodyPr>
            <a:normAutofit fontScale="92500" lnSpcReduction="20000"/>
          </a:bodyPr>
          <a:lstStyle/>
          <a:p>
            <a:pPr>
              <a:lnSpc>
                <a:spcPct val="150000"/>
              </a:lnSpc>
            </a:pPr>
            <a:r>
              <a:rPr lang="fr-FR"/>
              <a:t>Les activités sont généralistes</a:t>
            </a:r>
          </a:p>
          <a:p>
            <a:pPr>
              <a:lnSpc>
                <a:spcPct val="150000"/>
              </a:lnSpc>
            </a:pPr>
            <a:r>
              <a:rPr lang="fr-FR"/>
              <a:t>Population cibles et objectifs variées</a:t>
            </a:r>
          </a:p>
          <a:p>
            <a:pPr>
              <a:lnSpc>
                <a:spcPct val="150000"/>
              </a:lnSpc>
            </a:pPr>
            <a:r>
              <a:rPr lang="fr-FR"/>
              <a:t>40% des formations sont gratuites</a:t>
            </a:r>
          </a:p>
          <a:p>
            <a:pPr>
              <a:lnSpc>
                <a:spcPct val="150000"/>
              </a:lnSpc>
            </a:pPr>
            <a:r>
              <a:rPr lang="fr-FR"/>
              <a:t>Activités sont brèves (moins de 3 heures)</a:t>
            </a:r>
          </a:p>
          <a:p>
            <a:pPr>
              <a:lnSpc>
                <a:spcPct val="150000"/>
              </a:lnSpc>
            </a:pPr>
            <a:r>
              <a:rPr lang="fr-FR"/>
              <a:t>Disparité dans les méthodes de développement de contenu</a:t>
            </a:r>
          </a:p>
          <a:p>
            <a:pPr>
              <a:lnSpc>
                <a:spcPct val="150000"/>
              </a:lnSpc>
            </a:pPr>
            <a:r>
              <a:rPr lang="fr-FR"/>
              <a:t>Manque important d’évaluation des effets immédiats (41%) et de l’impact (7%)</a:t>
            </a:r>
          </a:p>
          <a:p>
            <a:pPr>
              <a:lnSpc>
                <a:spcPct val="150000"/>
              </a:lnSpc>
            </a:pPr>
            <a:endParaRPr lang="fr-FR"/>
          </a:p>
          <a:p>
            <a:endParaRPr lang="fr-FR"/>
          </a:p>
          <a:p>
            <a:endParaRPr lang="fr-FR"/>
          </a:p>
          <a:p>
            <a:endParaRPr lang="fr-FR"/>
          </a:p>
        </p:txBody>
      </p:sp>
      <p:pic>
        <p:nvPicPr>
          <p:cNvPr id="4" name="Google Shape;253;p39">
            <a:extLst>
              <a:ext uri="{FF2B5EF4-FFF2-40B4-BE49-F238E27FC236}">
                <a16:creationId xmlns:a16="http://schemas.microsoft.com/office/drawing/2014/main" id="{EA232E4E-9B42-3945-9068-9AE19E68481B}"/>
              </a:ext>
            </a:extLst>
          </p:cNvPr>
          <p:cNvPicPr preferRelativeResize="0"/>
          <p:nvPr/>
        </p:nvPicPr>
        <p:blipFill rotWithShape="1">
          <a:blip r:embed="rId3">
            <a:alphaModFix amt="23000"/>
          </a:blip>
          <a:srcRect l="2562" t="1" r="51422" b="-13520"/>
          <a:stretch/>
        </p:blipFill>
        <p:spPr>
          <a:xfrm>
            <a:off x="10822192" y="102569"/>
            <a:ext cx="1369807" cy="1371230"/>
          </a:xfrm>
          <a:custGeom>
            <a:avLst/>
            <a:gdLst/>
            <a:ahLst/>
            <a:cxnLst/>
            <a:rect l="l" t="t" r="r" b="b"/>
            <a:pathLst>
              <a:path w="6024154" h="6858000" extrusionOk="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ln>
            <a:noFill/>
          </a:ln>
        </p:spPr>
      </p:pic>
    </p:spTree>
    <p:extLst>
      <p:ext uri="{BB962C8B-B14F-4D97-AF65-F5344CB8AC3E}">
        <p14:creationId xmlns:p14="http://schemas.microsoft.com/office/powerpoint/2010/main" val="2374784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CFF5C-BBD0-6740-850E-5F51C3A0B814}"/>
              </a:ext>
            </a:extLst>
          </p:cNvPr>
          <p:cNvSpPr>
            <a:spLocks noGrp="1"/>
          </p:cNvSpPr>
          <p:nvPr>
            <p:ph type="title"/>
          </p:nvPr>
        </p:nvSpPr>
        <p:spPr>
          <a:xfrm>
            <a:off x="747889" y="681037"/>
            <a:ext cx="10515600" cy="1325563"/>
          </a:xfrm>
        </p:spPr>
        <p:txBody>
          <a:bodyPr/>
          <a:lstStyle/>
          <a:p>
            <a:r>
              <a:rPr lang="fr-FR" sz="3200">
                <a:solidFill>
                  <a:srgbClr val="C00000"/>
                </a:solidFill>
              </a:rPr>
              <a:t>De quoi auriez-vous de besoin pour mesurer les changements sociaux visés par les formations?</a:t>
            </a:r>
          </a:p>
        </p:txBody>
      </p:sp>
      <p:sp>
        <p:nvSpPr>
          <p:cNvPr id="3" name="Text Placeholder 2">
            <a:extLst>
              <a:ext uri="{FF2B5EF4-FFF2-40B4-BE49-F238E27FC236}">
                <a16:creationId xmlns:a16="http://schemas.microsoft.com/office/drawing/2014/main" id="{0A086CA0-86EA-3A47-9DA3-3C1DE4A1EBBB}"/>
              </a:ext>
            </a:extLst>
          </p:cNvPr>
          <p:cNvSpPr>
            <a:spLocks noGrp="1"/>
          </p:cNvSpPr>
          <p:nvPr>
            <p:ph type="body" idx="1"/>
          </p:nvPr>
        </p:nvSpPr>
        <p:spPr>
          <a:xfrm>
            <a:off x="747889" y="2186869"/>
            <a:ext cx="10515600" cy="4351338"/>
          </a:xfrm>
        </p:spPr>
        <p:txBody>
          <a:bodyPr/>
          <a:lstStyle/>
          <a:p>
            <a:r>
              <a:rPr lang="fr-FR"/>
              <a:t>Recherches structurées</a:t>
            </a:r>
          </a:p>
          <a:p>
            <a:r>
              <a:rPr lang="fr-FR"/>
              <a:t>Définir des indicateurs et des outils</a:t>
            </a:r>
          </a:p>
          <a:p>
            <a:r>
              <a:rPr lang="fr-FR"/>
              <a:t>Resources financières et humaines</a:t>
            </a:r>
          </a:p>
          <a:p>
            <a:r>
              <a:rPr lang="fr-FR"/>
              <a:t>Collaboration entre les parties prenantes</a:t>
            </a:r>
          </a:p>
          <a:p>
            <a:endParaRPr lang="fr-FR"/>
          </a:p>
        </p:txBody>
      </p:sp>
      <p:pic>
        <p:nvPicPr>
          <p:cNvPr id="4" name="Google Shape;253;p39">
            <a:extLst>
              <a:ext uri="{FF2B5EF4-FFF2-40B4-BE49-F238E27FC236}">
                <a16:creationId xmlns:a16="http://schemas.microsoft.com/office/drawing/2014/main" id="{B1DF5FC6-94E4-5440-9383-731482AB6734}"/>
              </a:ext>
            </a:extLst>
          </p:cNvPr>
          <p:cNvPicPr preferRelativeResize="0"/>
          <p:nvPr/>
        </p:nvPicPr>
        <p:blipFill rotWithShape="1">
          <a:blip r:embed="rId3">
            <a:alphaModFix amt="23000"/>
          </a:blip>
          <a:srcRect l="2562" t="1" r="51422" b="-13520"/>
          <a:stretch/>
        </p:blipFill>
        <p:spPr>
          <a:xfrm>
            <a:off x="10822192" y="102569"/>
            <a:ext cx="1369807" cy="1371230"/>
          </a:xfrm>
          <a:custGeom>
            <a:avLst/>
            <a:gdLst/>
            <a:ahLst/>
            <a:cxnLst/>
            <a:rect l="l" t="t" r="r" b="b"/>
            <a:pathLst>
              <a:path w="6024154" h="6858000" extrusionOk="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ln>
            <a:noFill/>
          </a:ln>
        </p:spPr>
      </p:pic>
    </p:spTree>
    <p:extLst>
      <p:ext uri="{BB962C8B-B14F-4D97-AF65-F5344CB8AC3E}">
        <p14:creationId xmlns:p14="http://schemas.microsoft.com/office/powerpoint/2010/main" val="22150036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CFF5C-BBD0-6740-850E-5F51C3A0B814}"/>
              </a:ext>
            </a:extLst>
          </p:cNvPr>
          <p:cNvSpPr>
            <a:spLocks noGrp="1"/>
          </p:cNvSpPr>
          <p:nvPr>
            <p:ph type="title"/>
          </p:nvPr>
        </p:nvSpPr>
        <p:spPr>
          <a:xfrm>
            <a:off x="838200" y="500062"/>
            <a:ext cx="10515600" cy="1325563"/>
          </a:xfrm>
        </p:spPr>
        <p:txBody>
          <a:bodyPr/>
          <a:lstStyle/>
          <a:p>
            <a:r>
              <a:rPr lang="fr-FR" sz="3200">
                <a:solidFill>
                  <a:srgbClr val="C00000"/>
                </a:solidFill>
              </a:rPr>
              <a:t>Les défis selon les répondants</a:t>
            </a:r>
          </a:p>
        </p:txBody>
      </p:sp>
      <p:sp>
        <p:nvSpPr>
          <p:cNvPr id="3" name="Text Placeholder 2">
            <a:extLst>
              <a:ext uri="{FF2B5EF4-FFF2-40B4-BE49-F238E27FC236}">
                <a16:creationId xmlns:a16="http://schemas.microsoft.com/office/drawing/2014/main" id="{0A086CA0-86EA-3A47-9DA3-3C1DE4A1EBBB}"/>
              </a:ext>
            </a:extLst>
          </p:cNvPr>
          <p:cNvSpPr>
            <a:spLocks noGrp="1"/>
          </p:cNvSpPr>
          <p:nvPr>
            <p:ph type="body" idx="1"/>
          </p:nvPr>
        </p:nvSpPr>
        <p:spPr>
          <a:xfrm>
            <a:off x="838200" y="1825624"/>
            <a:ext cx="10515600" cy="4532313"/>
          </a:xfrm>
        </p:spPr>
        <p:txBody>
          <a:bodyPr/>
          <a:lstStyle/>
          <a:p>
            <a:pPr>
              <a:lnSpc>
                <a:spcPct val="150000"/>
              </a:lnSpc>
            </a:pPr>
            <a:r>
              <a:rPr lang="fr-FR" sz="2400"/>
              <a:t>Actualisation du contenu</a:t>
            </a:r>
          </a:p>
          <a:p>
            <a:pPr>
              <a:lnSpc>
                <a:spcPct val="150000"/>
              </a:lnSpc>
            </a:pPr>
            <a:r>
              <a:rPr lang="fr-FR" sz="2400"/>
              <a:t>Se faire connaître; promouvoir les activités</a:t>
            </a:r>
          </a:p>
          <a:p>
            <a:pPr>
              <a:lnSpc>
                <a:spcPct val="150000"/>
              </a:lnSpc>
            </a:pPr>
            <a:r>
              <a:rPr lang="fr-FR" sz="2400"/>
              <a:t>Trop de demande pour le peu de ressources humaines et financières</a:t>
            </a:r>
          </a:p>
          <a:p>
            <a:pPr>
              <a:lnSpc>
                <a:spcPct val="150000"/>
              </a:lnSpc>
            </a:pPr>
            <a:r>
              <a:rPr lang="fr-FR" sz="2400"/>
              <a:t>Offrir de façon agréable et efficace les formations</a:t>
            </a:r>
          </a:p>
          <a:p>
            <a:pPr>
              <a:lnSpc>
                <a:spcPct val="150000"/>
              </a:lnSpc>
            </a:pPr>
            <a:r>
              <a:rPr lang="fr-FR" sz="2400"/>
              <a:t>Mesurer l’impact</a:t>
            </a:r>
          </a:p>
          <a:p>
            <a:pPr>
              <a:lnSpc>
                <a:spcPct val="150000"/>
              </a:lnSpc>
            </a:pPr>
            <a:r>
              <a:rPr lang="fr-FR" sz="2400"/>
              <a:t>Retenir les experts invités</a:t>
            </a:r>
          </a:p>
          <a:p>
            <a:pPr>
              <a:lnSpc>
                <a:spcPct val="150000"/>
              </a:lnSpc>
            </a:pPr>
            <a:endParaRPr lang="fr-FR" sz="2400"/>
          </a:p>
        </p:txBody>
      </p:sp>
      <p:pic>
        <p:nvPicPr>
          <p:cNvPr id="4" name="Google Shape;253;p39">
            <a:extLst>
              <a:ext uri="{FF2B5EF4-FFF2-40B4-BE49-F238E27FC236}">
                <a16:creationId xmlns:a16="http://schemas.microsoft.com/office/drawing/2014/main" id="{51AFF67B-6804-954E-9498-93C1ABD7419E}"/>
              </a:ext>
            </a:extLst>
          </p:cNvPr>
          <p:cNvPicPr preferRelativeResize="0"/>
          <p:nvPr/>
        </p:nvPicPr>
        <p:blipFill rotWithShape="1">
          <a:blip r:embed="rId3">
            <a:alphaModFix amt="23000"/>
          </a:blip>
          <a:srcRect l="2562" t="1" r="51422" b="-13520"/>
          <a:stretch/>
        </p:blipFill>
        <p:spPr>
          <a:xfrm>
            <a:off x="10822192" y="102569"/>
            <a:ext cx="1369807" cy="1371230"/>
          </a:xfrm>
          <a:custGeom>
            <a:avLst/>
            <a:gdLst/>
            <a:ahLst/>
            <a:cxnLst/>
            <a:rect l="l" t="t" r="r" b="b"/>
            <a:pathLst>
              <a:path w="6024154" h="6858000" extrusionOk="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ln>
            <a:noFill/>
          </a:ln>
        </p:spPr>
      </p:pic>
    </p:spTree>
    <p:extLst>
      <p:ext uri="{BB962C8B-B14F-4D97-AF65-F5344CB8AC3E}">
        <p14:creationId xmlns:p14="http://schemas.microsoft.com/office/powerpoint/2010/main" val="4020829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CFF5C-BBD0-6740-850E-5F51C3A0B814}"/>
              </a:ext>
            </a:extLst>
          </p:cNvPr>
          <p:cNvSpPr>
            <a:spLocks noGrp="1"/>
          </p:cNvSpPr>
          <p:nvPr>
            <p:ph type="title"/>
          </p:nvPr>
        </p:nvSpPr>
        <p:spPr/>
        <p:txBody>
          <a:bodyPr/>
          <a:lstStyle/>
          <a:p>
            <a:r>
              <a:rPr lang="fr-FR" sz="3200">
                <a:solidFill>
                  <a:srgbClr val="C00000"/>
                </a:solidFill>
              </a:rPr>
              <a:t>Les bons coups selon les répondants</a:t>
            </a:r>
          </a:p>
        </p:txBody>
      </p:sp>
      <p:sp>
        <p:nvSpPr>
          <p:cNvPr id="3" name="Text Placeholder 2">
            <a:extLst>
              <a:ext uri="{FF2B5EF4-FFF2-40B4-BE49-F238E27FC236}">
                <a16:creationId xmlns:a16="http://schemas.microsoft.com/office/drawing/2014/main" id="{0A086CA0-86EA-3A47-9DA3-3C1DE4A1EBBB}"/>
              </a:ext>
            </a:extLst>
          </p:cNvPr>
          <p:cNvSpPr>
            <a:spLocks noGrp="1"/>
          </p:cNvSpPr>
          <p:nvPr>
            <p:ph type="body" idx="1"/>
          </p:nvPr>
        </p:nvSpPr>
        <p:spPr/>
        <p:txBody>
          <a:bodyPr/>
          <a:lstStyle/>
          <a:p>
            <a:pPr>
              <a:lnSpc>
                <a:spcPct val="150000"/>
              </a:lnSpc>
            </a:pPr>
            <a:r>
              <a:rPr lang="fr-FR" sz="2400"/>
              <a:t>De savoir qu’on sensibilise les gens (++)</a:t>
            </a:r>
          </a:p>
          <a:p>
            <a:pPr>
              <a:lnSpc>
                <a:spcPct val="150000"/>
              </a:lnSpc>
            </a:pPr>
            <a:r>
              <a:rPr lang="fr-FR" sz="2400"/>
              <a:t>Les commentaires positifs suite aux activités</a:t>
            </a:r>
          </a:p>
          <a:p>
            <a:pPr>
              <a:lnSpc>
                <a:spcPct val="150000"/>
              </a:lnSpc>
            </a:pPr>
            <a:r>
              <a:rPr lang="fr-FR" sz="2400"/>
              <a:t>De voir l’évolution du contenu de formation au fil du temps</a:t>
            </a:r>
          </a:p>
          <a:p>
            <a:pPr>
              <a:lnSpc>
                <a:spcPct val="150000"/>
              </a:lnSpc>
            </a:pPr>
            <a:endParaRPr lang="fr-FR" sz="2400"/>
          </a:p>
          <a:p>
            <a:pPr>
              <a:lnSpc>
                <a:spcPct val="150000"/>
              </a:lnSpc>
            </a:pPr>
            <a:endParaRPr lang="fr-FR" sz="2400"/>
          </a:p>
        </p:txBody>
      </p:sp>
      <p:pic>
        <p:nvPicPr>
          <p:cNvPr id="4" name="Google Shape;253;p39">
            <a:extLst>
              <a:ext uri="{FF2B5EF4-FFF2-40B4-BE49-F238E27FC236}">
                <a16:creationId xmlns:a16="http://schemas.microsoft.com/office/drawing/2014/main" id="{CDACFA65-13CE-6A45-8011-2739687525B3}"/>
              </a:ext>
            </a:extLst>
          </p:cNvPr>
          <p:cNvPicPr preferRelativeResize="0"/>
          <p:nvPr/>
        </p:nvPicPr>
        <p:blipFill rotWithShape="1">
          <a:blip r:embed="rId3">
            <a:alphaModFix amt="23000"/>
          </a:blip>
          <a:srcRect l="2562" t="1" r="51422" b="-13520"/>
          <a:stretch/>
        </p:blipFill>
        <p:spPr>
          <a:xfrm>
            <a:off x="10822192" y="102569"/>
            <a:ext cx="1369807" cy="1371230"/>
          </a:xfrm>
          <a:custGeom>
            <a:avLst/>
            <a:gdLst/>
            <a:ahLst/>
            <a:cxnLst/>
            <a:rect l="l" t="t" r="r" b="b"/>
            <a:pathLst>
              <a:path w="6024154" h="6858000" extrusionOk="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ln>
            <a:noFill/>
          </a:ln>
        </p:spPr>
      </p:pic>
    </p:spTree>
    <p:extLst>
      <p:ext uri="{BB962C8B-B14F-4D97-AF65-F5344CB8AC3E}">
        <p14:creationId xmlns:p14="http://schemas.microsoft.com/office/powerpoint/2010/main" val="32716796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51;p49">
            <a:extLst>
              <a:ext uri="{FF2B5EF4-FFF2-40B4-BE49-F238E27FC236}">
                <a16:creationId xmlns:a16="http://schemas.microsoft.com/office/drawing/2014/main" id="{7F188D61-1A17-9A46-982B-3EE30B95A076}"/>
              </a:ext>
            </a:extLst>
          </p:cNvPr>
          <p:cNvSpPr txBox="1">
            <a:spLocks noGrp="1"/>
          </p:cNvSpPr>
          <p:nvPr>
            <p:ph type="title"/>
          </p:nvPr>
        </p:nvSpPr>
        <p:spPr>
          <a:xfrm>
            <a:off x="838200" y="681037"/>
            <a:ext cx="10515600" cy="1325563"/>
          </a:xfrm>
          <a:prstGeom prst="rect">
            <a:avLst/>
          </a:prstGeom>
          <a:noFill/>
          <a:ln>
            <a:noFill/>
          </a:ln>
        </p:spPr>
        <p:txBody>
          <a:bodyPr spcFirstLastPara="1" wrap="square" lIns="91425" tIns="45700" rIns="91425" bIns="45700" anchor="ctr" anchorCtr="0">
            <a:noAutofit/>
          </a:bodyPr>
          <a:lstStyle/>
          <a:p>
            <a:pPr marL="0" lvl="0" indent="0" rtl="0">
              <a:lnSpc>
                <a:spcPct val="90000"/>
              </a:lnSpc>
              <a:spcBef>
                <a:spcPts val="0"/>
              </a:spcBef>
              <a:spcAft>
                <a:spcPts val="0"/>
              </a:spcAft>
              <a:buClr>
                <a:schemeClr val="dk1"/>
              </a:buClr>
              <a:buSzPts val="6000"/>
              <a:buFont typeface="Calibri"/>
              <a:buNone/>
            </a:pPr>
            <a:r>
              <a:rPr lang="fr-FR">
                <a:solidFill>
                  <a:srgbClr val="C00000"/>
                </a:solidFill>
                <a:sym typeface="Calibri"/>
              </a:rPr>
              <a:t>L’analyse par grappes (“cluster analysis”)</a:t>
            </a:r>
            <a:endParaRPr lang="fr-FR" sz="3200">
              <a:solidFill>
                <a:srgbClr val="C00000"/>
              </a:solidFill>
            </a:endParaRPr>
          </a:p>
        </p:txBody>
      </p:sp>
      <p:sp>
        <p:nvSpPr>
          <p:cNvPr id="5" name="Google Shape;352;p49">
            <a:extLst>
              <a:ext uri="{FF2B5EF4-FFF2-40B4-BE49-F238E27FC236}">
                <a16:creationId xmlns:a16="http://schemas.microsoft.com/office/drawing/2014/main" id="{AB071C26-2E5D-7949-98C2-98BCC2285750}"/>
              </a:ext>
            </a:extLst>
          </p:cNvPr>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571500" indent="-571500">
              <a:lnSpc>
                <a:spcPct val="150000"/>
              </a:lnSpc>
              <a:spcBef>
                <a:spcPts val="0"/>
              </a:spcBef>
              <a:buSzPts val="3600"/>
            </a:pPr>
            <a:r>
              <a:rPr lang="fr-FR" sz="3600">
                <a:solidFill>
                  <a:schemeClr val="dk1"/>
                </a:solidFill>
                <a:sym typeface="Calibri"/>
              </a:rPr>
              <a:t>À la demande du groupe de travail</a:t>
            </a:r>
          </a:p>
          <a:p>
            <a:pPr marL="571500" indent="-571500">
              <a:lnSpc>
                <a:spcPct val="150000"/>
              </a:lnSpc>
              <a:spcBef>
                <a:spcPts val="0"/>
              </a:spcBef>
              <a:buSzPts val="3600"/>
            </a:pPr>
            <a:r>
              <a:rPr lang="fr-FR" sz="3600">
                <a:solidFill>
                  <a:schemeClr val="dk1"/>
                </a:solidFill>
                <a:sym typeface="Calibri"/>
              </a:rPr>
              <a:t>Analyse statistique pour définir des regroupements d’activités par caractéristique</a:t>
            </a:r>
            <a:endParaRPr lang="fr-FR"/>
          </a:p>
        </p:txBody>
      </p:sp>
      <p:pic>
        <p:nvPicPr>
          <p:cNvPr id="6" name="Google Shape;253;p39">
            <a:extLst>
              <a:ext uri="{FF2B5EF4-FFF2-40B4-BE49-F238E27FC236}">
                <a16:creationId xmlns:a16="http://schemas.microsoft.com/office/drawing/2014/main" id="{200D743E-299E-F441-96BB-57B811279AFC}"/>
              </a:ext>
            </a:extLst>
          </p:cNvPr>
          <p:cNvPicPr preferRelativeResize="0"/>
          <p:nvPr/>
        </p:nvPicPr>
        <p:blipFill rotWithShape="1">
          <a:blip r:embed="rId3">
            <a:alphaModFix amt="23000"/>
          </a:blip>
          <a:srcRect l="2562" t="1" r="51422" b="-13520"/>
          <a:stretch/>
        </p:blipFill>
        <p:spPr>
          <a:xfrm>
            <a:off x="10822192" y="102569"/>
            <a:ext cx="1369807" cy="1371230"/>
          </a:xfrm>
          <a:custGeom>
            <a:avLst/>
            <a:gdLst/>
            <a:ahLst/>
            <a:cxnLst/>
            <a:rect l="l" t="t" r="r" b="b"/>
            <a:pathLst>
              <a:path w="6024154" h="6858000" extrusionOk="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ln>
            <a:noFill/>
          </a:ln>
        </p:spPr>
      </p:pic>
    </p:spTree>
    <p:extLst>
      <p:ext uri="{BB962C8B-B14F-4D97-AF65-F5344CB8AC3E}">
        <p14:creationId xmlns:p14="http://schemas.microsoft.com/office/powerpoint/2010/main" val="13182911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FE66F-B053-224D-A8CC-79D13A0DF760}"/>
              </a:ext>
            </a:extLst>
          </p:cNvPr>
          <p:cNvSpPr>
            <a:spLocks noGrp="1"/>
          </p:cNvSpPr>
          <p:nvPr>
            <p:ph type="title"/>
          </p:nvPr>
        </p:nvSpPr>
        <p:spPr>
          <a:xfrm>
            <a:off x="838200" y="636058"/>
            <a:ext cx="10515600" cy="1325563"/>
          </a:xfrm>
        </p:spPr>
        <p:txBody>
          <a:bodyPr/>
          <a:lstStyle/>
          <a:p>
            <a:r>
              <a:rPr lang="fr-FR" dirty="0">
                <a:solidFill>
                  <a:srgbClr val="C00000"/>
                </a:solidFill>
              </a:rPr>
              <a:t>5 grappes pour les activités de sensibilisation </a:t>
            </a:r>
          </a:p>
        </p:txBody>
      </p:sp>
      <p:graphicFrame>
        <p:nvGraphicFramePr>
          <p:cNvPr id="4" name="Table 4" descr="Grappe 1 Sujet: toutes les personnes en situation de handicap &#10;Grappe 2 Population ciblée: population générale&#10;Grappe 3 Offert en personne et en groupe; validation du contenu non-applicable&#10;Grappe 4 Offre de service statutaire; sans frais; contenu développé par les conférenciers; ne peut pas dire si le contenu est validé; entre 10 et 20 participants; les effets immédiats sont documentés; durée de l'activité entre 1 et 2 heures&#10;Grappe 5 83 autres caractéristiques">
            <a:extLst>
              <a:ext uri="{FF2B5EF4-FFF2-40B4-BE49-F238E27FC236}">
                <a16:creationId xmlns:a16="http://schemas.microsoft.com/office/drawing/2014/main" id="{03AA364C-48BB-AE4B-ADC9-2BB0F491BA27}"/>
              </a:ext>
            </a:extLst>
          </p:cNvPr>
          <p:cNvGraphicFramePr>
            <a:graphicFrameLocks noGrp="1"/>
          </p:cNvGraphicFramePr>
          <p:nvPr>
            <p:extLst>
              <p:ext uri="{D42A27DB-BD31-4B8C-83A1-F6EECF244321}">
                <p14:modId xmlns:p14="http://schemas.microsoft.com/office/powerpoint/2010/main" val="2827695221"/>
              </p:ext>
            </p:extLst>
          </p:nvPr>
        </p:nvGraphicFramePr>
        <p:xfrm>
          <a:off x="1755227" y="2254176"/>
          <a:ext cx="9140497" cy="3159411"/>
        </p:xfrm>
        <a:graphic>
          <a:graphicData uri="http://schemas.openxmlformats.org/drawingml/2006/table">
            <a:tbl>
              <a:tblPr bandRow="1">
                <a:tableStyleId>{C083E6E3-FA7D-4D7B-A595-EF9225AFEA82}</a:tableStyleId>
              </a:tblPr>
              <a:tblGrid>
                <a:gridCol w="1390774">
                  <a:extLst>
                    <a:ext uri="{9D8B030D-6E8A-4147-A177-3AD203B41FA5}">
                      <a16:colId xmlns:a16="http://schemas.microsoft.com/office/drawing/2014/main" val="1189438399"/>
                    </a:ext>
                  </a:extLst>
                </a:gridCol>
                <a:gridCol w="7749723">
                  <a:extLst>
                    <a:ext uri="{9D8B030D-6E8A-4147-A177-3AD203B41FA5}">
                      <a16:colId xmlns:a16="http://schemas.microsoft.com/office/drawing/2014/main" val="2587897394"/>
                    </a:ext>
                  </a:extLst>
                </a:gridCol>
              </a:tblGrid>
              <a:tr h="469019">
                <a:tc>
                  <a:txBody>
                    <a:bodyPr/>
                    <a:lstStyle/>
                    <a:p>
                      <a:pPr>
                        <a:lnSpc>
                          <a:spcPct val="150000"/>
                        </a:lnSpc>
                      </a:pPr>
                      <a:r>
                        <a:rPr lang="fr-FR" sz="1800" noProof="0">
                          <a:latin typeface="Calibri" panose="020F0502020204030204" pitchFamily="34" charset="0"/>
                          <a:cs typeface="Calibri" panose="020F0502020204030204" pitchFamily="34" charset="0"/>
                        </a:rPr>
                        <a:t>Grappe 1</a:t>
                      </a:r>
                    </a:p>
                  </a:txBody>
                  <a:tcPr/>
                </a:tc>
                <a:tc>
                  <a:txBody>
                    <a:bodyPr/>
                    <a:lstStyle/>
                    <a:p>
                      <a:pPr>
                        <a:lnSpc>
                          <a:spcPct val="150000"/>
                        </a:lnSpc>
                      </a:pPr>
                      <a:r>
                        <a:rPr lang="fr-FR" sz="1800" noProof="0">
                          <a:latin typeface="Calibri" panose="020F0502020204030204" pitchFamily="34" charset="0"/>
                          <a:cs typeface="Calibri" panose="020F0502020204030204" pitchFamily="34" charset="0"/>
                        </a:rPr>
                        <a:t>Sujet: toutes les personnes en situation de handicap </a:t>
                      </a:r>
                    </a:p>
                  </a:txBody>
                  <a:tcPr/>
                </a:tc>
                <a:extLst>
                  <a:ext uri="{0D108BD9-81ED-4DB2-BD59-A6C34878D82A}">
                    <a16:rowId xmlns:a16="http://schemas.microsoft.com/office/drawing/2014/main" val="1102660939"/>
                  </a:ext>
                </a:extLst>
              </a:tr>
              <a:tr h="469019">
                <a:tc>
                  <a:txBody>
                    <a:bodyPr/>
                    <a:lstStyle/>
                    <a:p>
                      <a:pPr>
                        <a:lnSpc>
                          <a:spcPct val="150000"/>
                        </a:lnSpc>
                      </a:pPr>
                      <a:r>
                        <a:rPr lang="fr-FR" sz="1800" noProof="0">
                          <a:latin typeface="Calibri" panose="020F0502020204030204" pitchFamily="34" charset="0"/>
                          <a:cs typeface="Calibri" panose="020F0502020204030204" pitchFamily="34" charset="0"/>
                        </a:rPr>
                        <a:t>Grappe 2</a:t>
                      </a:r>
                    </a:p>
                  </a:txBody>
                  <a:tcPr/>
                </a:tc>
                <a:tc>
                  <a:txBody>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fr-FR" sz="1800" u="none" strike="noStrike" cap="none" noProof="0">
                          <a:latin typeface="Calibri" panose="020F0502020204030204" pitchFamily="34" charset="0"/>
                          <a:cs typeface="Calibri" panose="020F0502020204030204" pitchFamily="34" charset="0"/>
                          <a:sym typeface="Calibri"/>
                        </a:rPr>
                        <a:t>Population ciblée: population générale</a:t>
                      </a:r>
                      <a:endParaRPr lang="fr-FR" sz="1800" noProof="0">
                        <a:latin typeface="Calibri" panose="020F0502020204030204" pitchFamily="34" charset="0"/>
                        <a:ea typeface="Roboto" panose="02000000000000000000" pitchFamily="2" charset="0"/>
                        <a:cs typeface="Calibri" panose="020F0502020204030204" pitchFamily="34" charset="0"/>
                      </a:endParaRPr>
                    </a:p>
                  </a:txBody>
                  <a:tcPr/>
                </a:tc>
                <a:extLst>
                  <a:ext uri="{0D108BD9-81ED-4DB2-BD59-A6C34878D82A}">
                    <a16:rowId xmlns:a16="http://schemas.microsoft.com/office/drawing/2014/main" val="1971944189"/>
                  </a:ext>
                </a:extLst>
              </a:tr>
              <a:tr h="469019">
                <a:tc>
                  <a:txBody>
                    <a:bodyPr/>
                    <a:lstStyle/>
                    <a:p>
                      <a:pPr>
                        <a:lnSpc>
                          <a:spcPct val="150000"/>
                        </a:lnSpc>
                      </a:pPr>
                      <a:r>
                        <a:rPr lang="fr-FR" sz="1800" noProof="0">
                          <a:latin typeface="Calibri" panose="020F0502020204030204" pitchFamily="34" charset="0"/>
                          <a:cs typeface="Calibri" panose="020F0502020204030204" pitchFamily="34" charset="0"/>
                        </a:rPr>
                        <a:t>Grappe 3</a:t>
                      </a:r>
                    </a:p>
                  </a:txBody>
                  <a:tcPr/>
                </a:tc>
                <a:tc>
                  <a:txBody>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fr-FR" sz="1800" noProof="0">
                          <a:latin typeface="Calibri" panose="020F0502020204030204" pitchFamily="34" charset="0"/>
                          <a:cs typeface="Calibri" panose="020F0502020204030204" pitchFamily="34" charset="0"/>
                        </a:rPr>
                        <a:t>Offert en personne et en groupe; validation du contenu non-applicable</a:t>
                      </a:r>
                    </a:p>
                  </a:txBody>
                  <a:tcPr/>
                </a:tc>
                <a:extLst>
                  <a:ext uri="{0D108BD9-81ED-4DB2-BD59-A6C34878D82A}">
                    <a16:rowId xmlns:a16="http://schemas.microsoft.com/office/drawing/2014/main" val="2859643523"/>
                  </a:ext>
                </a:extLst>
              </a:tr>
              <a:tr h="1040837">
                <a:tc>
                  <a:txBody>
                    <a:bodyPr/>
                    <a:lstStyle/>
                    <a:p>
                      <a:pPr>
                        <a:lnSpc>
                          <a:spcPct val="150000"/>
                        </a:lnSpc>
                      </a:pPr>
                      <a:r>
                        <a:rPr lang="fr-FR" sz="1800" noProof="0">
                          <a:latin typeface="Calibri" panose="020F0502020204030204" pitchFamily="34" charset="0"/>
                          <a:cs typeface="Calibri" panose="020F0502020204030204" pitchFamily="34" charset="0"/>
                        </a:rPr>
                        <a:t>Grappe 4</a:t>
                      </a:r>
                    </a:p>
                  </a:txBody>
                  <a:tcPr/>
                </a:tc>
                <a:tc>
                  <a:txBody>
                    <a:bodyPr/>
                    <a:lstStyle/>
                    <a:p>
                      <a:pPr>
                        <a:lnSpc>
                          <a:spcPct val="150000"/>
                        </a:lnSpc>
                      </a:pPr>
                      <a:r>
                        <a:rPr lang="fr-FR" sz="1800" noProof="0" dirty="0">
                          <a:latin typeface="Calibri" panose="020F0502020204030204" pitchFamily="34" charset="0"/>
                          <a:cs typeface="Calibri" panose="020F0502020204030204" pitchFamily="34" charset="0"/>
                        </a:rPr>
                        <a:t>Offre de service statutaire; sans frais; contenu développé par les conférenciers; ne peut pas dire si le contenu est validé; entre 10 et 20 participants; les effets immédiats sont documentés; durée de l'activité entre 1 et 2 heures</a:t>
                      </a:r>
                    </a:p>
                  </a:txBody>
                  <a:tcPr/>
                </a:tc>
                <a:extLst>
                  <a:ext uri="{0D108BD9-81ED-4DB2-BD59-A6C34878D82A}">
                    <a16:rowId xmlns:a16="http://schemas.microsoft.com/office/drawing/2014/main" val="664506830"/>
                  </a:ext>
                </a:extLst>
              </a:tr>
              <a:tr h="469019">
                <a:tc>
                  <a:txBody>
                    <a:bodyPr/>
                    <a:lstStyle/>
                    <a:p>
                      <a:pPr>
                        <a:lnSpc>
                          <a:spcPct val="150000"/>
                        </a:lnSpc>
                      </a:pPr>
                      <a:r>
                        <a:rPr lang="fr-FR" sz="1800" noProof="0">
                          <a:latin typeface="Calibri" panose="020F0502020204030204" pitchFamily="34" charset="0"/>
                          <a:cs typeface="Calibri" panose="020F0502020204030204" pitchFamily="34" charset="0"/>
                        </a:rPr>
                        <a:t>Grappe 5</a:t>
                      </a:r>
                    </a:p>
                  </a:txBody>
                  <a:tcPr/>
                </a:tc>
                <a:tc>
                  <a:txBody>
                    <a:bodyPr/>
                    <a:lstStyle/>
                    <a:p>
                      <a:pPr>
                        <a:lnSpc>
                          <a:spcPct val="150000"/>
                        </a:lnSpc>
                      </a:pPr>
                      <a:r>
                        <a:rPr lang="fr-FR" sz="1800" noProof="0" dirty="0">
                          <a:latin typeface="Calibri" panose="020F0502020204030204" pitchFamily="34" charset="0"/>
                          <a:cs typeface="Calibri" panose="020F0502020204030204" pitchFamily="34" charset="0"/>
                        </a:rPr>
                        <a:t>83 autres caractéristiques</a:t>
                      </a:r>
                    </a:p>
                  </a:txBody>
                  <a:tcPr/>
                </a:tc>
                <a:extLst>
                  <a:ext uri="{0D108BD9-81ED-4DB2-BD59-A6C34878D82A}">
                    <a16:rowId xmlns:a16="http://schemas.microsoft.com/office/drawing/2014/main" val="1207714377"/>
                  </a:ext>
                </a:extLst>
              </a:tr>
            </a:tbl>
          </a:graphicData>
        </a:graphic>
      </p:graphicFrame>
      <p:pic>
        <p:nvPicPr>
          <p:cNvPr id="5" name="Google Shape;253;p39">
            <a:extLst>
              <a:ext uri="{FF2B5EF4-FFF2-40B4-BE49-F238E27FC236}">
                <a16:creationId xmlns:a16="http://schemas.microsoft.com/office/drawing/2014/main" id="{867E2099-1A64-FC49-AC64-17520EB8E23D}"/>
              </a:ext>
            </a:extLst>
          </p:cNvPr>
          <p:cNvPicPr preferRelativeResize="0"/>
          <p:nvPr/>
        </p:nvPicPr>
        <p:blipFill rotWithShape="1">
          <a:blip r:embed="rId3">
            <a:alphaModFix amt="23000"/>
          </a:blip>
          <a:srcRect l="2562" t="1" r="51422" b="-13520"/>
          <a:stretch/>
        </p:blipFill>
        <p:spPr>
          <a:xfrm>
            <a:off x="10822192" y="102569"/>
            <a:ext cx="1369807" cy="1371230"/>
          </a:xfrm>
          <a:custGeom>
            <a:avLst/>
            <a:gdLst/>
            <a:ahLst/>
            <a:cxnLst/>
            <a:rect l="l" t="t" r="r" b="b"/>
            <a:pathLst>
              <a:path w="6024154" h="6858000" extrusionOk="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ln>
            <a:noFill/>
          </a:ln>
        </p:spPr>
      </p:pic>
    </p:spTree>
    <p:extLst>
      <p:ext uri="{BB962C8B-B14F-4D97-AF65-F5344CB8AC3E}">
        <p14:creationId xmlns:p14="http://schemas.microsoft.com/office/powerpoint/2010/main" val="23601671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FE66F-B053-224D-A8CC-79D13A0DF760}"/>
              </a:ext>
            </a:extLst>
          </p:cNvPr>
          <p:cNvSpPr>
            <a:spLocks noGrp="1"/>
          </p:cNvSpPr>
          <p:nvPr>
            <p:ph type="title"/>
          </p:nvPr>
        </p:nvSpPr>
        <p:spPr/>
        <p:txBody>
          <a:bodyPr/>
          <a:lstStyle/>
          <a:p>
            <a:r>
              <a:rPr lang="fr-FR" dirty="0">
                <a:solidFill>
                  <a:srgbClr val="C00000"/>
                </a:solidFill>
              </a:rPr>
              <a:t>8 grappes pour les activités de formation </a:t>
            </a:r>
          </a:p>
        </p:txBody>
      </p:sp>
      <p:graphicFrame>
        <p:nvGraphicFramePr>
          <p:cNvPr id="4" name="Table 4" descr="Grappe 1 Sujet: toutes les personnes en situation de handicap &#10;Grappe 2 Population ciblée: Éducation; Santé et services sociaux&#10;Grappe 3 Formation des formateurs: formation maison&#10;Grappe 4 Stratégie pédagogique: mises en situation (études de cas) &#10;Grappe 5 Pas de coûts&#10;Grappe 6 Coûts&#10;Grappe 7 Public cible: secteur privé; approche pédagogique: théorie; Offert en groupe; face à face; durée de l'activité entre 2 et 5 heures; offert sur demande; contenu validé et fondé sur des preuves; offert à entre 20 et 30 participants; les effets immédiats sont documentés&#10;Grappe 8 86 autres caractéristiques&#10;">
            <a:extLst>
              <a:ext uri="{FF2B5EF4-FFF2-40B4-BE49-F238E27FC236}">
                <a16:creationId xmlns:a16="http://schemas.microsoft.com/office/drawing/2014/main" id="{03AA364C-48BB-AE4B-ADC9-2BB0F491BA27}"/>
              </a:ext>
            </a:extLst>
          </p:cNvPr>
          <p:cNvGraphicFramePr>
            <a:graphicFrameLocks noGrp="1"/>
          </p:cNvGraphicFramePr>
          <p:nvPr>
            <p:extLst>
              <p:ext uri="{D42A27DB-BD31-4B8C-83A1-F6EECF244321}">
                <p14:modId xmlns:p14="http://schemas.microsoft.com/office/powerpoint/2010/main" val="3975196608"/>
              </p:ext>
            </p:extLst>
          </p:nvPr>
        </p:nvGraphicFramePr>
        <p:xfrm>
          <a:off x="838200" y="1690688"/>
          <a:ext cx="10723179" cy="4604752"/>
        </p:xfrm>
        <a:graphic>
          <a:graphicData uri="http://schemas.openxmlformats.org/drawingml/2006/table">
            <a:tbl>
              <a:tblPr bandRow="1">
                <a:tableStyleId>{C083E6E3-FA7D-4D7B-A595-EF9225AFEA82}</a:tableStyleId>
              </a:tblPr>
              <a:tblGrid>
                <a:gridCol w="1631587">
                  <a:extLst>
                    <a:ext uri="{9D8B030D-6E8A-4147-A177-3AD203B41FA5}">
                      <a16:colId xmlns:a16="http://schemas.microsoft.com/office/drawing/2014/main" val="1189438399"/>
                    </a:ext>
                  </a:extLst>
                </a:gridCol>
                <a:gridCol w="9091592">
                  <a:extLst>
                    <a:ext uri="{9D8B030D-6E8A-4147-A177-3AD203B41FA5}">
                      <a16:colId xmlns:a16="http://schemas.microsoft.com/office/drawing/2014/main" val="2587897394"/>
                    </a:ext>
                  </a:extLst>
                </a:gridCol>
              </a:tblGrid>
              <a:tr h="469019">
                <a:tc>
                  <a:txBody>
                    <a:bodyPr/>
                    <a:lstStyle/>
                    <a:p>
                      <a:pPr>
                        <a:lnSpc>
                          <a:spcPct val="150000"/>
                        </a:lnSpc>
                      </a:pPr>
                      <a:r>
                        <a:rPr lang="fr-FR" sz="1800" noProof="0">
                          <a:latin typeface="Calibri" panose="020F0502020204030204" pitchFamily="34" charset="0"/>
                          <a:cs typeface="Calibri" panose="020F0502020204030204" pitchFamily="34" charset="0"/>
                        </a:rPr>
                        <a:t>Grappe 1</a:t>
                      </a:r>
                    </a:p>
                  </a:txBody>
                  <a:tcPr/>
                </a:tc>
                <a:tc>
                  <a:txBody>
                    <a:bodyPr/>
                    <a:lstStyle/>
                    <a:p>
                      <a:pPr>
                        <a:lnSpc>
                          <a:spcPct val="150000"/>
                        </a:lnSpc>
                      </a:pPr>
                      <a:r>
                        <a:rPr lang="fr-FR" sz="1800" noProof="0">
                          <a:latin typeface="Calibri" panose="020F0502020204030204" pitchFamily="34" charset="0"/>
                          <a:cs typeface="Calibri" panose="020F0502020204030204" pitchFamily="34" charset="0"/>
                        </a:rPr>
                        <a:t>Sujet: toutes les personnes en situation de handicap </a:t>
                      </a:r>
                    </a:p>
                  </a:txBody>
                  <a:tcPr/>
                </a:tc>
                <a:extLst>
                  <a:ext uri="{0D108BD9-81ED-4DB2-BD59-A6C34878D82A}">
                    <a16:rowId xmlns:a16="http://schemas.microsoft.com/office/drawing/2014/main" val="1102660939"/>
                  </a:ext>
                </a:extLst>
              </a:tr>
              <a:tr h="469019">
                <a:tc>
                  <a:txBody>
                    <a:bodyPr/>
                    <a:lstStyle/>
                    <a:p>
                      <a:pPr>
                        <a:lnSpc>
                          <a:spcPct val="150000"/>
                        </a:lnSpc>
                      </a:pPr>
                      <a:r>
                        <a:rPr lang="fr-FR" sz="1800" noProof="0">
                          <a:latin typeface="Calibri" panose="020F0502020204030204" pitchFamily="34" charset="0"/>
                          <a:cs typeface="Calibri" panose="020F0502020204030204" pitchFamily="34" charset="0"/>
                        </a:rPr>
                        <a:t>Grappe 2</a:t>
                      </a:r>
                    </a:p>
                  </a:txBody>
                  <a:tcPr/>
                </a:tc>
                <a:tc>
                  <a:txBody>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fr-FR" sz="1800" u="none" strike="noStrike" cap="none" noProof="0">
                          <a:latin typeface="Calibri" panose="020F0502020204030204" pitchFamily="34" charset="0"/>
                          <a:cs typeface="Calibri" panose="020F0502020204030204" pitchFamily="34" charset="0"/>
                          <a:sym typeface="Calibri"/>
                        </a:rPr>
                        <a:t>Population ciblée: Éducation; Santé et services sociaux</a:t>
                      </a:r>
                    </a:p>
                  </a:txBody>
                  <a:tcPr/>
                </a:tc>
                <a:extLst>
                  <a:ext uri="{0D108BD9-81ED-4DB2-BD59-A6C34878D82A}">
                    <a16:rowId xmlns:a16="http://schemas.microsoft.com/office/drawing/2014/main" val="1971944189"/>
                  </a:ext>
                </a:extLst>
              </a:tr>
              <a:tr h="469019">
                <a:tc>
                  <a:txBody>
                    <a:bodyPr/>
                    <a:lstStyle/>
                    <a:p>
                      <a:pPr>
                        <a:lnSpc>
                          <a:spcPct val="150000"/>
                        </a:lnSpc>
                      </a:pPr>
                      <a:r>
                        <a:rPr lang="fr-FR" sz="1800" noProof="0">
                          <a:latin typeface="Calibri" panose="020F0502020204030204" pitchFamily="34" charset="0"/>
                          <a:cs typeface="Calibri" panose="020F0502020204030204" pitchFamily="34" charset="0"/>
                        </a:rPr>
                        <a:t>Grappe 3</a:t>
                      </a:r>
                    </a:p>
                  </a:txBody>
                  <a:tcPr/>
                </a:tc>
                <a:tc>
                  <a:txBody>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fr-FR" sz="1800" noProof="0">
                          <a:latin typeface="Calibri" panose="020F0502020204030204" pitchFamily="34" charset="0"/>
                          <a:cs typeface="Calibri" panose="020F0502020204030204" pitchFamily="34" charset="0"/>
                        </a:rPr>
                        <a:t>Formation des formateurs: formation maison</a:t>
                      </a:r>
                    </a:p>
                  </a:txBody>
                  <a:tcPr/>
                </a:tc>
                <a:extLst>
                  <a:ext uri="{0D108BD9-81ED-4DB2-BD59-A6C34878D82A}">
                    <a16:rowId xmlns:a16="http://schemas.microsoft.com/office/drawing/2014/main" val="2859643523"/>
                  </a:ext>
                </a:extLst>
              </a:tr>
              <a:tr h="507303">
                <a:tc>
                  <a:txBody>
                    <a:bodyPr/>
                    <a:lstStyle/>
                    <a:p>
                      <a:pPr>
                        <a:lnSpc>
                          <a:spcPct val="150000"/>
                        </a:lnSpc>
                      </a:pPr>
                      <a:r>
                        <a:rPr lang="fr-FR" sz="1800" noProof="0">
                          <a:latin typeface="Calibri" panose="020F0502020204030204" pitchFamily="34" charset="0"/>
                          <a:cs typeface="Calibri" panose="020F0502020204030204" pitchFamily="34" charset="0"/>
                        </a:rPr>
                        <a:t>Grappe 4</a:t>
                      </a:r>
                    </a:p>
                  </a:txBody>
                  <a:tcPr/>
                </a:tc>
                <a:tc>
                  <a:txBody>
                    <a:bodyPr/>
                    <a:lstStyle/>
                    <a:p>
                      <a:pPr>
                        <a:lnSpc>
                          <a:spcPct val="150000"/>
                        </a:lnSpc>
                      </a:pPr>
                      <a:r>
                        <a:rPr lang="fr-FR" sz="1800" noProof="0">
                          <a:solidFill>
                            <a:schemeClr val="dk1"/>
                          </a:solidFill>
                          <a:latin typeface="Calibri" panose="020F0502020204030204" pitchFamily="34" charset="0"/>
                          <a:ea typeface="Roboto" panose="02000000000000000000" pitchFamily="2" charset="0"/>
                          <a:cs typeface="Calibri"/>
                          <a:sym typeface="Calibri"/>
                        </a:rPr>
                        <a:t>Stratégie pédagogique: mises en situation (études de cas) </a:t>
                      </a:r>
                      <a:endParaRPr lang="fr-FR" sz="1800" noProof="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664506830"/>
                  </a:ext>
                </a:extLst>
              </a:tr>
              <a:tr h="469019">
                <a:tc>
                  <a:txBody>
                    <a:bodyPr/>
                    <a:lstStyle/>
                    <a:p>
                      <a:pPr>
                        <a:lnSpc>
                          <a:spcPct val="150000"/>
                        </a:lnSpc>
                      </a:pPr>
                      <a:r>
                        <a:rPr lang="fr-FR" sz="1800" noProof="0">
                          <a:latin typeface="Calibri" panose="020F0502020204030204" pitchFamily="34" charset="0"/>
                          <a:cs typeface="Calibri" panose="020F0502020204030204" pitchFamily="34" charset="0"/>
                        </a:rPr>
                        <a:t>Grappe 5</a:t>
                      </a:r>
                    </a:p>
                  </a:txBody>
                  <a:tcPr/>
                </a:tc>
                <a:tc>
                  <a:txBody>
                    <a:bodyPr/>
                    <a:lstStyle/>
                    <a:p>
                      <a:pPr>
                        <a:lnSpc>
                          <a:spcPct val="150000"/>
                        </a:lnSpc>
                      </a:pPr>
                      <a:r>
                        <a:rPr lang="fr-FR" sz="1800" noProof="0">
                          <a:latin typeface="Calibri" panose="020F0502020204030204" pitchFamily="34" charset="0"/>
                          <a:cs typeface="Calibri" panose="020F0502020204030204" pitchFamily="34" charset="0"/>
                        </a:rPr>
                        <a:t>Pas de coûts</a:t>
                      </a:r>
                    </a:p>
                  </a:txBody>
                  <a:tcPr/>
                </a:tc>
                <a:extLst>
                  <a:ext uri="{0D108BD9-81ED-4DB2-BD59-A6C34878D82A}">
                    <a16:rowId xmlns:a16="http://schemas.microsoft.com/office/drawing/2014/main" val="1207714377"/>
                  </a:ext>
                </a:extLst>
              </a:tr>
              <a:tr h="469019">
                <a:tc>
                  <a:txBody>
                    <a:bodyPr/>
                    <a:lstStyle/>
                    <a:p>
                      <a:pPr>
                        <a:lnSpc>
                          <a:spcPct val="150000"/>
                        </a:lnSpc>
                      </a:pPr>
                      <a:r>
                        <a:rPr lang="fr-FR" sz="1800" noProof="0">
                          <a:latin typeface="Calibri" panose="020F0502020204030204" pitchFamily="34" charset="0"/>
                          <a:cs typeface="Calibri" panose="020F0502020204030204" pitchFamily="34" charset="0"/>
                        </a:rPr>
                        <a:t>Grappe 6</a:t>
                      </a:r>
                    </a:p>
                  </a:txBody>
                  <a:tcPr/>
                </a:tc>
                <a:tc>
                  <a:txBody>
                    <a:bodyPr/>
                    <a:lstStyle/>
                    <a:p>
                      <a:pPr>
                        <a:lnSpc>
                          <a:spcPct val="150000"/>
                        </a:lnSpc>
                      </a:pPr>
                      <a:r>
                        <a:rPr lang="fr-FR" sz="1800" noProof="0">
                          <a:latin typeface="Calibri" panose="020F0502020204030204" pitchFamily="34" charset="0"/>
                          <a:cs typeface="Calibri" panose="020F0502020204030204" pitchFamily="34" charset="0"/>
                        </a:rPr>
                        <a:t>Coûts</a:t>
                      </a:r>
                    </a:p>
                  </a:txBody>
                  <a:tcPr/>
                </a:tc>
                <a:extLst>
                  <a:ext uri="{0D108BD9-81ED-4DB2-BD59-A6C34878D82A}">
                    <a16:rowId xmlns:a16="http://schemas.microsoft.com/office/drawing/2014/main" val="1976970350"/>
                  </a:ext>
                </a:extLst>
              </a:tr>
              <a:tr h="469019">
                <a:tc>
                  <a:txBody>
                    <a:bodyPr/>
                    <a:lstStyle/>
                    <a:p>
                      <a:pPr>
                        <a:lnSpc>
                          <a:spcPct val="150000"/>
                        </a:lnSpc>
                      </a:pPr>
                      <a:r>
                        <a:rPr lang="fr-FR" sz="1800" noProof="0">
                          <a:latin typeface="Calibri" panose="020F0502020204030204" pitchFamily="34" charset="0"/>
                          <a:cs typeface="Calibri" panose="020F0502020204030204" pitchFamily="34" charset="0"/>
                        </a:rPr>
                        <a:t>Grappe 7</a:t>
                      </a:r>
                    </a:p>
                  </a:txBody>
                  <a:tcPr/>
                </a:tc>
                <a:tc>
                  <a:txBody>
                    <a:bodyPr/>
                    <a:lstStyle/>
                    <a:p>
                      <a:pPr>
                        <a:lnSpc>
                          <a:spcPct val="150000"/>
                        </a:lnSpc>
                      </a:pPr>
                      <a:r>
                        <a:rPr lang="fr-FR" sz="1800" noProof="0">
                          <a:latin typeface="Calibri" panose="020F0502020204030204" pitchFamily="34" charset="0"/>
                          <a:cs typeface="Calibri" panose="020F0502020204030204" pitchFamily="34" charset="0"/>
                        </a:rPr>
                        <a:t>Public cible: secteur privé; approche pédagogique: théorie; Offert en groupe; face à face; durée de l'activité entre 2 et 5 heures; offert sur demande; contenu validé et fondé sur des preuves; offert à entre 20 et 30 participants; les effets immédiats sont documentés</a:t>
                      </a:r>
                    </a:p>
                  </a:txBody>
                  <a:tcPr/>
                </a:tc>
                <a:extLst>
                  <a:ext uri="{0D108BD9-81ED-4DB2-BD59-A6C34878D82A}">
                    <a16:rowId xmlns:a16="http://schemas.microsoft.com/office/drawing/2014/main" val="2788574234"/>
                  </a:ext>
                </a:extLst>
              </a:tr>
              <a:tr h="469019">
                <a:tc>
                  <a:txBody>
                    <a:bodyPr/>
                    <a:lstStyle/>
                    <a:p>
                      <a:pPr>
                        <a:lnSpc>
                          <a:spcPct val="150000"/>
                        </a:lnSpc>
                      </a:pPr>
                      <a:r>
                        <a:rPr lang="fr-FR" sz="1800" noProof="0">
                          <a:latin typeface="Calibri" panose="020F0502020204030204" pitchFamily="34" charset="0"/>
                          <a:cs typeface="Calibri" panose="020F0502020204030204" pitchFamily="34" charset="0"/>
                        </a:rPr>
                        <a:t>Grappe 8</a:t>
                      </a:r>
                    </a:p>
                  </a:txBody>
                  <a:tcPr/>
                </a:tc>
                <a:tc>
                  <a:txBody>
                    <a:bodyPr/>
                    <a:lstStyle/>
                    <a:p>
                      <a:pPr>
                        <a:lnSpc>
                          <a:spcPct val="150000"/>
                        </a:lnSpc>
                      </a:pPr>
                      <a:r>
                        <a:rPr lang="fr-FR" sz="1800" noProof="0" dirty="0">
                          <a:latin typeface="Calibri" panose="020F0502020204030204" pitchFamily="34" charset="0"/>
                          <a:cs typeface="Calibri" panose="020F0502020204030204" pitchFamily="34" charset="0"/>
                        </a:rPr>
                        <a:t>86 autres caractéristiques</a:t>
                      </a:r>
                    </a:p>
                  </a:txBody>
                  <a:tcPr/>
                </a:tc>
                <a:extLst>
                  <a:ext uri="{0D108BD9-81ED-4DB2-BD59-A6C34878D82A}">
                    <a16:rowId xmlns:a16="http://schemas.microsoft.com/office/drawing/2014/main" val="759685383"/>
                  </a:ext>
                </a:extLst>
              </a:tr>
            </a:tbl>
          </a:graphicData>
        </a:graphic>
      </p:graphicFrame>
      <p:pic>
        <p:nvPicPr>
          <p:cNvPr id="5" name="Google Shape;253;p39">
            <a:extLst>
              <a:ext uri="{FF2B5EF4-FFF2-40B4-BE49-F238E27FC236}">
                <a16:creationId xmlns:a16="http://schemas.microsoft.com/office/drawing/2014/main" id="{3B9DCB0B-5770-924F-A773-FDE4256C04BB}"/>
              </a:ext>
            </a:extLst>
          </p:cNvPr>
          <p:cNvPicPr preferRelativeResize="0"/>
          <p:nvPr/>
        </p:nvPicPr>
        <p:blipFill rotWithShape="1">
          <a:blip r:embed="rId3">
            <a:alphaModFix amt="23000"/>
          </a:blip>
          <a:srcRect l="2562" t="1" r="51422" b="-13520"/>
          <a:stretch/>
        </p:blipFill>
        <p:spPr>
          <a:xfrm>
            <a:off x="10822192" y="102569"/>
            <a:ext cx="1369807" cy="1371230"/>
          </a:xfrm>
          <a:custGeom>
            <a:avLst/>
            <a:gdLst/>
            <a:ahLst/>
            <a:cxnLst/>
            <a:rect l="l" t="t" r="r" b="b"/>
            <a:pathLst>
              <a:path w="6024154" h="6858000" extrusionOk="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ln>
            <a:noFill/>
          </a:ln>
        </p:spPr>
      </p:pic>
    </p:spTree>
    <p:extLst>
      <p:ext uri="{BB962C8B-B14F-4D97-AF65-F5344CB8AC3E}">
        <p14:creationId xmlns:p14="http://schemas.microsoft.com/office/powerpoint/2010/main" val="33271609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Image 3">
            <a:extLst>
              <a:ext uri="{FF2B5EF4-FFF2-40B4-BE49-F238E27FC236}">
                <a16:creationId xmlns:a16="http://schemas.microsoft.com/office/drawing/2014/main" id="{F96B8D6C-DD19-8D4B-AFF4-CA86B22FFA48}"/>
              </a:ext>
              <a:ext uri="{C183D7F6-B498-43B3-948B-1728B52AA6E4}">
                <adec:decorative xmlns:adec="http://schemas.microsoft.com/office/drawing/2017/decorative" val="1"/>
              </a:ext>
            </a:extLst>
          </p:cNvPr>
          <p:cNvPicPr/>
          <p:nvPr/>
        </p:nvPicPr>
        <p:blipFill rotWithShape="1">
          <a:blip r:embed="rId3" cstate="print">
            <a:extLst>
              <a:ext uri="{28A0092B-C50C-407E-A947-70E740481C1C}">
                <a14:useLocalDpi xmlns:a14="http://schemas.microsoft.com/office/drawing/2010/main" val="0"/>
              </a:ext>
            </a:extLst>
          </a:blip>
          <a:srcRect l="5202" r="25819" b="325"/>
          <a:stretch/>
        </p:blipFill>
        <p:spPr bwMode="auto">
          <a:xfrm>
            <a:off x="3523488" y="10"/>
            <a:ext cx="8668512" cy="6857990"/>
          </a:xfrm>
          <a:prstGeom prst="rect">
            <a:avLst/>
          </a:prstGeom>
          <a:extLst>
            <a:ext uri="{53640926-AAD7-44D8-BBD7-CCE9431645EC}">
              <a14:shadowObscured xmlns:a14="http://schemas.microsoft.com/office/drawing/2010/main"/>
            </a:ext>
          </a:extLst>
        </p:spPr>
      </p:pic>
      <p:sp>
        <p:nvSpPr>
          <p:cNvPr id="57" name="Rectangle 56">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50960297-AA16-734D-9BA3-F7B9B9A5E4FC}"/>
              </a:ext>
            </a:extLst>
          </p:cNvPr>
          <p:cNvSpPr>
            <a:spLocks noGrp="1"/>
          </p:cNvSpPr>
          <p:nvPr>
            <p:ph type="title"/>
          </p:nvPr>
        </p:nvSpPr>
        <p:spPr>
          <a:xfrm>
            <a:off x="477981" y="1122363"/>
            <a:ext cx="4023360" cy="3204134"/>
          </a:xfrm>
        </p:spPr>
        <p:txBody>
          <a:bodyPr vert="horz" lIns="91440" tIns="45720" rIns="91440" bIns="45720" rtlCol="0" anchor="b">
            <a:normAutofit/>
          </a:bodyPr>
          <a:lstStyle/>
          <a:p>
            <a:pPr>
              <a:spcBef>
                <a:spcPct val="0"/>
              </a:spcBef>
            </a:pPr>
            <a:r>
              <a:rPr lang="en-US" kern="1200" dirty="0">
                <a:solidFill>
                  <a:schemeClr val="tx1"/>
                </a:solidFill>
                <a:ea typeface="+mj-ea"/>
                <a:cs typeface="Calibri" panose="020F0502020204030204" pitchFamily="34" charset="0"/>
              </a:rPr>
              <a:t>Merci!</a:t>
            </a:r>
            <a:br>
              <a:rPr lang="en-US" kern="1200" dirty="0">
                <a:solidFill>
                  <a:schemeClr val="tx1"/>
                </a:solidFill>
                <a:ea typeface="+mj-ea"/>
                <a:cs typeface="Calibri" panose="020F0502020204030204" pitchFamily="34" charset="0"/>
              </a:rPr>
            </a:br>
            <a:endParaRPr lang="en-US" kern="1200" dirty="0">
              <a:solidFill>
                <a:srgbClr val="C00000"/>
              </a:solidFill>
              <a:ea typeface="+mj-ea"/>
              <a:cs typeface="Calibri" panose="020F0502020204030204" pitchFamily="34" charset="0"/>
            </a:endParaRPr>
          </a:p>
        </p:txBody>
      </p:sp>
      <p:sp>
        <p:nvSpPr>
          <p:cNvPr id="59" name="Rectangle 5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1" name="Rectangle 6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4126505"/>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43B0E6-96F7-6E43-ACBD-8EB6DFDFFD7D}"/>
              </a:ext>
            </a:extLst>
          </p:cNvPr>
          <p:cNvSpPr>
            <a:spLocks noGrp="1"/>
          </p:cNvSpPr>
          <p:nvPr>
            <p:ph type="title"/>
          </p:nvPr>
        </p:nvSpPr>
        <p:spPr>
          <a:xfrm>
            <a:off x="838200" y="2766218"/>
            <a:ext cx="10515600" cy="1325563"/>
          </a:xfrm>
        </p:spPr>
        <p:txBody>
          <a:bodyPr/>
          <a:lstStyle/>
          <a:p>
            <a:r>
              <a:rPr lang="fr-FR" dirty="0">
                <a:solidFill>
                  <a:srgbClr val="C00000"/>
                </a:solidFill>
              </a:rPr>
              <a:t>En complément</a:t>
            </a:r>
          </a:p>
        </p:txBody>
      </p:sp>
    </p:spTree>
    <p:extLst>
      <p:ext uri="{BB962C8B-B14F-4D97-AF65-F5344CB8AC3E}">
        <p14:creationId xmlns:p14="http://schemas.microsoft.com/office/powerpoint/2010/main" val="1852660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9C118-E5AA-AC4A-ABCA-F6AFD7A9F511}"/>
              </a:ext>
            </a:extLst>
          </p:cNvPr>
          <p:cNvSpPr>
            <a:spLocks noGrp="1"/>
          </p:cNvSpPr>
          <p:nvPr>
            <p:ph type="title"/>
          </p:nvPr>
        </p:nvSpPr>
        <p:spPr/>
        <p:txBody>
          <a:bodyPr/>
          <a:lstStyle/>
          <a:p>
            <a:r>
              <a:rPr lang="en-US" dirty="0" err="1">
                <a:solidFill>
                  <a:srgbClr val="C00000"/>
                </a:solidFill>
              </a:rPr>
              <a:t>Contexte</a:t>
            </a:r>
            <a:r>
              <a:rPr lang="en-US" dirty="0">
                <a:solidFill>
                  <a:srgbClr val="C00000"/>
                </a:solidFill>
              </a:rPr>
              <a:t> de </a:t>
            </a:r>
            <a:r>
              <a:rPr lang="en-US" dirty="0" err="1">
                <a:solidFill>
                  <a:srgbClr val="C00000"/>
                </a:solidFill>
              </a:rPr>
              <a:t>l’offre</a:t>
            </a:r>
            <a:endParaRPr lang="en-US" dirty="0">
              <a:solidFill>
                <a:srgbClr val="C00000"/>
              </a:solidFill>
            </a:endParaRPr>
          </a:p>
        </p:txBody>
      </p:sp>
      <p:graphicFrame>
        <p:nvGraphicFramePr>
          <p:cNvPr id="4" name="Table 310">
            <a:extLst>
              <a:ext uri="{FF2B5EF4-FFF2-40B4-BE49-F238E27FC236}">
                <a16:creationId xmlns:a16="http://schemas.microsoft.com/office/drawing/2014/main" id="{052615F8-F51B-6C4B-996E-B7B77EFD4BEB}"/>
              </a:ext>
            </a:extLst>
          </p:cNvPr>
          <p:cNvGraphicFramePr/>
          <p:nvPr>
            <p:extLst>
              <p:ext uri="{D42A27DB-BD31-4B8C-83A1-F6EECF244321}">
                <p14:modId xmlns:p14="http://schemas.microsoft.com/office/powerpoint/2010/main" val="1817694372"/>
              </p:ext>
            </p:extLst>
          </p:nvPr>
        </p:nvGraphicFramePr>
        <p:xfrm>
          <a:off x="697523" y="2118677"/>
          <a:ext cx="4665785" cy="2160270"/>
        </p:xfrm>
        <a:graphic>
          <a:graphicData uri="http://schemas.openxmlformats.org/drawingml/2006/table">
            <a:tbl>
              <a:tblPr firstRow="1">
                <a:tableStyleId>{C083E6E3-FA7D-4D7B-A595-EF9225AFEA82}</a:tableStyleId>
              </a:tblPr>
              <a:tblGrid>
                <a:gridCol w="3863953">
                  <a:extLst>
                    <a:ext uri="{9D8B030D-6E8A-4147-A177-3AD203B41FA5}">
                      <a16:colId xmlns:a16="http://schemas.microsoft.com/office/drawing/2014/main" val="20000"/>
                    </a:ext>
                  </a:extLst>
                </a:gridCol>
                <a:gridCol w="801832">
                  <a:extLst>
                    <a:ext uri="{9D8B030D-6E8A-4147-A177-3AD203B41FA5}">
                      <a16:colId xmlns:a16="http://schemas.microsoft.com/office/drawing/2014/main" val="20001"/>
                    </a:ext>
                  </a:extLst>
                </a:gridCol>
              </a:tblGrid>
              <a:tr h="460375">
                <a:tc>
                  <a:txBody>
                    <a:bodyPr/>
                    <a:lstStyle/>
                    <a:p>
                      <a:pPr algn="l" defTabSz="914400"/>
                      <a:r>
                        <a:rPr lang="fr-CA" sz="1800" b="1" dirty="0"/>
                        <a:t>Activités de formation</a:t>
                      </a:r>
                      <a:endParaRPr sz="1800" b="1" dirty="0"/>
                    </a:p>
                  </a:txBody>
                  <a:tcPr marL="50800" marR="50800" marT="50800" marB="50800" anchor="ctr" horzOverflow="overflow"/>
                </a:tc>
                <a:tc>
                  <a:txBody>
                    <a:bodyPr/>
                    <a:lstStyle/>
                    <a:p>
                      <a:pPr algn="l" defTabSz="914400"/>
                      <a:endParaRPr sz="2000" b="1" dirty="0"/>
                    </a:p>
                  </a:txBody>
                  <a:tcPr marL="50800" marR="50800" marT="50800" marB="50800" anchor="ctr" horzOverflow="overflow"/>
                </a:tc>
                <a:extLst>
                  <a:ext uri="{0D108BD9-81ED-4DB2-BD59-A6C34878D82A}">
                    <a16:rowId xmlns:a16="http://schemas.microsoft.com/office/drawing/2014/main" val="838273499"/>
                  </a:ext>
                </a:extLst>
              </a:tr>
              <a:tr h="460375">
                <a:tc>
                  <a:txBody>
                    <a:bodyPr/>
                    <a:lstStyle/>
                    <a:p>
                      <a:pPr algn="l" defTabSz="914400"/>
                      <a:r>
                        <a:rPr sz="1800" dirty="0"/>
                        <a:t>Sur demande</a:t>
                      </a:r>
                      <a:endParaRPr sz="1800" b="1" dirty="0"/>
                    </a:p>
                  </a:txBody>
                  <a:tcPr marL="50800" marR="50800" marT="50800" marB="50800" anchor="ctr" horzOverflow="overflow"/>
                </a:tc>
                <a:tc>
                  <a:txBody>
                    <a:bodyPr/>
                    <a:lstStyle/>
                    <a:p>
                      <a:pPr algn="l" defTabSz="914400"/>
                      <a:r>
                        <a:rPr sz="2000" dirty="0"/>
                        <a:t>65%</a:t>
                      </a:r>
                      <a:endParaRPr sz="2000" b="1" dirty="0"/>
                    </a:p>
                  </a:txBody>
                  <a:tcPr marL="50800" marR="50800" marT="50800" marB="50800" anchor="ctr" horzOverflow="overflow"/>
                </a:tc>
                <a:extLst>
                  <a:ext uri="{0D108BD9-81ED-4DB2-BD59-A6C34878D82A}">
                    <a16:rowId xmlns:a16="http://schemas.microsoft.com/office/drawing/2014/main" val="10000"/>
                  </a:ext>
                </a:extLst>
              </a:tr>
              <a:tr h="460375">
                <a:tc>
                  <a:txBody>
                    <a:bodyPr/>
                    <a:lstStyle/>
                    <a:p>
                      <a:pPr algn="l" defTabSz="914400"/>
                      <a:r>
                        <a:rPr sz="1700"/>
                        <a:t>Statutaire (fixé), mais sur demande disponible</a:t>
                      </a:r>
                    </a:p>
                  </a:txBody>
                  <a:tcPr marL="50800" marR="50800" marT="50800" marB="50800" anchor="ctr" horzOverflow="overflow"/>
                </a:tc>
                <a:tc>
                  <a:txBody>
                    <a:bodyPr/>
                    <a:lstStyle/>
                    <a:p>
                      <a:pPr algn="l" defTabSz="914400"/>
                      <a:r>
                        <a:rPr lang="fr-CA" sz="2000" dirty="0"/>
                        <a:t>31</a:t>
                      </a:r>
                      <a:r>
                        <a:rPr sz="2000" dirty="0"/>
                        <a:t>%</a:t>
                      </a:r>
                    </a:p>
                  </a:txBody>
                  <a:tcPr marL="50800" marR="50800" marT="50800" marB="50800" anchor="ctr" horzOverflow="overflow"/>
                </a:tc>
                <a:extLst>
                  <a:ext uri="{0D108BD9-81ED-4DB2-BD59-A6C34878D82A}">
                    <a16:rowId xmlns:a16="http://schemas.microsoft.com/office/drawing/2014/main" val="10001"/>
                  </a:ext>
                </a:extLst>
              </a:tr>
              <a:tr h="590550">
                <a:tc>
                  <a:txBody>
                    <a:bodyPr/>
                    <a:lstStyle/>
                    <a:p>
                      <a:pPr algn="l" defTabSz="914400"/>
                      <a:r>
                        <a:rPr sz="1700" dirty="0"/>
                        <a:t>Disponible </a:t>
                      </a:r>
                      <a:r>
                        <a:rPr sz="1700" dirty="0" err="1"/>
                        <a:t>immédiatement</a:t>
                      </a:r>
                      <a:r>
                        <a:rPr sz="1700" dirty="0"/>
                        <a:t> </a:t>
                      </a:r>
                      <a:r>
                        <a:rPr sz="1700" dirty="0" err="1"/>
                        <a:t>en</a:t>
                      </a:r>
                      <a:r>
                        <a:rPr sz="1700" dirty="0"/>
                        <a:t> </a:t>
                      </a:r>
                      <a:r>
                        <a:rPr sz="1700" dirty="0" err="1"/>
                        <a:t>ligne</a:t>
                      </a:r>
                      <a:r>
                        <a:rPr sz="1700" dirty="0"/>
                        <a:t> après inscription</a:t>
                      </a:r>
                    </a:p>
                  </a:txBody>
                  <a:tcPr marL="50800" marR="50800" marT="50800" marB="50800" anchor="ctr" horzOverflow="overflow"/>
                </a:tc>
                <a:tc>
                  <a:txBody>
                    <a:bodyPr/>
                    <a:lstStyle/>
                    <a:p>
                      <a:pPr algn="l" defTabSz="914400"/>
                      <a:r>
                        <a:rPr sz="2000" dirty="0"/>
                        <a:t>4%</a:t>
                      </a:r>
                    </a:p>
                  </a:txBody>
                  <a:tcPr marL="50800" marR="50800" marT="50800" marB="50800" anchor="ctr" horzOverflow="overflow"/>
                </a:tc>
                <a:extLst>
                  <a:ext uri="{0D108BD9-81ED-4DB2-BD59-A6C34878D82A}">
                    <a16:rowId xmlns:a16="http://schemas.microsoft.com/office/drawing/2014/main" val="10003"/>
                  </a:ext>
                </a:extLst>
              </a:tr>
            </a:tbl>
          </a:graphicData>
        </a:graphic>
      </p:graphicFrame>
      <p:graphicFrame>
        <p:nvGraphicFramePr>
          <p:cNvPr id="5" name="Table 310">
            <a:extLst>
              <a:ext uri="{FF2B5EF4-FFF2-40B4-BE49-F238E27FC236}">
                <a16:creationId xmlns:a16="http://schemas.microsoft.com/office/drawing/2014/main" id="{DB224F1C-1501-394C-A9D8-F568F9F5676D}"/>
              </a:ext>
            </a:extLst>
          </p:cNvPr>
          <p:cNvGraphicFramePr/>
          <p:nvPr>
            <p:extLst>
              <p:ext uri="{D42A27DB-BD31-4B8C-83A1-F6EECF244321}">
                <p14:modId xmlns:p14="http://schemas.microsoft.com/office/powerpoint/2010/main" val="538724792"/>
              </p:ext>
            </p:extLst>
          </p:nvPr>
        </p:nvGraphicFramePr>
        <p:xfrm>
          <a:off x="6688015" y="2118677"/>
          <a:ext cx="4665785" cy="2432050"/>
        </p:xfrm>
        <a:graphic>
          <a:graphicData uri="http://schemas.openxmlformats.org/drawingml/2006/table">
            <a:tbl>
              <a:tblPr firstRow="1">
                <a:tableStyleId>{C083E6E3-FA7D-4D7B-A595-EF9225AFEA82}</a:tableStyleId>
              </a:tblPr>
              <a:tblGrid>
                <a:gridCol w="3863953">
                  <a:extLst>
                    <a:ext uri="{9D8B030D-6E8A-4147-A177-3AD203B41FA5}">
                      <a16:colId xmlns:a16="http://schemas.microsoft.com/office/drawing/2014/main" val="20000"/>
                    </a:ext>
                  </a:extLst>
                </a:gridCol>
                <a:gridCol w="801832">
                  <a:extLst>
                    <a:ext uri="{9D8B030D-6E8A-4147-A177-3AD203B41FA5}">
                      <a16:colId xmlns:a16="http://schemas.microsoft.com/office/drawing/2014/main" val="20001"/>
                    </a:ext>
                  </a:extLst>
                </a:gridCol>
              </a:tblGrid>
              <a:tr h="460375">
                <a:tc>
                  <a:txBody>
                    <a:bodyPr/>
                    <a:lstStyle/>
                    <a:p>
                      <a:pPr algn="l" defTabSz="914400"/>
                      <a:r>
                        <a:rPr lang="fr-CA" sz="1800" b="1" dirty="0"/>
                        <a:t>Activités de sensibilisation</a:t>
                      </a:r>
                      <a:endParaRPr sz="1800" b="1" dirty="0"/>
                    </a:p>
                  </a:txBody>
                  <a:tcPr marL="50800" marR="50800" marT="50800" marB="50800" anchor="ctr" horzOverflow="overflow"/>
                </a:tc>
                <a:tc>
                  <a:txBody>
                    <a:bodyPr/>
                    <a:lstStyle/>
                    <a:p>
                      <a:pPr algn="l" defTabSz="914400"/>
                      <a:endParaRPr sz="2000" b="1" dirty="0"/>
                    </a:p>
                  </a:txBody>
                  <a:tcPr marL="50800" marR="50800" marT="50800" marB="50800" anchor="ctr" horzOverflow="overflow"/>
                </a:tc>
                <a:extLst>
                  <a:ext uri="{0D108BD9-81ED-4DB2-BD59-A6C34878D82A}">
                    <a16:rowId xmlns:a16="http://schemas.microsoft.com/office/drawing/2014/main" val="838273499"/>
                  </a:ext>
                </a:extLst>
              </a:tr>
              <a:tr h="46037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CA" sz="1800" dirty="0" err="1"/>
                        <a:t>Statutaire</a:t>
                      </a:r>
                      <a:r>
                        <a:rPr lang="en-CA" sz="1800" dirty="0"/>
                        <a:t> (</a:t>
                      </a:r>
                      <a:r>
                        <a:rPr lang="en-CA" sz="1800" dirty="0" err="1"/>
                        <a:t>fixé</a:t>
                      </a:r>
                      <a:r>
                        <a:rPr lang="en-CA" sz="1800" dirty="0"/>
                        <a:t>)</a:t>
                      </a:r>
                    </a:p>
                  </a:txBody>
                  <a:tcPr marL="50800" marR="50800" marT="50800" marB="50800" anchor="ctr" horzOverflow="overflow"/>
                </a:tc>
                <a:tc>
                  <a:txBody>
                    <a:bodyPr/>
                    <a:lstStyle/>
                    <a:p>
                      <a:pPr algn="l" defTabSz="914400"/>
                      <a:r>
                        <a:rPr sz="2000" dirty="0"/>
                        <a:t>6</a:t>
                      </a:r>
                      <a:r>
                        <a:rPr lang="fr-CA" sz="2000" dirty="0"/>
                        <a:t>4</a:t>
                      </a:r>
                      <a:r>
                        <a:rPr sz="2000" dirty="0"/>
                        <a:t>%</a:t>
                      </a:r>
                      <a:endParaRPr sz="2000" b="1" dirty="0"/>
                    </a:p>
                  </a:txBody>
                  <a:tcPr marL="50800" marR="50800" marT="50800" marB="50800" anchor="ctr" horzOverflow="overflow"/>
                </a:tc>
                <a:extLst>
                  <a:ext uri="{0D108BD9-81ED-4DB2-BD59-A6C34878D82A}">
                    <a16:rowId xmlns:a16="http://schemas.microsoft.com/office/drawing/2014/main" val="10000"/>
                  </a:ext>
                </a:extLst>
              </a:tr>
              <a:tr h="46037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CA" sz="1800" dirty="0"/>
                        <a:t>Sur </a:t>
                      </a:r>
                      <a:r>
                        <a:rPr lang="en-CA" sz="1800" dirty="0" err="1"/>
                        <a:t>demande</a:t>
                      </a:r>
                      <a:endParaRPr lang="en-CA" sz="1800" b="1" dirty="0"/>
                    </a:p>
                  </a:txBody>
                  <a:tcPr marL="50800" marR="50800" marT="50800" marB="50800" anchor="ctr" horzOverflow="overflow"/>
                </a:tc>
                <a:tc>
                  <a:txBody>
                    <a:bodyPr/>
                    <a:lstStyle/>
                    <a:p>
                      <a:pPr algn="l" defTabSz="914400"/>
                      <a:r>
                        <a:rPr lang="fr-CA" sz="2000" dirty="0"/>
                        <a:t>31</a:t>
                      </a:r>
                      <a:r>
                        <a:rPr sz="2000" dirty="0"/>
                        <a:t>%</a:t>
                      </a:r>
                    </a:p>
                  </a:txBody>
                  <a:tcPr marL="50800" marR="50800" marT="50800" marB="50800" anchor="ctr" horzOverflow="overflow"/>
                </a:tc>
                <a:extLst>
                  <a:ext uri="{0D108BD9-81ED-4DB2-BD59-A6C34878D82A}">
                    <a16:rowId xmlns:a16="http://schemas.microsoft.com/office/drawing/2014/main" val="10001"/>
                  </a:ext>
                </a:extLst>
              </a:tr>
              <a:tr h="460375">
                <a:tc>
                  <a:txBody>
                    <a:bodyPr/>
                    <a:lstStyle/>
                    <a:p>
                      <a:pPr algn="l" defTabSz="914400"/>
                      <a:r>
                        <a:rPr lang="fr-CA" sz="1700" dirty="0"/>
                        <a:t>Les deux – fixé et sur demande</a:t>
                      </a:r>
                      <a:endParaRPr sz="1700" dirty="0"/>
                    </a:p>
                  </a:txBody>
                  <a:tcPr marL="50800" marR="50800" marT="50800" marB="50800" anchor="ctr" horzOverflow="overflow"/>
                </a:tc>
                <a:tc>
                  <a:txBody>
                    <a:bodyPr/>
                    <a:lstStyle/>
                    <a:p>
                      <a:pPr algn="l" defTabSz="914400"/>
                      <a:r>
                        <a:rPr lang="fr-CA" sz="2000" dirty="0"/>
                        <a:t>3</a:t>
                      </a:r>
                      <a:r>
                        <a:rPr sz="2000" dirty="0"/>
                        <a:t>%</a:t>
                      </a:r>
                    </a:p>
                  </a:txBody>
                  <a:tcPr marL="50800" marR="50800" marT="50800" marB="50800" anchor="ctr" horzOverflow="overflow"/>
                </a:tc>
                <a:extLst>
                  <a:ext uri="{0D108BD9-81ED-4DB2-BD59-A6C34878D82A}">
                    <a16:rowId xmlns:a16="http://schemas.microsoft.com/office/drawing/2014/main" val="10002"/>
                  </a:ext>
                </a:extLst>
              </a:tr>
              <a:tr h="590550">
                <a:tc>
                  <a:txBody>
                    <a:bodyPr/>
                    <a:lstStyle/>
                    <a:p>
                      <a:pPr algn="l" defTabSz="914400"/>
                      <a:r>
                        <a:rPr lang="fr-CA" sz="1700" dirty="0"/>
                        <a:t>Porte à porte</a:t>
                      </a:r>
                      <a:endParaRPr sz="1700" dirty="0"/>
                    </a:p>
                  </a:txBody>
                  <a:tcPr marL="50800" marR="50800" marT="50800" marB="50800" anchor="ctr" horzOverflow="overflow"/>
                </a:tc>
                <a:tc>
                  <a:txBody>
                    <a:bodyPr/>
                    <a:lstStyle/>
                    <a:p>
                      <a:pPr algn="l" defTabSz="914400"/>
                      <a:r>
                        <a:rPr lang="fr-CA" sz="2000" dirty="0"/>
                        <a:t>2</a:t>
                      </a:r>
                      <a:r>
                        <a:rPr sz="2000" dirty="0"/>
                        <a:t>%</a:t>
                      </a:r>
                    </a:p>
                  </a:txBody>
                  <a:tcPr marL="50800" marR="50800" marT="50800" marB="50800" anchor="ctr" horzOverflow="overflow"/>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297782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9DEDE-1BAF-9946-8C90-6063664E9E52}"/>
              </a:ext>
            </a:extLst>
          </p:cNvPr>
          <p:cNvSpPr>
            <a:spLocks noGrp="1"/>
          </p:cNvSpPr>
          <p:nvPr>
            <p:ph type="title"/>
          </p:nvPr>
        </p:nvSpPr>
        <p:spPr>
          <a:xfrm>
            <a:off x="691572" y="644005"/>
            <a:ext cx="10515600" cy="992620"/>
          </a:xfrm>
        </p:spPr>
        <p:txBody>
          <a:bodyPr/>
          <a:lstStyle/>
          <a:p>
            <a:r>
              <a:rPr lang="fr-CA" sz="4000" dirty="0">
                <a:solidFill>
                  <a:srgbClr val="C00000"/>
                </a:solidFill>
                <a:latin typeface="Calibri" panose="020F0502020204030204" pitchFamily="34" charset="0"/>
                <a:cs typeface="Calibri" panose="020F0502020204030204" pitchFamily="34" charset="0"/>
              </a:rPr>
              <a:t>Définitions</a:t>
            </a:r>
          </a:p>
        </p:txBody>
      </p:sp>
      <p:sp>
        <p:nvSpPr>
          <p:cNvPr id="4" name="Text Placeholder 3">
            <a:extLst>
              <a:ext uri="{FF2B5EF4-FFF2-40B4-BE49-F238E27FC236}">
                <a16:creationId xmlns:a16="http://schemas.microsoft.com/office/drawing/2014/main" id="{3E66E591-CDAE-504C-9F64-732B9C937394}"/>
              </a:ext>
            </a:extLst>
          </p:cNvPr>
          <p:cNvSpPr txBox="1">
            <a:spLocks noGrp="1"/>
          </p:cNvSpPr>
          <p:nvPr>
            <p:ph type="body" idx="1"/>
          </p:nvPr>
        </p:nvSpPr>
        <p:spPr>
          <a:xfrm>
            <a:off x="544944" y="1636625"/>
            <a:ext cx="10808856" cy="5203435"/>
          </a:xfrm>
          <a:prstGeom prst="rect">
            <a:avLst/>
          </a:prstGeom>
          <a:noFill/>
        </p:spPr>
        <p:txBody>
          <a:bodyPr wrap="square" rtlCol="0">
            <a:spAutoFit/>
          </a:bodyPr>
          <a:lstStyle/>
          <a:p>
            <a:pPr marL="285750" indent="-285750">
              <a:buFont typeface="Arial" panose="020B0604020202020204" pitchFamily="34" charset="0"/>
              <a:buChar char="•"/>
            </a:pPr>
            <a:r>
              <a:rPr lang="fr-CA" b="1" dirty="0"/>
              <a:t>Activité de sensibilisation :</a:t>
            </a:r>
            <a:r>
              <a:rPr lang="fr-CA" dirty="0"/>
              <a:t> activité structurée (c’est-à-dire une activité organisée qui a un objectif, un public cible et que l’on peut évaluer) qui vise à sensibiliser la population afin de mieux comprendre le quotidien d’une personne ayant une limitation fonctionnelle. </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r>
              <a:rPr lang="fr-CA" b="1" dirty="0"/>
              <a:t>Activité de formation </a:t>
            </a:r>
            <a:r>
              <a:rPr lang="fr-CA" dirty="0"/>
              <a:t>: activité qui vise à permettre l’acquisition de connaissances, habiletés ou attitudes sous-jacentes au développement du niveau de compétences des différents acteurs de la communauté qui interagissent auprès des personnes ayant une limitation fonctionnelle. Le but est de leur permettre d'assumer leurs responsabilités dans la mise en œuvre d'une société inclusive</a:t>
            </a:r>
            <a:endParaRPr lang="en-CA" dirty="0"/>
          </a:p>
          <a:p>
            <a:pPr marL="285750" indent="-285750">
              <a:buFont typeface="Arial" panose="020B0604020202020204" pitchFamily="34" charset="0"/>
              <a:buChar char="•"/>
            </a:pPr>
            <a:endParaRPr lang="en-US" sz="2400" dirty="0">
              <a:latin typeface="Calibri" panose="020F0502020204030204" pitchFamily="34" charset="0"/>
              <a:ea typeface="Roboto" panose="02000000000000000000" pitchFamily="2" charset="0"/>
              <a:cs typeface="Calibri" panose="020F0502020204030204" pitchFamily="34" charset="0"/>
            </a:endParaRPr>
          </a:p>
        </p:txBody>
      </p:sp>
      <p:pic>
        <p:nvPicPr>
          <p:cNvPr id="5" name="Google Shape;253;p39">
            <a:extLst>
              <a:ext uri="{FF2B5EF4-FFF2-40B4-BE49-F238E27FC236}">
                <a16:creationId xmlns:a16="http://schemas.microsoft.com/office/drawing/2014/main" id="{A4AAF088-85F8-BD40-8094-F18401CC0DF2}"/>
              </a:ext>
            </a:extLst>
          </p:cNvPr>
          <p:cNvPicPr preferRelativeResize="0"/>
          <p:nvPr/>
        </p:nvPicPr>
        <p:blipFill rotWithShape="1">
          <a:blip r:embed="rId3">
            <a:alphaModFix amt="23000"/>
          </a:blip>
          <a:srcRect l="2562" t="1" r="51422" b="-13520"/>
          <a:stretch/>
        </p:blipFill>
        <p:spPr>
          <a:xfrm>
            <a:off x="10822192" y="102569"/>
            <a:ext cx="1369807" cy="1371230"/>
          </a:xfrm>
          <a:custGeom>
            <a:avLst/>
            <a:gdLst/>
            <a:ahLst/>
            <a:cxnLst/>
            <a:rect l="l" t="t" r="r" b="b"/>
            <a:pathLst>
              <a:path w="6024154" h="6858000" extrusionOk="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ln>
            <a:noFill/>
          </a:ln>
        </p:spPr>
      </p:pic>
    </p:spTree>
    <p:extLst>
      <p:ext uri="{BB962C8B-B14F-4D97-AF65-F5344CB8AC3E}">
        <p14:creationId xmlns:p14="http://schemas.microsoft.com/office/powerpoint/2010/main" val="36798144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9" name="Chart 289"/>
          <p:cNvGraphicFramePr/>
          <p:nvPr>
            <p:extLst>
              <p:ext uri="{D42A27DB-BD31-4B8C-83A1-F6EECF244321}">
                <p14:modId xmlns:p14="http://schemas.microsoft.com/office/powerpoint/2010/main" val="3439850127"/>
              </p:ext>
            </p:extLst>
          </p:nvPr>
        </p:nvGraphicFramePr>
        <p:xfrm>
          <a:off x="503940" y="875821"/>
          <a:ext cx="4486514" cy="2670824"/>
        </p:xfrm>
        <a:graphic>
          <a:graphicData uri="http://schemas.openxmlformats.org/drawingml/2006/chart">
            <c:chart xmlns:c="http://schemas.openxmlformats.org/drawingml/2006/chart" xmlns:r="http://schemas.openxmlformats.org/officeDocument/2006/relationships" r:id="rId2"/>
          </a:graphicData>
        </a:graphic>
      </p:graphicFrame>
      <p:sp>
        <p:nvSpPr>
          <p:cNvPr id="290" name="Shape 290"/>
          <p:cNvSpPr/>
          <p:nvPr/>
        </p:nvSpPr>
        <p:spPr>
          <a:xfrm flipV="1">
            <a:off x="6096000" y="1366242"/>
            <a:ext cx="0" cy="4822031"/>
          </a:xfrm>
          <a:prstGeom prst="line">
            <a:avLst/>
          </a:prstGeom>
          <a:ln w="25400">
            <a:solidFill>
              <a:srgbClr val="A6AAA9"/>
            </a:solidFill>
            <a:miter lim="400000"/>
          </a:ln>
        </p:spPr>
        <p:txBody>
          <a:bodyPr lIns="35719" tIns="35719" rIns="35719" bIns="35719" anchor="ctr"/>
          <a:lstStyle/>
          <a:p>
            <a:pPr>
              <a:defRPr sz="2400"/>
            </a:pPr>
            <a:endParaRPr sz="1687"/>
          </a:p>
        </p:txBody>
      </p:sp>
      <p:sp>
        <p:nvSpPr>
          <p:cNvPr id="291" name="Shape 291"/>
          <p:cNvSpPr/>
          <p:nvPr/>
        </p:nvSpPr>
        <p:spPr>
          <a:xfrm>
            <a:off x="503940" y="311242"/>
            <a:ext cx="4023118" cy="564578"/>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lvl1pPr>
              <a:defRPr sz="2900"/>
            </a:lvl1pPr>
          </a:lstStyle>
          <a:p>
            <a:r>
              <a:rPr sz="3200" dirty="0" err="1">
                <a:solidFill>
                  <a:srgbClr val="C00000"/>
                </a:solidFill>
                <a:latin typeface="Calibri" panose="020F0502020204030204" pitchFamily="34" charset="0"/>
                <a:cs typeface="Calibri" panose="020F0502020204030204" pitchFamily="34" charset="0"/>
              </a:rPr>
              <a:t>Activités</a:t>
            </a:r>
            <a:r>
              <a:rPr sz="3200" dirty="0">
                <a:solidFill>
                  <a:srgbClr val="C00000"/>
                </a:solidFill>
                <a:latin typeface="Calibri" panose="020F0502020204030204" pitchFamily="34" charset="0"/>
                <a:cs typeface="Calibri" panose="020F0502020204030204" pitchFamily="34" charset="0"/>
              </a:rPr>
              <a:t> de formation</a:t>
            </a:r>
          </a:p>
        </p:txBody>
      </p:sp>
      <p:sp>
        <p:nvSpPr>
          <p:cNvPr id="292" name="Shape 292"/>
          <p:cNvSpPr/>
          <p:nvPr/>
        </p:nvSpPr>
        <p:spPr>
          <a:xfrm>
            <a:off x="6477775" y="316276"/>
            <a:ext cx="4882483" cy="564578"/>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lvl1pPr>
              <a:defRPr sz="2900"/>
            </a:lvl1pPr>
          </a:lstStyle>
          <a:p>
            <a:r>
              <a:rPr sz="3200" dirty="0" err="1">
                <a:solidFill>
                  <a:srgbClr val="C00000"/>
                </a:solidFill>
                <a:latin typeface="Calibri" panose="020F0502020204030204" pitchFamily="34" charset="0"/>
                <a:cs typeface="Calibri" panose="020F0502020204030204" pitchFamily="34" charset="0"/>
              </a:rPr>
              <a:t>Activités</a:t>
            </a:r>
            <a:r>
              <a:rPr sz="3200" dirty="0">
                <a:solidFill>
                  <a:srgbClr val="C00000"/>
                </a:solidFill>
                <a:latin typeface="Calibri" panose="020F0502020204030204" pitchFamily="34" charset="0"/>
                <a:cs typeface="Calibri" panose="020F0502020204030204" pitchFamily="34" charset="0"/>
              </a:rPr>
              <a:t> de </a:t>
            </a:r>
            <a:r>
              <a:rPr sz="3200" dirty="0" err="1">
                <a:solidFill>
                  <a:srgbClr val="C00000"/>
                </a:solidFill>
                <a:latin typeface="Calibri" panose="020F0502020204030204" pitchFamily="34" charset="0"/>
                <a:cs typeface="Calibri" panose="020F0502020204030204" pitchFamily="34" charset="0"/>
              </a:rPr>
              <a:t>sensibilisation</a:t>
            </a:r>
            <a:endParaRPr sz="3200" dirty="0">
              <a:solidFill>
                <a:srgbClr val="C00000"/>
              </a:solidFill>
              <a:latin typeface="Calibri" panose="020F0502020204030204" pitchFamily="34" charset="0"/>
              <a:cs typeface="Calibri" panose="020F0502020204030204" pitchFamily="34" charset="0"/>
            </a:endParaRPr>
          </a:p>
        </p:txBody>
      </p:sp>
      <p:graphicFrame>
        <p:nvGraphicFramePr>
          <p:cNvPr id="295" name="Chart 295"/>
          <p:cNvGraphicFramePr/>
          <p:nvPr>
            <p:extLst>
              <p:ext uri="{D42A27DB-BD31-4B8C-83A1-F6EECF244321}">
                <p14:modId xmlns:p14="http://schemas.microsoft.com/office/powerpoint/2010/main" val="1806108317"/>
              </p:ext>
            </p:extLst>
          </p:nvPr>
        </p:nvGraphicFramePr>
        <p:xfrm>
          <a:off x="6580934" y="758176"/>
          <a:ext cx="4143028" cy="26708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96" name="Chart 296"/>
          <p:cNvGraphicFramePr/>
          <p:nvPr>
            <p:extLst>
              <p:ext uri="{D42A27DB-BD31-4B8C-83A1-F6EECF244321}">
                <p14:modId xmlns:p14="http://schemas.microsoft.com/office/powerpoint/2010/main" val="834090048"/>
              </p:ext>
            </p:extLst>
          </p:nvPr>
        </p:nvGraphicFramePr>
        <p:xfrm>
          <a:off x="480452" y="3429001"/>
          <a:ext cx="4994936" cy="32582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97" name="Chart 297"/>
          <p:cNvGraphicFramePr/>
          <p:nvPr>
            <p:extLst>
              <p:ext uri="{D42A27DB-BD31-4B8C-83A1-F6EECF244321}">
                <p14:modId xmlns:p14="http://schemas.microsoft.com/office/powerpoint/2010/main" val="4266212005"/>
              </p:ext>
            </p:extLst>
          </p:nvPr>
        </p:nvGraphicFramePr>
        <p:xfrm>
          <a:off x="6477774" y="2991173"/>
          <a:ext cx="5210273" cy="347389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70802138"/>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52"/>
          <p:cNvSpPr/>
          <p:nvPr/>
        </p:nvSpPr>
        <p:spPr>
          <a:xfrm>
            <a:off x="290159" y="223090"/>
            <a:ext cx="11243256" cy="1454598"/>
          </a:xfrm>
          <a:prstGeom prst="rect">
            <a:avLst/>
          </a:prstGeom>
          <a:solidFill>
            <a:srgbClr val="404040"/>
          </a:solidFill>
          <a:ln w="127000" cap="flat" cmpd="thickThin">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u="none" strike="noStrike" cap="none" dirty="0">
              <a:solidFill>
                <a:schemeClr val="lt1"/>
              </a:solidFill>
              <a:latin typeface="Calibri" panose="020F0502020204030204" pitchFamily="34" charset="0"/>
              <a:ea typeface="Roboto" panose="02000000000000000000" pitchFamily="2" charset="0"/>
              <a:cs typeface="Calibri"/>
              <a:sym typeface="Calibri"/>
            </a:endParaRPr>
          </a:p>
        </p:txBody>
      </p:sp>
      <p:sp>
        <p:nvSpPr>
          <p:cNvPr id="402" name="Google Shape;402;p52"/>
          <p:cNvSpPr txBox="1">
            <a:spLocks noGrp="1"/>
          </p:cNvSpPr>
          <p:nvPr>
            <p:ph type="title"/>
          </p:nvPr>
        </p:nvSpPr>
        <p:spPr>
          <a:xfrm>
            <a:off x="658585" y="346042"/>
            <a:ext cx="10848278"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400"/>
              <a:buFont typeface="Calibri"/>
              <a:buNone/>
            </a:pPr>
            <a:r>
              <a:rPr lang="en-CA" dirty="0" err="1">
                <a:solidFill>
                  <a:schemeClr val="lt1"/>
                </a:solidFill>
              </a:rPr>
              <a:t>Profil</a:t>
            </a:r>
            <a:r>
              <a:rPr lang="en-CA" dirty="0">
                <a:solidFill>
                  <a:schemeClr val="lt1"/>
                </a:solidFill>
              </a:rPr>
              <a:t> des </a:t>
            </a:r>
            <a:r>
              <a:rPr lang="en-CA" dirty="0" err="1">
                <a:solidFill>
                  <a:schemeClr val="lt1"/>
                </a:solidFill>
              </a:rPr>
              <a:t>activités</a:t>
            </a:r>
            <a:r>
              <a:rPr lang="en-CA" dirty="0">
                <a:solidFill>
                  <a:schemeClr val="lt1"/>
                </a:solidFill>
              </a:rPr>
              <a:t> de </a:t>
            </a:r>
            <a:r>
              <a:rPr lang="en-CA" dirty="0" err="1">
                <a:solidFill>
                  <a:schemeClr val="lt1"/>
                </a:solidFill>
              </a:rPr>
              <a:t>sensibilisation</a:t>
            </a:r>
            <a:r>
              <a:rPr lang="en-CA" dirty="0">
                <a:solidFill>
                  <a:schemeClr val="lt1"/>
                </a:solidFill>
              </a:rPr>
              <a:t> </a:t>
            </a:r>
            <a:r>
              <a:rPr lang="en-CA" dirty="0" err="1">
                <a:solidFill>
                  <a:schemeClr val="lt1"/>
                </a:solidFill>
              </a:rPr>
              <a:t>gratuites</a:t>
            </a:r>
            <a:endParaRPr dirty="0">
              <a:solidFill>
                <a:schemeClr val="lt1"/>
              </a:solidFill>
            </a:endParaRPr>
          </a:p>
        </p:txBody>
      </p:sp>
      <p:sp>
        <p:nvSpPr>
          <p:cNvPr id="403" name="Google Shape;403;p52"/>
          <p:cNvSpPr txBox="1">
            <a:spLocks noGrp="1"/>
          </p:cNvSpPr>
          <p:nvPr>
            <p:ph type="body" idx="1"/>
          </p:nvPr>
        </p:nvSpPr>
        <p:spPr>
          <a:xfrm>
            <a:off x="298011" y="2098104"/>
            <a:ext cx="4807497" cy="2612700"/>
          </a:xfrm>
          <a:prstGeom prst="rect">
            <a:avLst/>
          </a:prstGeom>
          <a:noFill/>
          <a:ln>
            <a:noFill/>
          </a:ln>
        </p:spPr>
        <p:txBody>
          <a:bodyPr spcFirstLastPara="1" wrap="square" lIns="91425" tIns="45700" rIns="91425" bIns="45700" anchor="t" anchorCtr="0">
            <a:noAutofit/>
          </a:bodyPr>
          <a:lstStyle/>
          <a:p>
            <a:pPr marL="228600" lvl="0" indent="-228600" algn="l" rtl="0">
              <a:lnSpc>
                <a:spcPct val="150000"/>
              </a:lnSpc>
              <a:spcBef>
                <a:spcPts val="0"/>
              </a:spcBef>
              <a:spcAft>
                <a:spcPts val="0"/>
              </a:spcAft>
              <a:buSzPts val="2800"/>
              <a:buFont typeface="Arial"/>
              <a:buChar char="●"/>
            </a:pPr>
            <a:r>
              <a:rPr lang="en-CA" sz="2200" dirty="0"/>
              <a:t>45/58 (78%) </a:t>
            </a:r>
            <a:r>
              <a:rPr lang="en-CA" sz="2200" dirty="0" err="1"/>
              <a:t>sensibilisations</a:t>
            </a:r>
            <a:r>
              <a:rPr lang="en-CA" sz="2200" dirty="0"/>
              <a:t> </a:t>
            </a:r>
            <a:r>
              <a:rPr lang="en-CA" sz="2200" dirty="0" err="1"/>
              <a:t>gratuites</a:t>
            </a:r>
            <a:endParaRPr sz="2200" dirty="0"/>
          </a:p>
          <a:p>
            <a:pPr marL="685800" lvl="1" indent="-228600" algn="l" rtl="0">
              <a:lnSpc>
                <a:spcPct val="115000"/>
              </a:lnSpc>
              <a:spcBef>
                <a:spcPts val="500"/>
              </a:spcBef>
              <a:spcAft>
                <a:spcPts val="0"/>
              </a:spcAft>
              <a:buSzPts val="2400"/>
              <a:buFont typeface="Noto Sans Symbols"/>
              <a:buChar char="■"/>
            </a:pPr>
            <a:r>
              <a:rPr lang="en-CA" sz="1800" dirty="0">
                <a:latin typeface="Calibri" panose="020F0502020204030204" pitchFamily="34" charset="0"/>
                <a:ea typeface="Roboto" panose="02000000000000000000" pitchFamily="2" charset="0"/>
              </a:rPr>
              <a:t>27% : </a:t>
            </a:r>
            <a:r>
              <a:rPr lang="en-CA" sz="1800" dirty="0" err="1">
                <a:latin typeface="Calibri" panose="020F0502020204030204" pitchFamily="34" charset="0"/>
                <a:ea typeface="Roboto" panose="02000000000000000000" pitchFamily="2" charset="0"/>
              </a:rPr>
              <a:t>Contenu</a:t>
            </a:r>
            <a:r>
              <a:rPr lang="en-CA" sz="1800" dirty="0">
                <a:latin typeface="Calibri" panose="020F0502020204030204" pitchFamily="34" charset="0"/>
                <a:ea typeface="Roboto" panose="02000000000000000000" pitchFamily="2" charset="0"/>
              </a:rPr>
              <a:t> </a:t>
            </a:r>
            <a:r>
              <a:rPr lang="en-CA" sz="1800" dirty="0" err="1">
                <a:latin typeface="Calibri" panose="020F0502020204030204" pitchFamily="34" charset="0"/>
                <a:ea typeface="Roboto" panose="02000000000000000000" pitchFamily="2" charset="0"/>
              </a:rPr>
              <a:t>validé</a:t>
            </a:r>
            <a:endParaRPr sz="1800" dirty="0">
              <a:latin typeface="Calibri" panose="020F0502020204030204" pitchFamily="34" charset="0"/>
              <a:ea typeface="Roboto" panose="02000000000000000000" pitchFamily="2" charset="0"/>
            </a:endParaRPr>
          </a:p>
          <a:p>
            <a:pPr marL="0" lvl="0" indent="0" algn="l" rtl="0">
              <a:lnSpc>
                <a:spcPct val="150000"/>
              </a:lnSpc>
              <a:spcBef>
                <a:spcPts val="500"/>
              </a:spcBef>
              <a:spcAft>
                <a:spcPts val="0"/>
              </a:spcAft>
              <a:buSzPts val="1800"/>
              <a:buNone/>
            </a:pPr>
            <a:endParaRPr sz="2400" dirty="0"/>
          </a:p>
          <a:p>
            <a:pPr marL="685800" lvl="1" indent="-76200" algn="l" rtl="0">
              <a:lnSpc>
                <a:spcPct val="90000"/>
              </a:lnSpc>
              <a:spcBef>
                <a:spcPts val="500"/>
              </a:spcBef>
              <a:spcAft>
                <a:spcPts val="0"/>
              </a:spcAft>
              <a:buClr>
                <a:schemeClr val="dk1"/>
              </a:buClr>
              <a:buSzPts val="2400"/>
              <a:buNone/>
            </a:pPr>
            <a:endParaRPr dirty="0">
              <a:latin typeface="Calibri" panose="020F0502020204030204" pitchFamily="34" charset="0"/>
              <a:ea typeface="Roboto" panose="02000000000000000000" pitchFamily="2" charset="0"/>
            </a:endParaRPr>
          </a:p>
          <a:p>
            <a:pPr marL="228600" lvl="0" indent="-50800" algn="l" rtl="0">
              <a:lnSpc>
                <a:spcPct val="90000"/>
              </a:lnSpc>
              <a:spcBef>
                <a:spcPts val="1000"/>
              </a:spcBef>
              <a:spcAft>
                <a:spcPts val="0"/>
              </a:spcAft>
              <a:buClr>
                <a:schemeClr val="dk1"/>
              </a:buClr>
              <a:buSzPts val="2800"/>
              <a:buNone/>
            </a:pPr>
            <a:endParaRPr dirty="0"/>
          </a:p>
          <a:p>
            <a:pPr marL="457200" lvl="1" indent="0" algn="l" rtl="0">
              <a:lnSpc>
                <a:spcPct val="90000"/>
              </a:lnSpc>
              <a:spcBef>
                <a:spcPts val="500"/>
              </a:spcBef>
              <a:spcAft>
                <a:spcPts val="0"/>
              </a:spcAft>
              <a:buClr>
                <a:schemeClr val="dk1"/>
              </a:buClr>
              <a:buSzPts val="2400"/>
              <a:buNone/>
            </a:pPr>
            <a:endParaRPr dirty="0">
              <a:latin typeface="Calibri" panose="020F0502020204030204" pitchFamily="34" charset="0"/>
              <a:ea typeface="Roboto" panose="02000000000000000000" pitchFamily="2" charset="0"/>
            </a:endParaRPr>
          </a:p>
          <a:p>
            <a:pPr marL="228600" lvl="0" indent="-50800" algn="l" rtl="0">
              <a:lnSpc>
                <a:spcPct val="90000"/>
              </a:lnSpc>
              <a:spcBef>
                <a:spcPts val="1000"/>
              </a:spcBef>
              <a:spcAft>
                <a:spcPts val="0"/>
              </a:spcAft>
              <a:buClr>
                <a:schemeClr val="dk1"/>
              </a:buClr>
              <a:buSzPts val="2800"/>
              <a:buNone/>
            </a:pPr>
            <a:endParaRPr dirty="0"/>
          </a:p>
        </p:txBody>
      </p:sp>
      <p:graphicFrame>
        <p:nvGraphicFramePr>
          <p:cNvPr id="404" name="Google Shape;404;p52"/>
          <p:cNvGraphicFramePr/>
          <p:nvPr/>
        </p:nvGraphicFramePr>
        <p:xfrm>
          <a:off x="290159" y="3579065"/>
          <a:ext cx="4691300" cy="3055845"/>
        </p:xfrm>
        <a:graphic>
          <a:graphicData uri="http://schemas.openxmlformats.org/drawingml/2006/table">
            <a:tbl>
              <a:tblPr>
                <a:noFill/>
                <a:tableStyleId>{D38AACF3-6E2D-4810-8482-0AC9730B1CD0}</a:tableStyleId>
              </a:tblPr>
              <a:tblGrid>
                <a:gridCol w="611900">
                  <a:extLst>
                    <a:ext uri="{9D8B030D-6E8A-4147-A177-3AD203B41FA5}">
                      <a16:colId xmlns:a16="http://schemas.microsoft.com/office/drawing/2014/main" val="20000"/>
                    </a:ext>
                  </a:extLst>
                </a:gridCol>
                <a:gridCol w="4079400">
                  <a:extLst>
                    <a:ext uri="{9D8B030D-6E8A-4147-A177-3AD203B41FA5}">
                      <a16:colId xmlns:a16="http://schemas.microsoft.com/office/drawing/2014/main" val="20001"/>
                    </a:ext>
                  </a:extLst>
                </a:gridCol>
              </a:tblGrid>
              <a:tr h="252000">
                <a:tc gridSpan="2">
                  <a:txBody>
                    <a:bodyPr/>
                    <a:lstStyle/>
                    <a:p>
                      <a:pPr marL="0" marR="0" lvl="0" indent="0" algn="ctr" rtl="0">
                        <a:lnSpc>
                          <a:spcPct val="100000"/>
                        </a:lnSpc>
                        <a:spcBef>
                          <a:spcPts val="0"/>
                        </a:spcBef>
                        <a:spcAft>
                          <a:spcPts val="0"/>
                        </a:spcAft>
                        <a:buClr>
                          <a:srgbClr val="000000"/>
                        </a:buClr>
                        <a:buSzPts val="1800"/>
                        <a:buFont typeface="Arial"/>
                        <a:buNone/>
                      </a:pPr>
                      <a:r>
                        <a:rPr lang="en-CA" sz="1800" b="0" i="0" u="none" strike="noStrike" cap="none" dirty="0" err="1">
                          <a:solidFill>
                            <a:schemeClr val="dk1"/>
                          </a:solidFill>
                          <a:latin typeface="Calibri" panose="020F0502020204030204" pitchFamily="34" charset="0"/>
                          <a:ea typeface="Roboto" panose="02000000000000000000" pitchFamily="2" charset="0"/>
                        </a:rPr>
                        <a:t>Sujet</a:t>
                      </a:r>
                      <a:r>
                        <a:rPr lang="en-CA" sz="1800" b="0" i="0" u="none" strike="noStrike" cap="none" dirty="0">
                          <a:solidFill>
                            <a:schemeClr val="dk1"/>
                          </a:solidFill>
                          <a:latin typeface="Calibri" panose="020F0502020204030204" pitchFamily="34" charset="0"/>
                          <a:ea typeface="Roboto" panose="02000000000000000000" pitchFamily="2" charset="0"/>
                        </a:rPr>
                        <a:t> (%)</a:t>
                      </a:r>
                      <a:endParaRPr sz="1800" b="1" u="none" strike="noStrike" cap="none" dirty="0">
                        <a:solidFill>
                          <a:schemeClr val="dk1"/>
                        </a:solidFill>
                      </a:endParaRPr>
                    </a:p>
                  </a:txBody>
                  <a:tcPr marL="9525" marR="9525" marT="9525" marB="0" anchor="b"/>
                </a:tc>
                <a:tc hMerge="1">
                  <a:txBody>
                    <a:bodyPr/>
                    <a:lstStyle/>
                    <a:p>
                      <a:endParaRPr lang="en-US"/>
                    </a:p>
                  </a:txBody>
                  <a:tcPr/>
                </a:tc>
                <a:extLst>
                  <a:ext uri="{0D108BD9-81ED-4DB2-BD59-A6C34878D82A}">
                    <a16:rowId xmlns:a16="http://schemas.microsoft.com/office/drawing/2014/main" val="10000"/>
                  </a:ext>
                </a:extLst>
              </a:tr>
              <a:tr h="252000">
                <a:tc>
                  <a:txBody>
                    <a:bodyPr/>
                    <a:lstStyle/>
                    <a:p>
                      <a:pPr marL="0" marR="0" lvl="0" indent="0" algn="ctr" rtl="0">
                        <a:lnSpc>
                          <a:spcPct val="100000"/>
                        </a:lnSpc>
                        <a:spcBef>
                          <a:spcPts val="0"/>
                        </a:spcBef>
                        <a:spcAft>
                          <a:spcPts val="0"/>
                        </a:spcAft>
                        <a:buNone/>
                      </a:pPr>
                      <a:r>
                        <a:rPr lang="en-CA" sz="1400" b="0" i="0" u="none" strike="noStrike" cap="none" dirty="0">
                          <a:solidFill>
                            <a:srgbClr val="000000"/>
                          </a:solidFill>
                          <a:latin typeface="Calibri" panose="020F0502020204030204" pitchFamily="34" charset="0"/>
                          <a:ea typeface="Roboto" panose="02000000000000000000" pitchFamily="2" charset="0"/>
                          <a:cs typeface="Calibri"/>
                          <a:sym typeface="Calibri"/>
                        </a:rPr>
                        <a:t>29</a:t>
                      </a:r>
                      <a:endParaRPr dirty="0"/>
                    </a:p>
                  </a:txBody>
                  <a:tcPr marL="9525" marR="9525" marT="9525" marB="0" anchor="b"/>
                </a:tc>
                <a:tc>
                  <a:txBody>
                    <a:bodyPr/>
                    <a:lstStyle/>
                    <a:p>
                      <a:pPr marL="0" marR="0" lvl="0" indent="0" algn="l" rtl="0">
                        <a:lnSpc>
                          <a:spcPct val="100000"/>
                        </a:lnSpc>
                        <a:spcBef>
                          <a:spcPts val="0"/>
                        </a:spcBef>
                        <a:spcAft>
                          <a:spcPts val="0"/>
                        </a:spcAft>
                        <a:buNone/>
                      </a:pPr>
                      <a:r>
                        <a:rPr lang="en-CA" sz="1400" b="0" i="0" u="none" strike="noStrike" cap="none" dirty="0" err="1">
                          <a:solidFill>
                            <a:srgbClr val="000000"/>
                          </a:solidFill>
                          <a:latin typeface="Calibri" panose="020F0502020204030204" pitchFamily="34" charset="0"/>
                          <a:ea typeface="Roboto" panose="02000000000000000000" pitchFamily="2" charset="0"/>
                          <a:cs typeface="Calibri"/>
                          <a:sym typeface="Calibri"/>
                        </a:rPr>
                        <a:t>Toutes</a:t>
                      </a:r>
                      <a:r>
                        <a:rPr lang="en-CA" sz="1400" b="0" i="0" u="none" strike="noStrike" cap="none" dirty="0">
                          <a:solidFill>
                            <a:srgbClr val="000000"/>
                          </a:solidFill>
                          <a:latin typeface="Calibri" panose="020F0502020204030204" pitchFamily="34" charset="0"/>
                          <a:ea typeface="Roboto" panose="02000000000000000000" pitchFamily="2" charset="0"/>
                          <a:cs typeface="Calibri"/>
                          <a:sym typeface="Calibri"/>
                        </a:rPr>
                        <a:t> les </a:t>
                      </a:r>
                      <a:r>
                        <a:rPr lang="en-CA" sz="1400" b="0" i="0" u="none" strike="noStrike" cap="none" dirty="0" err="1">
                          <a:solidFill>
                            <a:srgbClr val="000000"/>
                          </a:solidFill>
                          <a:latin typeface="Calibri" panose="020F0502020204030204" pitchFamily="34" charset="0"/>
                          <a:ea typeface="Roboto" panose="02000000000000000000" pitchFamily="2" charset="0"/>
                          <a:cs typeface="Calibri"/>
                          <a:sym typeface="Calibri"/>
                        </a:rPr>
                        <a:t>personnes</a:t>
                      </a:r>
                      <a:r>
                        <a:rPr lang="en-CA" sz="1400" b="0" i="0" u="none" strike="noStrike" cap="none" dirty="0">
                          <a:solidFill>
                            <a:srgbClr val="000000"/>
                          </a:solidFill>
                          <a:latin typeface="Calibri" panose="020F0502020204030204" pitchFamily="34" charset="0"/>
                          <a:ea typeface="Roboto" panose="02000000000000000000" pitchFamily="2" charset="0"/>
                          <a:cs typeface="Calibri"/>
                          <a:sym typeface="Calibri"/>
                        </a:rPr>
                        <a:t> </a:t>
                      </a:r>
                      <a:r>
                        <a:rPr lang="en-CA" sz="1400" b="0" i="0" u="none" strike="noStrike" cap="none" dirty="0" err="1">
                          <a:solidFill>
                            <a:srgbClr val="000000"/>
                          </a:solidFill>
                          <a:latin typeface="Calibri" panose="020F0502020204030204" pitchFamily="34" charset="0"/>
                          <a:ea typeface="Roboto" panose="02000000000000000000" pitchFamily="2" charset="0"/>
                          <a:cs typeface="Calibri"/>
                          <a:sym typeface="Calibri"/>
                        </a:rPr>
                        <a:t>en</a:t>
                      </a:r>
                      <a:r>
                        <a:rPr lang="en-CA" sz="1400" b="0" i="0" u="none" strike="noStrike" cap="none" dirty="0">
                          <a:solidFill>
                            <a:srgbClr val="000000"/>
                          </a:solidFill>
                          <a:latin typeface="Calibri" panose="020F0502020204030204" pitchFamily="34" charset="0"/>
                          <a:ea typeface="Roboto" panose="02000000000000000000" pitchFamily="2" charset="0"/>
                          <a:cs typeface="Calibri"/>
                          <a:sym typeface="Calibri"/>
                        </a:rPr>
                        <a:t> situation de handicap</a:t>
                      </a:r>
                      <a:endParaRPr dirty="0"/>
                    </a:p>
                  </a:txBody>
                  <a:tcPr marL="9525" marR="9525" marT="9525" marB="0" anchor="b"/>
                </a:tc>
                <a:extLst>
                  <a:ext uri="{0D108BD9-81ED-4DB2-BD59-A6C34878D82A}">
                    <a16:rowId xmlns:a16="http://schemas.microsoft.com/office/drawing/2014/main" val="10001"/>
                  </a:ext>
                </a:extLst>
              </a:tr>
              <a:tr h="252000">
                <a:tc>
                  <a:txBody>
                    <a:bodyPr/>
                    <a:lstStyle/>
                    <a:p>
                      <a:pPr marL="0" marR="0" lvl="0" indent="0" algn="ctr" rtl="0">
                        <a:lnSpc>
                          <a:spcPct val="100000"/>
                        </a:lnSpc>
                        <a:spcBef>
                          <a:spcPts val="0"/>
                        </a:spcBef>
                        <a:spcAft>
                          <a:spcPts val="0"/>
                        </a:spcAft>
                        <a:buNone/>
                      </a:pPr>
                      <a:r>
                        <a:rPr lang="en-CA" sz="1400" b="0" i="0" u="none" strike="noStrike" cap="none" dirty="0">
                          <a:solidFill>
                            <a:srgbClr val="000000"/>
                          </a:solidFill>
                          <a:latin typeface="Calibri" panose="020F0502020204030204" pitchFamily="34" charset="0"/>
                          <a:ea typeface="Roboto" panose="02000000000000000000" pitchFamily="2" charset="0"/>
                          <a:cs typeface="Calibri"/>
                          <a:sym typeface="Calibri"/>
                        </a:rPr>
                        <a:t>22</a:t>
                      </a:r>
                      <a:endParaRPr dirty="0"/>
                    </a:p>
                  </a:txBody>
                  <a:tcPr marL="9525" marR="9525" marT="9525" marB="0" anchor="b"/>
                </a:tc>
                <a:tc>
                  <a:txBody>
                    <a:bodyPr/>
                    <a:lstStyle/>
                    <a:p>
                      <a:pPr marL="0" marR="0" lvl="0" indent="0" algn="l" rtl="0">
                        <a:lnSpc>
                          <a:spcPct val="100000"/>
                        </a:lnSpc>
                        <a:spcBef>
                          <a:spcPts val="0"/>
                        </a:spcBef>
                        <a:spcAft>
                          <a:spcPts val="0"/>
                        </a:spcAft>
                        <a:buNone/>
                      </a:pPr>
                      <a:r>
                        <a:rPr lang="en-CA" sz="1400" b="0" i="0" u="none" strike="noStrike" cap="none" dirty="0" err="1">
                          <a:solidFill>
                            <a:srgbClr val="000000"/>
                          </a:solidFill>
                          <a:latin typeface="Calibri" panose="020F0502020204030204" pitchFamily="34" charset="0"/>
                          <a:ea typeface="Roboto" panose="02000000000000000000" pitchFamily="2" charset="0"/>
                          <a:cs typeface="Calibri"/>
                          <a:sym typeface="Calibri"/>
                        </a:rPr>
                        <a:t>Capacités</a:t>
                      </a:r>
                      <a:r>
                        <a:rPr lang="en-CA" sz="1400" b="0" i="0" u="none" strike="noStrike" cap="none" dirty="0">
                          <a:solidFill>
                            <a:srgbClr val="000000"/>
                          </a:solidFill>
                          <a:latin typeface="Calibri" panose="020F0502020204030204" pitchFamily="34" charset="0"/>
                          <a:ea typeface="Roboto" panose="02000000000000000000" pitchFamily="2" charset="0"/>
                          <a:cs typeface="Calibri"/>
                          <a:sym typeface="Calibri"/>
                        </a:rPr>
                        <a:t> et </a:t>
                      </a:r>
                      <a:r>
                        <a:rPr lang="en-CA" sz="1400" b="0" i="0" u="none" strike="noStrike" cap="none" dirty="0" err="1">
                          <a:solidFill>
                            <a:srgbClr val="000000"/>
                          </a:solidFill>
                          <a:latin typeface="Calibri" panose="020F0502020204030204" pitchFamily="34" charset="0"/>
                          <a:ea typeface="Roboto" panose="02000000000000000000" pitchFamily="2" charset="0"/>
                          <a:cs typeface="Calibri"/>
                          <a:sym typeface="Calibri"/>
                        </a:rPr>
                        <a:t>incapacités</a:t>
                      </a:r>
                      <a:r>
                        <a:rPr lang="en-CA" sz="1400" b="0" i="0" u="none" strike="noStrike" cap="none" dirty="0">
                          <a:solidFill>
                            <a:srgbClr val="000000"/>
                          </a:solidFill>
                          <a:latin typeface="Calibri" panose="020F0502020204030204" pitchFamily="34" charset="0"/>
                          <a:ea typeface="Roboto" panose="02000000000000000000" pitchFamily="2" charset="0"/>
                          <a:cs typeface="Calibri"/>
                          <a:sym typeface="Calibri"/>
                        </a:rPr>
                        <a:t> </a:t>
                      </a:r>
                      <a:r>
                        <a:rPr lang="en-CA" sz="1400" b="0" i="0" u="none" strike="noStrike" cap="none" dirty="0" err="1">
                          <a:solidFill>
                            <a:srgbClr val="000000"/>
                          </a:solidFill>
                          <a:latin typeface="Calibri" panose="020F0502020204030204" pitchFamily="34" charset="0"/>
                          <a:ea typeface="Roboto" panose="02000000000000000000" pitchFamily="2" charset="0"/>
                          <a:cs typeface="Calibri"/>
                          <a:sym typeface="Calibri"/>
                        </a:rPr>
                        <a:t>intellectuelles</a:t>
                      </a:r>
                      <a:endParaRPr sz="14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9525" marR="9525" marT="9525" marB="0" anchor="b"/>
                </a:tc>
                <a:extLst>
                  <a:ext uri="{0D108BD9-81ED-4DB2-BD59-A6C34878D82A}">
                    <a16:rowId xmlns:a16="http://schemas.microsoft.com/office/drawing/2014/main" val="10002"/>
                  </a:ext>
                </a:extLst>
              </a:tr>
              <a:tr h="252000">
                <a:tc>
                  <a:txBody>
                    <a:bodyPr/>
                    <a:lstStyle/>
                    <a:p>
                      <a:pPr marL="0" marR="0" lvl="0" indent="0" algn="ctr" rtl="0">
                        <a:lnSpc>
                          <a:spcPct val="100000"/>
                        </a:lnSpc>
                        <a:spcBef>
                          <a:spcPts val="0"/>
                        </a:spcBef>
                        <a:spcAft>
                          <a:spcPts val="0"/>
                        </a:spcAft>
                        <a:buNone/>
                      </a:pPr>
                      <a:r>
                        <a:rPr lang="en-CA" sz="1400" b="0" i="0" u="none" strike="noStrike" cap="none" dirty="0">
                          <a:solidFill>
                            <a:srgbClr val="000000"/>
                          </a:solidFill>
                          <a:latin typeface="Calibri" panose="020F0502020204030204" pitchFamily="34" charset="0"/>
                          <a:ea typeface="Roboto" panose="02000000000000000000" pitchFamily="2" charset="0"/>
                          <a:cs typeface="Calibri"/>
                          <a:sym typeface="Calibri"/>
                        </a:rPr>
                        <a:t>18</a:t>
                      </a:r>
                      <a:endParaRPr dirty="0"/>
                    </a:p>
                  </a:txBody>
                  <a:tcPr marL="9525" marR="9525" marT="9525" marB="0" anchor="b"/>
                </a:tc>
                <a:tc>
                  <a:txBody>
                    <a:bodyPr/>
                    <a:lstStyle/>
                    <a:p>
                      <a:pPr marL="0" marR="0" lvl="0" indent="0" algn="l" rtl="0">
                        <a:lnSpc>
                          <a:spcPct val="100000"/>
                        </a:lnSpc>
                        <a:spcBef>
                          <a:spcPts val="0"/>
                        </a:spcBef>
                        <a:spcAft>
                          <a:spcPts val="0"/>
                        </a:spcAft>
                        <a:buNone/>
                      </a:pPr>
                      <a:r>
                        <a:rPr lang="en-CA" sz="1400" b="0" i="0" u="none" strike="noStrike" cap="none" dirty="0">
                          <a:solidFill>
                            <a:srgbClr val="000000"/>
                          </a:solidFill>
                          <a:latin typeface="Calibri" panose="020F0502020204030204" pitchFamily="34" charset="0"/>
                          <a:ea typeface="Roboto" panose="02000000000000000000" pitchFamily="2" charset="0"/>
                          <a:cs typeface="Calibri"/>
                          <a:sym typeface="Calibri"/>
                        </a:rPr>
                        <a:t>Trouble du spectre de </a:t>
                      </a:r>
                      <a:r>
                        <a:rPr lang="en-CA" sz="1400" b="0" i="0" u="none" strike="noStrike" cap="none" dirty="0" err="1">
                          <a:solidFill>
                            <a:srgbClr val="000000"/>
                          </a:solidFill>
                          <a:latin typeface="Calibri" panose="020F0502020204030204" pitchFamily="34" charset="0"/>
                          <a:ea typeface="Roboto" panose="02000000000000000000" pitchFamily="2" charset="0"/>
                          <a:cs typeface="Calibri"/>
                          <a:sym typeface="Calibri"/>
                        </a:rPr>
                        <a:t>l’autisme</a:t>
                      </a:r>
                      <a:endParaRPr sz="14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9525" marR="9525" marT="9525" marB="0" anchor="b"/>
                </a:tc>
                <a:extLst>
                  <a:ext uri="{0D108BD9-81ED-4DB2-BD59-A6C34878D82A}">
                    <a16:rowId xmlns:a16="http://schemas.microsoft.com/office/drawing/2014/main" val="10003"/>
                  </a:ext>
                </a:extLst>
              </a:tr>
              <a:tr h="252000">
                <a:tc>
                  <a:txBody>
                    <a:bodyPr/>
                    <a:lstStyle/>
                    <a:p>
                      <a:pPr marL="0" marR="0" lvl="0" indent="0" algn="ctr" rtl="0">
                        <a:lnSpc>
                          <a:spcPct val="100000"/>
                        </a:lnSpc>
                        <a:spcBef>
                          <a:spcPts val="0"/>
                        </a:spcBef>
                        <a:spcAft>
                          <a:spcPts val="0"/>
                        </a:spcAft>
                        <a:buNone/>
                      </a:pPr>
                      <a:r>
                        <a:rPr lang="en-CA" sz="1400" b="0" i="0" u="none" strike="noStrike" cap="none" dirty="0">
                          <a:solidFill>
                            <a:srgbClr val="000000"/>
                          </a:solidFill>
                          <a:latin typeface="Calibri" panose="020F0502020204030204" pitchFamily="34" charset="0"/>
                          <a:ea typeface="Roboto" panose="02000000000000000000" pitchFamily="2" charset="0"/>
                          <a:cs typeface="Calibri"/>
                          <a:sym typeface="Calibri"/>
                        </a:rPr>
                        <a:t>13</a:t>
                      </a:r>
                      <a:endParaRPr dirty="0"/>
                    </a:p>
                  </a:txBody>
                  <a:tcPr marL="9525" marR="9525" marT="9525" marB="0" anchor="b"/>
                </a:tc>
                <a:tc>
                  <a:txBody>
                    <a:bodyPr/>
                    <a:lstStyle/>
                    <a:p>
                      <a:pPr marL="0" marR="0" lvl="0" indent="0" algn="l" rtl="0">
                        <a:lnSpc>
                          <a:spcPct val="100000"/>
                        </a:lnSpc>
                        <a:spcBef>
                          <a:spcPts val="0"/>
                        </a:spcBef>
                        <a:spcAft>
                          <a:spcPts val="0"/>
                        </a:spcAft>
                        <a:buNone/>
                      </a:pPr>
                      <a:r>
                        <a:rPr lang="en-CA" sz="1400" b="0" i="0" u="none" strike="noStrike" cap="none" dirty="0" err="1">
                          <a:solidFill>
                            <a:srgbClr val="000000"/>
                          </a:solidFill>
                          <a:latin typeface="Calibri" panose="020F0502020204030204" pitchFamily="34" charset="0"/>
                          <a:ea typeface="Roboto" panose="02000000000000000000" pitchFamily="2" charset="0"/>
                          <a:cs typeface="Calibri"/>
                          <a:sym typeface="Calibri"/>
                        </a:rPr>
                        <a:t>Capacités</a:t>
                      </a:r>
                      <a:r>
                        <a:rPr lang="en-CA" sz="1400" b="0" i="0" u="none" strike="noStrike" cap="none" dirty="0">
                          <a:solidFill>
                            <a:srgbClr val="000000"/>
                          </a:solidFill>
                          <a:latin typeface="Calibri" panose="020F0502020204030204" pitchFamily="34" charset="0"/>
                          <a:ea typeface="Roboto" panose="02000000000000000000" pitchFamily="2" charset="0"/>
                          <a:cs typeface="Calibri"/>
                          <a:sym typeface="Calibri"/>
                        </a:rPr>
                        <a:t> et </a:t>
                      </a:r>
                      <a:r>
                        <a:rPr lang="en-CA" sz="1400" b="0" i="0" u="none" strike="noStrike" cap="none" dirty="0" err="1">
                          <a:solidFill>
                            <a:srgbClr val="000000"/>
                          </a:solidFill>
                          <a:latin typeface="Calibri" panose="020F0502020204030204" pitchFamily="34" charset="0"/>
                          <a:ea typeface="Roboto" panose="02000000000000000000" pitchFamily="2" charset="0"/>
                          <a:cs typeface="Calibri"/>
                          <a:sym typeface="Calibri"/>
                        </a:rPr>
                        <a:t>incapacités</a:t>
                      </a:r>
                      <a:r>
                        <a:rPr lang="en-CA" sz="1400" b="0" i="0" u="none" strike="noStrike" cap="none" dirty="0">
                          <a:solidFill>
                            <a:srgbClr val="000000"/>
                          </a:solidFill>
                          <a:latin typeface="Calibri" panose="020F0502020204030204" pitchFamily="34" charset="0"/>
                          <a:ea typeface="Roboto" panose="02000000000000000000" pitchFamily="2" charset="0"/>
                          <a:cs typeface="Calibri"/>
                          <a:sym typeface="Calibri"/>
                        </a:rPr>
                        <a:t> </a:t>
                      </a:r>
                      <a:r>
                        <a:rPr lang="en-CA" sz="1400" b="0" i="0" u="none" strike="noStrike" cap="none" dirty="0" err="1">
                          <a:solidFill>
                            <a:srgbClr val="000000"/>
                          </a:solidFill>
                          <a:latin typeface="Calibri" panose="020F0502020204030204" pitchFamily="34" charset="0"/>
                          <a:ea typeface="Roboto" panose="02000000000000000000" pitchFamily="2" charset="0"/>
                          <a:cs typeface="Calibri"/>
                          <a:sym typeface="Calibri"/>
                        </a:rPr>
                        <a:t>auditives</a:t>
                      </a:r>
                      <a:endParaRPr sz="14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9525" marR="9525" marT="9525" marB="0" anchor="b"/>
                </a:tc>
                <a:extLst>
                  <a:ext uri="{0D108BD9-81ED-4DB2-BD59-A6C34878D82A}">
                    <a16:rowId xmlns:a16="http://schemas.microsoft.com/office/drawing/2014/main" val="10004"/>
                  </a:ext>
                </a:extLst>
              </a:tr>
              <a:tr h="252000">
                <a:tc>
                  <a:txBody>
                    <a:bodyPr/>
                    <a:lstStyle/>
                    <a:p>
                      <a:pPr marL="0" marR="0" lvl="0" indent="0" algn="ctr" rtl="0">
                        <a:lnSpc>
                          <a:spcPct val="100000"/>
                        </a:lnSpc>
                        <a:spcBef>
                          <a:spcPts val="0"/>
                        </a:spcBef>
                        <a:spcAft>
                          <a:spcPts val="0"/>
                        </a:spcAft>
                        <a:buNone/>
                      </a:pPr>
                      <a:r>
                        <a:rPr lang="en-CA" sz="1400" b="0" i="0" u="none" strike="noStrike" cap="none" dirty="0">
                          <a:solidFill>
                            <a:srgbClr val="000000"/>
                          </a:solidFill>
                          <a:latin typeface="Calibri" panose="020F0502020204030204" pitchFamily="34" charset="0"/>
                          <a:ea typeface="Roboto" panose="02000000000000000000" pitchFamily="2" charset="0"/>
                          <a:cs typeface="Calibri"/>
                          <a:sym typeface="Calibri"/>
                        </a:rPr>
                        <a:t>9</a:t>
                      </a:r>
                      <a:endParaRPr dirty="0"/>
                    </a:p>
                  </a:txBody>
                  <a:tcPr marL="9525" marR="9525" marT="9525" marB="0" anchor="b"/>
                </a:tc>
                <a:tc>
                  <a:txBody>
                    <a:bodyPr/>
                    <a:lstStyle/>
                    <a:p>
                      <a:pPr marL="0" marR="0" lvl="0" indent="0" algn="l" rtl="0">
                        <a:lnSpc>
                          <a:spcPct val="100000"/>
                        </a:lnSpc>
                        <a:spcBef>
                          <a:spcPts val="0"/>
                        </a:spcBef>
                        <a:spcAft>
                          <a:spcPts val="0"/>
                        </a:spcAft>
                        <a:buNone/>
                      </a:pPr>
                      <a:r>
                        <a:rPr lang="en-CA" sz="1400" b="0" i="0" u="none" strike="noStrike" cap="none" dirty="0" err="1">
                          <a:solidFill>
                            <a:srgbClr val="000000"/>
                          </a:solidFill>
                          <a:latin typeface="Calibri" panose="020F0502020204030204" pitchFamily="34" charset="0"/>
                          <a:ea typeface="Roboto" panose="02000000000000000000" pitchFamily="2" charset="0"/>
                          <a:cs typeface="Calibri"/>
                          <a:sym typeface="Calibri"/>
                        </a:rPr>
                        <a:t>Capacités</a:t>
                      </a:r>
                      <a:r>
                        <a:rPr lang="en-CA" sz="1400" b="0" i="0" u="none" strike="noStrike" cap="none" dirty="0">
                          <a:solidFill>
                            <a:srgbClr val="000000"/>
                          </a:solidFill>
                          <a:latin typeface="Calibri" panose="020F0502020204030204" pitchFamily="34" charset="0"/>
                          <a:ea typeface="Roboto" panose="02000000000000000000" pitchFamily="2" charset="0"/>
                          <a:cs typeface="Calibri"/>
                          <a:sym typeface="Calibri"/>
                        </a:rPr>
                        <a:t> et </a:t>
                      </a:r>
                      <a:r>
                        <a:rPr lang="en-CA" sz="1400" b="0" i="0" u="none" strike="noStrike" cap="none" dirty="0" err="1">
                          <a:solidFill>
                            <a:srgbClr val="000000"/>
                          </a:solidFill>
                          <a:latin typeface="Calibri" panose="020F0502020204030204" pitchFamily="34" charset="0"/>
                          <a:ea typeface="Roboto" panose="02000000000000000000" pitchFamily="2" charset="0"/>
                          <a:cs typeface="Calibri"/>
                          <a:sym typeface="Calibri"/>
                        </a:rPr>
                        <a:t>incapacités</a:t>
                      </a:r>
                      <a:r>
                        <a:rPr lang="en-CA" sz="1400" b="0" i="0" u="none" strike="noStrike" cap="none" dirty="0">
                          <a:solidFill>
                            <a:srgbClr val="000000"/>
                          </a:solidFill>
                          <a:latin typeface="Calibri" panose="020F0502020204030204" pitchFamily="34" charset="0"/>
                          <a:ea typeface="Roboto" panose="02000000000000000000" pitchFamily="2" charset="0"/>
                          <a:cs typeface="Calibri"/>
                          <a:sym typeface="Calibri"/>
                        </a:rPr>
                        <a:t> </a:t>
                      </a:r>
                      <a:r>
                        <a:rPr lang="en-CA" sz="1400" b="0" i="0" u="none" strike="noStrike" cap="none" dirty="0" err="1">
                          <a:solidFill>
                            <a:srgbClr val="000000"/>
                          </a:solidFill>
                          <a:latin typeface="Calibri" panose="020F0502020204030204" pitchFamily="34" charset="0"/>
                          <a:ea typeface="Roboto" panose="02000000000000000000" pitchFamily="2" charset="0"/>
                          <a:cs typeface="Calibri"/>
                          <a:sym typeface="Calibri"/>
                        </a:rPr>
                        <a:t>motrices</a:t>
                      </a:r>
                      <a:endParaRPr sz="14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9525" marR="9525" marT="9525" marB="0" anchor="b"/>
                </a:tc>
                <a:extLst>
                  <a:ext uri="{0D108BD9-81ED-4DB2-BD59-A6C34878D82A}">
                    <a16:rowId xmlns:a16="http://schemas.microsoft.com/office/drawing/2014/main" val="10005"/>
                  </a:ext>
                </a:extLst>
              </a:tr>
              <a:tr h="252000">
                <a:tc>
                  <a:txBody>
                    <a:bodyPr/>
                    <a:lstStyle/>
                    <a:p>
                      <a:pPr marL="0" marR="0" lvl="0" indent="0" algn="ctr" rtl="0">
                        <a:lnSpc>
                          <a:spcPct val="100000"/>
                        </a:lnSpc>
                        <a:spcBef>
                          <a:spcPts val="0"/>
                        </a:spcBef>
                        <a:spcAft>
                          <a:spcPts val="0"/>
                        </a:spcAft>
                        <a:buNone/>
                      </a:pPr>
                      <a:r>
                        <a:rPr lang="en-CA" sz="1400" b="0" i="0" u="none" strike="noStrike" cap="none" dirty="0">
                          <a:solidFill>
                            <a:srgbClr val="000000"/>
                          </a:solidFill>
                          <a:latin typeface="Calibri" panose="020F0502020204030204" pitchFamily="34" charset="0"/>
                          <a:ea typeface="Roboto" panose="02000000000000000000" pitchFamily="2" charset="0"/>
                          <a:cs typeface="Calibri"/>
                          <a:sym typeface="Calibri"/>
                        </a:rPr>
                        <a:t>9</a:t>
                      </a:r>
                      <a:endParaRPr dirty="0"/>
                    </a:p>
                  </a:txBody>
                  <a:tcPr marL="9525" marR="9525" marT="9525" marB="0" anchor="b"/>
                </a:tc>
                <a:tc>
                  <a:txBody>
                    <a:bodyPr/>
                    <a:lstStyle/>
                    <a:p>
                      <a:pPr marL="0" marR="0" lvl="0" indent="0" algn="l" rtl="0">
                        <a:lnSpc>
                          <a:spcPct val="100000"/>
                        </a:lnSpc>
                        <a:spcBef>
                          <a:spcPts val="0"/>
                        </a:spcBef>
                        <a:spcAft>
                          <a:spcPts val="0"/>
                        </a:spcAft>
                        <a:buNone/>
                      </a:pPr>
                      <a:r>
                        <a:rPr lang="en-CA" sz="1400" b="0" i="0" u="none" strike="noStrike" cap="none" dirty="0" err="1">
                          <a:solidFill>
                            <a:srgbClr val="000000"/>
                          </a:solidFill>
                          <a:latin typeface="Calibri" panose="020F0502020204030204" pitchFamily="34" charset="0"/>
                          <a:ea typeface="Roboto" panose="02000000000000000000" pitchFamily="2" charset="0"/>
                          <a:cs typeface="Calibri"/>
                          <a:sym typeface="Calibri"/>
                        </a:rPr>
                        <a:t>Capacités</a:t>
                      </a:r>
                      <a:r>
                        <a:rPr lang="en-CA" sz="1400" b="0" i="0" u="none" strike="noStrike" cap="none" dirty="0">
                          <a:solidFill>
                            <a:srgbClr val="000000"/>
                          </a:solidFill>
                          <a:latin typeface="Calibri" panose="020F0502020204030204" pitchFamily="34" charset="0"/>
                          <a:ea typeface="Roboto" panose="02000000000000000000" pitchFamily="2" charset="0"/>
                          <a:cs typeface="Calibri"/>
                          <a:sym typeface="Calibri"/>
                        </a:rPr>
                        <a:t> et </a:t>
                      </a:r>
                      <a:r>
                        <a:rPr lang="en-CA" sz="1400" b="0" i="0" u="none" strike="noStrike" cap="none" dirty="0" err="1">
                          <a:solidFill>
                            <a:srgbClr val="000000"/>
                          </a:solidFill>
                          <a:latin typeface="Calibri" panose="020F0502020204030204" pitchFamily="34" charset="0"/>
                          <a:ea typeface="Roboto" panose="02000000000000000000" pitchFamily="2" charset="0"/>
                          <a:cs typeface="Calibri"/>
                          <a:sym typeface="Calibri"/>
                        </a:rPr>
                        <a:t>incapacités</a:t>
                      </a:r>
                      <a:r>
                        <a:rPr lang="en-CA" sz="1400" b="0" i="0" u="none" strike="noStrike" cap="none" dirty="0">
                          <a:solidFill>
                            <a:srgbClr val="000000"/>
                          </a:solidFill>
                          <a:latin typeface="Calibri" panose="020F0502020204030204" pitchFamily="34" charset="0"/>
                          <a:ea typeface="Roboto" panose="02000000000000000000" pitchFamily="2" charset="0"/>
                          <a:cs typeface="Calibri"/>
                          <a:sym typeface="Calibri"/>
                        </a:rPr>
                        <a:t> </a:t>
                      </a:r>
                      <a:r>
                        <a:rPr lang="en-CA" sz="1400" b="0" i="0" u="none" strike="noStrike" cap="none" dirty="0" err="1">
                          <a:solidFill>
                            <a:srgbClr val="000000"/>
                          </a:solidFill>
                          <a:latin typeface="Calibri" panose="020F0502020204030204" pitchFamily="34" charset="0"/>
                          <a:ea typeface="Roboto" panose="02000000000000000000" pitchFamily="2" charset="0"/>
                          <a:cs typeface="Calibri"/>
                          <a:sym typeface="Calibri"/>
                        </a:rPr>
                        <a:t>visuelles</a:t>
                      </a:r>
                      <a:endParaRPr sz="14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9525" marR="9525" marT="9525" marB="0" anchor="b"/>
                </a:tc>
                <a:extLst>
                  <a:ext uri="{0D108BD9-81ED-4DB2-BD59-A6C34878D82A}">
                    <a16:rowId xmlns:a16="http://schemas.microsoft.com/office/drawing/2014/main" val="10006"/>
                  </a:ext>
                </a:extLst>
              </a:tr>
              <a:tr h="252000">
                <a:tc>
                  <a:txBody>
                    <a:bodyPr/>
                    <a:lstStyle/>
                    <a:p>
                      <a:pPr marL="0" marR="0" lvl="0" indent="0" algn="ctr" rtl="0">
                        <a:lnSpc>
                          <a:spcPct val="100000"/>
                        </a:lnSpc>
                        <a:spcBef>
                          <a:spcPts val="0"/>
                        </a:spcBef>
                        <a:spcAft>
                          <a:spcPts val="0"/>
                        </a:spcAft>
                        <a:buNone/>
                      </a:pPr>
                      <a:r>
                        <a:rPr lang="en-CA" sz="1400" b="0" i="0" u="none" strike="noStrike" cap="none" dirty="0">
                          <a:solidFill>
                            <a:srgbClr val="000000"/>
                          </a:solidFill>
                          <a:latin typeface="Calibri" panose="020F0502020204030204" pitchFamily="34" charset="0"/>
                          <a:ea typeface="Roboto" panose="02000000000000000000" pitchFamily="2" charset="0"/>
                          <a:cs typeface="Calibri"/>
                          <a:sym typeface="Calibri"/>
                        </a:rPr>
                        <a:t>4</a:t>
                      </a:r>
                      <a:endParaRPr dirty="0"/>
                    </a:p>
                  </a:txBody>
                  <a:tcPr marL="9525" marR="9525" marT="9525" marB="0" anchor="b"/>
                </a:tc>
                <a:tc>
                  <a:txBody>
                    <a:bodyPr/>
                    <a:lstStyle/>
                    <a:p>
                      <a:pPr marL="0" marR="0" lvl="0" indent="0" algn="l" rtl="0">
                        <a:lnSpc>
                          <a:spcPct val="100000"/>
                        </a:lnSpc>
                        <a:spcBef>
                          <a:spcPts val="0"/>
                        </a:spcBef>
                        <a:spcAft>
                          <a:spcPts val="0"/>
                        </a:spcAft>
                        <a:buNone/>
                      </a:pPr>
                      <a:r>
                        <a:rPr lang="en-CA" sz="1400" b="0" i="0" u="none" strike="noStrike" cap="none" dirty="0">
                          <a:solidFill>
                            <a:srgbClr val="000000"/>
                          </a:solidFill>
                          <a:latin typeface="Calibri" panose="020F0502020204030204" pitchFamily="34" charset="0"/>
                          <a:ea typeface="Roboto" panose="02000000000000000000" pitchFamily="2" charset="0"/>
                          <a:cs typeface="Calibri"/>
                          <a:sym typeface="Calibri"/>
                        </a:rPr>
                        <a:t>Trouble de </a:t>
                      </a:r>
                      <a:r>
                        <a:rPr lang="en-CA" sz="1400" b="0" i="0" u="none" strike="noStrike" cap="none" dirty="0" err="1">
                          <a:solidFill>
                            <a:srgbClr val="000000"/>
                          </a:solidFill>
                          <a:latin typeface="Calibri" panose="020F0502020204030204" pitchFamily="34" charset="0"/>
                          <a:ea typeface="Roboto" panose="02000000000000000000" pitchFamily="2" charset="0"/>
                          <a:cs typeface="Calibri"/>
                          <a:sym typeface="Calibri"/>
                        </a:rPr>
                        <a:t>langage</a:t>
                      </a:r>
                      <a:r>
                        <a:rPr lang="en-CA" sz="1400" b="0" i="0" u="none" strike="noStrike" cap="none" dirty="0">
                          <a:solidFill>
                            <a:srgbClr val="000000"/>
                          </a:solidFill>
                          <a:latin typeface="Calibri" panose="020F0502020204030204" pitchFamily="34" charset="0"/>
                          <a:ea typeface="Roboto" panose="02000000000000000000" pitchFamily="2" charset="0"/>
                          <a:cs typeface="Calibri"/>
                          <a:sym typeface="Calibri"/>
                        </a:rPr>
                        <a:t>-parole</a:t>
                      </a:r>
                      <a:endParaRPr dirty="0"/>
                    </a:p>
                  </a:txBody>
                  <a:tcPr marL="9525" marR="9525" marT="9525" marB="0" anchor="b"/>
                </a:tc>
                <a:extLst>
                  <a:ext uri="{0D108BD9-81ED-4DB2-BD59-A6C34878D82A}">
                    <a16:rowId xmlns:a16="http://schemas.microsoft.com/office/drawing/2014/main" val="10007"/>
                  </a:ext>
                </a:extLst>
              </a:tr>
              <a:tr h="252000">
                <a:tc>
                  <a:txBody>
                    <a:bodyPr/>
                    <a:lstStyle/>
                    <a:p>
                      <a:pPr marL="0" marR="0" lvl="0" indent="0" algn="ctr" rtl="0">
                        <a:lnSpc>
                          <a:spcPct val="100000"/>
                        </a:lnSpc>
                        <a:spcBef>
                          <a:spcPts val="0"/>
                        </a:spcBef>
                        <a:spcAft>
                          <a:spcPts val="0"/>
                        </a:spcAft>
                        <a:buNone/>
                      </a:pPr>
                      <a:r>
                        <a:rPr lang="en-CA" sz="1400" b="0" i="0" u="none" strike="noStrike" cap="none" dirty="0">
                          <a:solidFill>
                            <a:srgbClr val="000000"/>
                          </a:solidFill>
                          <a:latin typeface="Calibri" panose="020F0502020204030204" pitchFamily="34" charset="0"/>
                          <a:ea typeface="Roboto" panose="02000000000000000000" pitchFamily="2" charset="0"/>
                          <a:cs typeface="Calibri"/>
                          <a:sym typeface="Calibri"/>
                        </a:rPr>
                        <a:t>4</a:t>
                      </a:r>
                      <a:endParaRPr dirty="0"/>
                    </a:p>
                  </a:txBody>
                  <a:tcPr marL="9525" marR="9525" marT="9525" marB="0" anchor="b"/>
                </a:tc>
                <a:tc>
                  <a:txBody>
                    <a:bodyPr/>
                    <a:lstStyle/>
                    <a:p>
                      <a:pPr marL="0" marR="0" lvl="0" indent="0" algn="l" rtl="0">
                        <a:lnSpc>
                          <a:spcPct val="100000"/>
                        </a:lnSpc>
                        <a:spcBef>
                          <a:spcPts val="0"/>
                        </a:spcBef>
                        <a:spcAft>
                          <a:spcPts val="0"/>
                        </a:spcAft>
                        <a:buNone/>
                      </a:pPr>
                      <a:r>
                        <a:rPr lang="en-CA" sz="1400" b="0" i="0" u="none" strike="noStrike" cap="none" dirty="0" err="1">
                          <a:solidFill>
                            <a:srgbClr val="000000"/>
                          </a:solidFill>
                          <a:latin typeface="Calibri" panose="020F0502020204030204" pitchFamily="34" charset="0"/>
                          <a:ea typeface="Roboto" panose="02000000000000000000" pitchFamily="2" charset="0"/>
                          <a:cs typeface="Calibri"/>
                          <a:sym typeface="Calibri"/>
                        </a:rPr>
                        <a:t>Trisomie</a:t>
                      </a:r>
                      <a:r>
                        <a:rPr lang="en-CA" sz="1400" b="0" i="0" u="none" strike="noStrike" cap="none" dirty="0">
                          <a:solidFill>
                            <a:srgbClr val="000000"/>
                          </a:solidFill>
                          <a:latin typeface="Calibri" panose="020F0502020204030204" pitchFamily="34" charset="0"/>
                          <a:ea typeface="Roboto" panose="02000000000000000000" pitchFamily="2" charset="0"/>
                          <a:cs typeface="Calibri"/>
                          <a:sym typeface="Calibri"/>
                        </a:rPr>
                        <a:t> 21</a:t>
                      </a:r>
                      <a:endParaRPr dirty="0"/>
                    </a:p>
                  </a:txBody>
                  <a:tcPr marL="9525" marR="9525" marT="9525" marB="0" anchor="b"/>
                </a:tc>
                <a:extLst>
                  <a:ext uri="{0D108BD9-81ED-4DB2-BD59-A6C34878D82A}">
                    <a16:rowId xmlns:a16="http://schemas.microsoft.com/office/drawing/2014/main" val="10008"/>
                  </a:ext>
                </a:extLst>
              </a:tr>
              <a:tr h="252000">
                <a:tc>
                  <a:txBody>
                    <a:bodyPr/>
                    <a:lstStyle/>
                    <a:p>
                      <a:pPr marL="0" marR="0" lvl="0" indent="0" algn="ctr" rtl="0">
                        <a:lnSpc>
                          <a:spcPct val="100000"/>
                        </a:lnSpc>
                        <a:spcBef>
                          <a:spcPts val="0"/>
                        </a:spcBef>
                        <a:spcAft>
                          <a:spcPts val="0"/>
                        </a:spcAft>
                        <a:buNone/>
                      </a:pPr>
                      <a:r>
                        <a:rPr lang="en-CA" sz="1400" b="0" i="0" u="none" strike="noStrike" cap="none" dirty="0">
                          <a:solidFill>
                            <a:srgbClr val="000000"/>
                          </a:solidFill>
                          <a:latin typeface="Calibri" panose="020F0502020204030204" pitchFamily="34" charset="0"/>
                          <a:ea typeface="Roboto" panose="02000000000000000000" pitchFamily="2" charset="0"/>
                          <a:cs typeface="Calibri"/>
                          <a:sym typeface="Calibri"/>
                        </a:rPr>
                        <a:t>2</a:t>
                      </a:r>
                      <a:endParaRPr dirty="0"/>
                    </a:p>
                  </a:txBody>
                  <a:tcPr marL="9525" marR="9525" marT="9525" marB="0" anchor="b"/>
                </a:tc>
                <a:tc>
                  <a:txBody>
                    <a:bodyPr/>
                    <a:lstStyle/>
                    <a:p>
                      <a:pPr marL="0" marR="0" lvl="0" indent="0" algn="l" rtl="0">
                        <a:lnSpc>
                          <a:spcPct val="100000"/>
                        </a:lnSpc>
                        <a:spcBef>
                          <a:spcPts val="0"/>
                        </a:spcBef>
                        <a:spcAft>
                          <a:spcPts val="0"/>
                        </a:spcAft>
                        <a:buNone/>
                      </a:pPr>
                      <a:r>
                        <a:rPr lang="en-CA" sz="1400" b="0" i="0" u="none" strike="noStrike" cap="none" dirty="0" err="1">
                          <a:solidFill>
                            <a:srgbClr val="000000"/>
                          </a:solidFill>
                          <a:latin typeface="Calibri" panose="020F0502020204030204" pitchFamily="34" charset="0"/>
                          <a:ea typeface="Roboto" panose="02000000000000000000" pitchFamily="2" charset="0"/>
                          <a:cs typeface="Calibri"/>
                          <a:sym typeface="Calibri"/>
                        </a:rPr>
                        <a:t>Traumatisme</a:t>
                      </a:r>
                      <a:r>
                        <a:rPr lang="en-CA" sz="1400" b="0" i="0" u="none" strike="noStrike" cap="none" dirty="0">
                          <a:solidFill>
                            <a:srgbClr val="000000"/>
                          </a:solidFill>
                          <a:latin typeface="Calibri" panose="020F0502020204030204" pitchFamily="34" charset="0"/>
                          <a:ea typeface="Roboto" panose="02000000000000000000" pitchFamily="2" charset="0"/>
                          <a:cs typeface="Calibri"/>
                          <a:sym typeface="Calibri"/>
                        </a:rPr>
                        <a:t> </a:t>
                      </a:r>
                      <a:r>
                        <a:rPr lang="en-CA" sz="1400" b="0" i="0" u="none" strike="noStrike" cap="none" dirty="0" err="1">
                          <a:solidFill>
                            <a:srgbClr val="000000"/>
                          </a:solidFill>
                          <a:latin typeface="Calibri" panose="020F0502020204030204" pitchFamily="34" charset="0"/>
                          <a:ea typeface="Roboto" panose="02000000000000000000" pitchFamily="2" charset="0"/>
                          <a:cs typeface="Calibri"/>
                          <a:sym typeface="Calibri"/>
                        </a:rPr>
                        <a:t>cranien</a:t>
                      </a:r>
                      <a:endParaRPr sz="14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9525" marR="9525" marT="9525" marB="0" anchor="b"/>
                </a:tc>
                <a:extLst>
                  <a:ext uri="{0D108BD9-81ED-4DB2-BD59-A6C34878D82A}">
                    <a16:rowId xmlns:a16="http://schemas.microsoft.com/office/drawing/2014/main" val="10009"/>
                  </a:ext>
                </a:extLst>
              </a:tr>
              <a:tr h="252000">
                <a:tc>
                  <a:txBody>
                    <a:bodyPr/>
                    <a:lstStyle/>
                    <a:p>
                      <a:pPr marL="0" marR="0" lvl="0" indent="0" algn="ctr" rtl="0">
                        <a:lnSpc>
                          <a:spcPct val="100000"/>
                        </a:lnSpc>
                        <a:spcBef>
                          <a:spcPts val="0"/>
                        </a:spcBef>
                        <a:spcAft>
                          <a:spcPts val="0"/>
                        </a:spcAft>
                        <a:buNone/>
                      </a:pPr>
                      <a:r>
                        <a:rPr lang="en-CA" sz="1400" b="0" i="0" u="none" strike="noStrike" cap="none" dirty="0">
                          <a:solidFill>
                            <a:srgbClr val="000000"/>
                          </a:solidFill>
                          <a:latin typeface="Calibri" panose="020F0502020204030204" pitchFamily="34" charset="0"/>
                          <a:ea typeface="Roboto" panose="02000000000000000000" pitchFamily="2" charset="0"/>
                          <a:cs typeface="Calibri"/>
                          <a:sym typeface="Calibri"/>
                        </a:rPr>
                        <a:t>2 </a:t>
                      </a:r>
                      <a:endParaRPr dirty="0"/>
                    </a:p>
                  </a:txBody>
                  <a:tcPr marL="9525" marR="9525" marT="9525" marB="0" anchor="b"/>
                </a:tc>
                <a:tc>
                  <a:txBody>
                    <a:bodyPr/>
                    <a:lstStyle/>
                    <a:p>
                      <a:pPr marL="0" marR="0" lvl="0" indent="0" algn="l" rtl="0">
                        <a:lnSpc>
                          <a:spcPct val="100000"/>
                        </a:lnSpc>
                        <a:spcBef>
                          <a:spcPts val="0"/>
                        </a:spcBef>
                        <a:spcAft>
                          <a:spcPts val="0"/>
                        </a:spcAft>
                        <a:buNone/>
                      </a:pPr>
                      <a:r>
                        <a:rPr lang="en-CA" sz="1400" b="0" i="0" u="none" strike="noStrike" cap="none" dirty="0" err="1">
                          <a:solidFill>
                            <a:srgbClr val="000000"/>
                          </a:solidFill>
                          <a:latin typeface="Calibri" panose="020F0502020204030204" pitchFamily="34" charset="0"/>
                          <a:ea typeface="Roboto" panose="02000000000000000000" pitchFamily="2" charset="0"/>
                          <a:cs typeface="Calibri"/>
                          <a:sym typeface="Calibri"/>
                        </a:rPr>
                        <a:t>Sclerose</a:t>
                      </a:r>
                      <a:r>
                        <a:rPr lang="en-CA" sz="1400" b="0" i="0" u="none" strike="noStrike" cap="none" dirty="0">
                          <a:solidFill>
                            <a:srgbClr val="000000"/>
                          </a:solidFill>
                          <a:latin typeface="Calibri" panose="020F0502020204030204" pitchFamily="34" charset="0"/>
                          <a:ea typeface="Roboto" panose="02000000000000000000" pitchFamily="2" charset="0"/>
                          <a:cs typeface="Calibri"/>
                          <a:sym typeface="Calibri"/>
                        </a:rPr>
                        <a:t> </a:t>
                      </a:r>
                      <a:r>
                        <a:rPr lang="en-CA" sz="1400" b="0" i="0" u="none" strike="noStrike" cap="none" dirty="0" err="1">
                          <a:solidFill>
                            <a:srgbClr val="000000"/>
                          </a:solidFill>
                          <a:latin typeface="Calibri" panose="020F0502020204030204" pitchFamily="34" charset="0"/>
                          <a:ea typeface="Roboto" panose="02000000000000000000" pitchFamily="2" charset="0"/>
                          <a:cs typeface="Calibri"/>
                          <a:sym typeface="Calibri"/>
                        </a:rPr>
                        <a:t>en</a:t>
                      </a:r>
                      <a:r>
                        <a:rPr lang="en-CA" sz="1400" b="0" i="0" u="none" strike="noStrike" cap="none" dirty="0">
                          <a:solidFill>
                            <a:srgbClr val="000000"/>
                          </a:solidFill>
                          <a:latin typeface="Calibri" panose="020F0502020204030204" pitchFamily="34" charset="0"/>
                          <a:ea typeface="Roboto" panose="02000000000000000000" pitchFamily="2" charset="0"/>
                          <a:cs typeface="Calibri"/>
                          <a:sym typeface="Calibri"/>
                        </a:rPr>
                        <a:t> plaques</a:t>
                      </a:r>
                      <a:endParaRPr dirty="0"/>
                    </a:p>
                  </a:txBody>
                  <a:tcPr marL="9525" marR="9525" marT="9525" marB="0" anchor="b"/>
                </a:tc>
                <a:extLst>
                  <a:ext uri="{0D108BD9-81ED-4DB2-BD59-A6C34878D82A}">
                    <a16:rowId xmlns:a16="http://schemas.microsoft.com/office/drawing/2014/main" val="10010"/>
                  </a:ext>
                </a:extLst>
              </a:tr>
              <a:tr h="252000">
                <a:tc>
                  <a:txBody>
                    <a:bodyPr/>
                    <a:lstStyle/>
                    <a:p>
                      <a:pPr marL="0" marR="0" lvl="0" indent="0" algn="ctr" rtl="0">
                        <a:lnSpc>
                          <a:spcPct val="100000"/>
                        </a:lnSpc>
                        <a:spcBef>
                          <a:spcPts val="0"/>
                        </a:spcBef>
                        <a:spcAft>
                          <a:spcPts val="0"/>
                        </a:spcAft>
                        <a:buNone/>
                      </a:pPr>
                      <a:r>
                        <a:rPr lang="en-CA" sz="1400" b="0" i="0" u="none" strike="noStrike" cap="none" dirty="0">
                          <a:solidFill>
                            <a:srgbClr val="000000"/>
                          </a:solidFill>
                          <a:latin typeface="Calibri" panose="020F0502020204030204" pitchFamily="34" charset="0"/>
                          <a:ea typeface="Roboto" panose="02000000000000000000" pitchFamily="2" charset="0"/>
                          <a:cs typeface="Calibri"/>
                          <a:sym typeface="Calibri"/>
                        </a:rPr>
                        <a:t>0</a:t>
                      </a:r>
                      <a:endParaRPr dirty="0"/>
                    </a:p>
                  </a:txBody>
                  <a:tcPr marL="9525" marR="9525" marT="9525" marB="0" anchor="b"/>
                </a:tc>
                <a:tc>
                  <a:txBody>
                    <a:bodyPr/>
                    <a:lstStyle/>
                    <a:p>
                      <a:pPr marL="0" marR="0" lvl="0" indent="0" algn="l" rtl="0">
                        <a:lnSpc>
                          <a:spcPct val="100000"/>
                        </a:lnSpc>
                        <a:spcBef>
                          <a:spcPts val="0"/>
                        </a:spcBef>
                        <a:spcAft>
                          <a:spcPts val="0"/>
                        </a:spcAft>
                        <a:buNone/>
                      </a:pPr>
                      <a:r>
                        <a:rPr lang="en-CA" sz="1400" b="0" i="0" u="none" strike="noStrike" cap="none" dirty="0" err="1">
                          <a:solidFill>
                            <a:srgbClr val="000000"/>
                          </a:solidFill>
                          <a:latin typeface="Calibri" panose="020F0502020204030204" pitchFamily="34" charset="0"/>
                          <a:ea typeface="Roboto" panose="02000000000000000000" pitchFamily="2" charset="0"/>
                          <a:cs typeface="Calibri"/>
                          <a:sym typeface="Calibri"/>
                        </a:rPr>
                        <a:t>Personnes</a:t>
                      </a:r>
                      <a:r>
                        <a:rPr lang="en-CA" sz="1400" b="0" i="0" u="none" strike="noStrike" cap="none" dirty="0">
                          <a:solidFill>
                            <a:srgbClr val="000000"/>
                          </a:solidFill>
                          <a:latin typeface="Calibri" panose="020F0502020204030204" pitchFamily="34" charset="0"/>
                          <a:ea typeface="Roboto" panose="02000000000000000000" pitchFamily="2" charset="0"/>
                          <a:cs typeface="Calibri"/>
                          <a:sym typeface="Calibri"/>
                        </a:rPr>
                        <a:t> de petite taille</a:t>
                      </a:r>
                      <a:endParaRPr sz="14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9525" marR="9525" marT="9525" marB="0" anchor="b"/>
                </a:tc>
                <a:extLst>
                  <a:ext uri="{0D108BD9-81ED-4DB2-BD59-A6C34878D82A}">
                    <a16:rowId xmlns:a16="http://schemas.microsoft.com/office/drawing/2014/main" val="10011"/>
                  </a:ext>
                </a:extLst>
              </a:tr>
            </a:tbl>
          </a:graphicData>
        </a:graphic>
      </p:graphicFrame>
      <p:graphicFrame>
        <p:nvGraphicFramePr>
          <p:cNvPr id="405" name="Google Shape;405;p52"/>
          <p:cNvGraphicFramePr/>
          <p:nvPr/>
        </p:nvGraphicFramePr>
        <p:xfrm>
          <a:off x="5100932" y="2026910"/>
          <a:ext cx="3981125" cy="4608000"/>
        </p:xfrm>
        <a:graphic>
          <a:graphicData uri="http://schemas.openxmlformats.org/drawingml/2006/table">
            <a:tbl>
              <a:tblPr>
                <a:noFill/>
                <a:tableStyleId>{D38AACF3-6E2D-4810-8482-0AC9730B1CD0}</a:tableStyleId>
              </a:tblPr>
              <a:tblGrid>
                <a:gridCol w="797975">
                  <a:extLst>
                    <a:ext uri="{9D8B030D-6E8A-4147-A177-3AD203B41FA5}">
                      <a16:colId xmlns:a16="http://schemas.microsoft.com/office/drawing/2014/main" val="20000"/>
                    </a:ext>
                  </a:extLst>
                </a:gridCol>
                <a:gridCol w="3183150">
                  <a:extLst>
                    <a:ext uri="{9D8B030D-6E8A-4147-A177-3AD203B41FA5}">
                      <a16:colId xmlns:a16="http://schemas.microsoft.com/office/drawing/2014/main" val="20001"/>
                    </a:ext>
                  </a:extLst>
                </a:gridCol>
              </a:tblGrid>
              <a:tr h="288000">
                <a:tc gridSpan="2">
                  <a:txBody>
                    <a:bodyPr/>
                    <a:lstStyle/>
                    <a:p>
                      <a:pPr marL="0" marR="0" lvl="0" indent="0" algn="ctr" rtl="0">
                        <a:lnSpc>
                          <a:spcPct val="100000"/>
                        </a:lnSpc>
                        <a:spcBef>
                          <a:spcPts val="0"/>
                        </a:spcBef>
                        <a:spcAft>
                          <a:spcPts val="0"/>
                        </a:spcAft>
                        <a:buNone/>
                      </a:pPr>
                      <a:r>
                        <a:rPr lang="en-CA" sz="1800" b="0" i="0" u="none" strike="noStrike" cap="none" dirty="0">
                          <a:solidFill>
                            <a:srgbClr val="000000"/>
                          </a:solidFill>
                          <a:latin typeface="Calibri" panose="020F0502020204030204" pitchFamily="34" charset="0"/>
                          <a:ea typeface="Roboto" panose="02000000000000000000" pitchFamily="2" charset="0"/>
                          <a:cs typeface="Calibri"/>
                          <a:sym typeface="Calibri"/>
                        </a:rPr>
                        <a:t>Public </a:t>
                      </a:r>
                      <a:r>
                        <a:rPr lang="en-CA" sz="1800" b="0" i="0" u="none" strike="noStrike" cap="none" dirty="0" err="1">
                          <a:solidFill>
                            <a:srgbClr val="000000"/>
                          </a:solidFill>
                          <a:latin typeface="Calibri" panose="020F0502020204030204" pitchFamily="34" charset="0"/>
                          <a:ea typeface="Roboto" panose="02000000000000000000" pitchFamily="2" charset="0"/>
                          <a:cs typeface="Calibri"/>
                          <a:sym typeface="Calibri"/>
                        </a:rPr>
                        <a:t>ciblé</a:t>
                      </a:r>
                      <a:r>
                        <a:rPr lang="en-CA" sz="1800" b="0" i="0" u="none" strike="noStrike" cap="none" dirty="0">
                          <a:solidFill>
                            <a:srgbClr val="000000"/>
                          </a:solidFill>
                          <a:latin typeface="Calibri" panose="020F0502020204030204" pitchFamily="34" charset="0"/>
                          <a:ea typeface="Roboto" panose="02000000000000000000" pitchFamily="2" charset="0"/>
                          <a:cs typeface="Calibri"/>
                          <a:sym typeface="Calibri"/>
                        </a:rPr>
                        <a:t> </a:t>
                      </a:r>
                      <a:r>
                        <a:rPr lang="en-CA" sz="1800" b="1" u="none" strike="noStrike" cap="none" dirty="0">
                          <a:solidFill>
                            <a:schemeClr val="dk1"/>
                          </a:solidFill>
                        </a:rPr>
                        <a:t>(%)</a:t>
                      </a:r>
                      <a:endParaRPr sz="18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5650" marR="5650" marT="5650" marB="0" anchor="ctr"/>
                </a:tc>
                <a:tc hMerge="1">
                  <a:txBody>
                    <a:bodyPr/>
                    <a:lstStyle/>
                    <a:p>
                      <a:endParaRPr lang="en-US"/>
                    </a:p>
                  </a:txBody>
                  <a:tcPr/>
                </a:tc>
                <a:extLst>
                  <a:ext uri="{0D108BD9-81ED-4DB2-BD59-A6C34878D82A}">
                    <a16:rowId xmlns:a16="http://schemas.microsoft.com/office/drawing/2014/main" val="10000"/>
                  </a:ext>
                </a:extLst>
              </a:tr>
              <a:tr h="288000">
                <a:tc>
                  <a:txBody>
                    <a:bodyPr/>
                    <a:lstStyle/>
                    <a:p>
                      <a:pPr marL="0" marR="0" lvl="0" indent="0" algn="ctr" rtl="0">
                        <a:lnSpc>
                          <a:spcPct val="100000"/>
                        </a:lnSpc>
                        <a:spcBef>
                          <a:spcPts val="0"/>
                        </a:spcBef>
                        <a:spcAft>
                          <a:spcPts val="0"/>
                        </a:spcAft>
                        <a:buNone/>
                      </a:pPr>
                      <a:r>
                        <a:rPr lang="en-CA" sz="1400" b="0" i="0" u="none" strike="noStrike" cap="none" dirty="0">
                          <a:solidFill>
                            <a:srgbClr val="000000"/>
                          </a:solidFill>
                          <a:latin typeface="Calibri" panose="020F0502020204030204" pitchFamily="34" charset="0"/>
                          <a:ea typeface="Roboto" panose="02000000000000000000" pitchFamily="2" charset="0"/>
                          <a:cs typeface="Calibri"/>
                          <a:sym typeface="Calibri"/>
                        </a:rPr>
                        <a:t>38</a:t>
                      </a:r>
                      <a:endParaRPr dirty="0"/>
                    </a:p>
                  </a:txBody>
                  <a:tcPr marL="9525" marR="9525" marT="9525" marB="0" anchor="ctr"/>
                </a:tc>
                <a:tc>
                  <a:txBody>
                    <a:bodyPr/>
                    <a:lstStyle/>
                    <a:p>
                      <a:pPr marL="0" marR="0" lvl="0" indent="0" algn="l" rtl="0">
                        <a:lnSpc>
                          <a:spcPct val="100000"/>
                        </a:lnSpc>
                        <a:spcBef>
                          <a:spcPts val="0"/>
                        </a:spcBef>
                        <a:spcAft>
                          <a:spcPts val="0"/>
                        </a:spcAft>
                        <a:buNone/>
                      </a:pPr>
                      <a:r>
                        <a:rPr lang="en-CA" sz="1400" b="0" i="0" u="none" strike="noStrike" cap="none" dirty="0">
                          <a:solidFill>
                            <a:srgbClr val="000000"/>
                          </a:solidFill>
                          <a:latin typeface="Calibri" panose="020F0502020204030204" pitchFamily="34" charset="0"/>
                          <a:ea typeface="Roboto" panose="02000000000000000000" pitchFamily="2" charset="0"/>
                          <a:cs typeface="Calibri"/>
                          <a:sym typeface="Calibri"/>
                        </a:rPr>
                        <a:t>Population </a:t>
                      </a:r>
                      <a:r>
                        <a:rPr lang="en-CA" sz="1400" b="0" i="0" u="none" strike="noStrike" cap="none" dirty="0" err="1">
                          <a:solidFill>
                            <a:srgbClr val="000000"/>
                          </a:solidFill>
                          <a:latin typeface="Calibri" panose="020F0502020204030204" pitchFamily="34" charset="0"/>
                          <a:ea typeface="Roboto" panose="02000000000000000000" pitchFamily="2" charset="0"/>
                          <a:cs typeface="Calibri"/>
                          <a:sym typeface="Calibri"/>
                        </a:rPr>
                        <a:t>générale</a:t>
                      </a:r>
                      <a:endParaRPr sz="14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9525" marR="9525" marT="9525" marB="0" anchor="ctr"/>
                </a:tc>
                <a:extLst>
                  <a:ext uri="{0D108BD9-81ED-4DB2-BD59-A6C34878D82A}">
                    <a16:rowId xmlns:a16="http://schemas.microsoft.com/office/drawing/2014/main" val="10001"/>
                  </a:ext>
                </a:extLst>
              </a:tr>
              <a:tr h="288000">
                <a:tc>
                  <a:txBody>
                    <a:bodyPr/>
                    <a:lstStyle/>
                    <a:p>
                      <a:pPr marL="0" marR="0" lvl="0" indent="0" algn="ctr" rtl="0">
                        <a:lnSpc>
                          <a:spcPct val="100000"/>
                        </a:lnSpc>
                        <a:spcBef>
                          <a:spcPts val="0"/>
                        </a:spcBef>
                        <a:spcAft>
                          <a:spcPts val="0"/>
                        </a:spcAft>
                        <a:buNone/>
                      </a:pPr>
                      <a:r>
                        <a:rPr lang="en-CA" sz="1400" b="0" i="0" u="none" strike="noStrike" cap="none" dirty="0">
                          <a:solidFill>
                            <a:srgbClr val="000000"/>
                          </a:solidFill>
                          <a:latin typeface="Calibri" panose="020F0502020204030204" pitchFamily="34" charset="0"/>
                          <a:ea typeface="Roboto" panose="02000000000000000000" pitchFamily="2" charset="0"/>
                          <a:cs typeface="Calibri"/>
                          <a:sym typeface="Calibri"/>
                        </a:rPr>
                        <a:t>22</a:t>
                      </a:r>
                      <a:endParaRPr dirty="0"/>
                    </a:p>
                  </a:txBody>
                  <a:tcPr marL="9525" marR="9525" marT="9525" marB="0" anchor="ctr"/>
                </a:tc>
                <a:tc>
                  <a:txBody>
                    <a:bodyPr/>
                    <a:lstStyle/>
                    <a:p>
                      <a:pPr marL="0" marR="0" lvl="0" indent="0" algn="l" rtl="0">
                        <a:lnSpc>
                          <a:spcPct val="100000"/>
                        </a:lnSpc>
                        <a:spcBef>
                          <a:spcPts val="0"/>
                        </a:spcBef>
                        <a:spcAft>
                          <a:spcPts val="0"/>
                        </a:spcAft>
                        <a:buNone/>
                      </a:pPr>
                      <a:r>
                        <a:rPr lang="en-CA" sz="1400" b="0" i="0" u="none" strike="noStrike" cap="none" dirty="0" err="1">
                          <a:solidFill>
                            <a:srgbClr val="000000"/>
                          </a:solidFill>
                          <a:latin typeface="Calibri" panose="020F0502020204030204" pitchFamily="34" charset="0"/>
                          <a:ea typeface="Roboto" panose="02000000000000000000" pitchFamily="2" charset="0"/>
                          <a:cs typeface="Calibri"/>
                          <a:sym typeface="Calibri"/>
                        </a:rPr>
                        <a:t>Éducation</a:t>
                      </a:r>
                      <a:endParaRPr sz="14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9525" marR="9525" marT="9525" marB="0" anchor="ctr"/>
                </a:tc>
                <a:extLst>
                  <a:ext uri="{0D108BD9-81ED-4DB2-BD59-A6C34878D82A}">
                    <a16:rowId xmlns:a16="http://schemas.microsoft.com/office/drawing/2014/main" val="10002"/>
                  </a:ext>
                </a:extLst>
              </a:tr>
              <a:tr h="288000">
                <a:tc>
                  <a:txBody>
                    <a:bodyPr/>
                    <a:lstStyle/>
                    <a:p>
                      <a:pPr marL="0" marR="0" lvl="0" indent="0" algn="ctr" rtl="0">
                        <a:lnSpc>
                          <a:spcPct val="100000"/>
                        </a:lnSpc>
                        <a:spcBef>
                          <a:spcPts val="0"/>
                        </a:spcBef>
                        <a:spcAft>
                          <a:spcPts val="0"/>
                        </a:spcAft>
                        <a:buNone/>
                      </a:pPr>
                      <a:r>
                        <a:rPr lang="en-CA" sz="1400" b="0" i="0" u="none" strike="noStrike" cap="none" dirty="0">
                          <a:solidFill>
                            <a:srgbClr val="000000"/>
                          </a:solidFill>
                          <a:latin typeface="Calibri" panose="020F0502020204030204" pitchFamily="34" charset="0"/>
                          <a:ea typeface="Roboto" panose="02000000000000000000" pitchFamily="2" charset="0"/>
                          <a:cs typeface="Calibri"/>
                          <a:sym typeface="Calibri"/>
                        </a:rPr>
                        <a:t>22</a:t>
                      </a:r>
                      <a:endParaRPr dirty="0"/>
                    </a:p>
                  </a:txBody>
                  <a:tcPr marL="9525" marR="9525" marT="9525" marB="0" anchor="ctr"/>
                </a:tc>
                <a:tc>
                  <a:txBody>
                    <a:bodyPr/>
                    <a:lstStyle/>
                    <a:p>
                      <a:pPr marL="0" marR="0" lvl="0" indent="0" algn="l" rtl="0">
                        <a:lnSpc>
                          <a:spcPct val="100000"/>
                        </a:lnSpc>
                        <a:spcBef>
                          <a:spcPts val="0"/>
                        </a:spcBef>
                        <a:spcAft>
                          <a:spcPts val="0"/>
                        </a:spcAft>
                        <a:buNone/>
                      </a:pPr>
                      <a:r>
                        <a:rPr lang="en-CA" sz="1400" b="0" i="0" u="none" strike="noStrike" cap="none" dirty="0">
                          <a:solidFill>
                            <a:srgbClr val="000000"/>
                          </a:solidFill>
                          <a:latin typeface="Calibri" panose="020F0502020204030204" pitchFamily="34" charset="0"/>
                          <a:ea typeface="Roboto" panose="02000000000000000000" pitchFamily="2" charset="0"/>
                          <a:cs typeface="Calibri"/>
                          <a:sym typeface="Calibri"/>
                        </a:rPr>
                        <a:t>Population </a:t>
                      </a:r>
                      <a:r>
                        <a:rPr lang="en-CA" sz="1400" b="0" i="0" u="none" strike="noStrike" cap="none" dirty="0" err="1">
                          <a:solidFill>
                            <a:srgbClr val="000000"/>
                          </a:solidFill>
                          <a:latin typeface="Calibri" panose="020F0502020204030204" pitchFamily="34" charset="0"/>
                          <a:ea typeface="Roboto" panose="02000000000000000000" pitchFamily="2" charset="0"/>
                          <a:cs typeface="Calibri"/>
                          <a:sym typeface="Calibri"/>
                        </a:rPr>
                        <a:t>générale</a:t>
                      </a:r>
                      <a:r>
                        <a:rPr lang="en-CA" sz="1400" b="0" i="0" u="none" strike="noStrike" cap="none" dirty="0">
                          <a:solidFill>
                            <a:srgbClr val="000000"/>
                          </a:solidFill>
                          <a:latin typeface="Calibri" panose="020F0502020204030204" pitchFamily="34" charset="0"/>
                          <a:ea typeface="Roboto" panose="02000000000000000000" pitchFamily="2" charset="0"/>
                          <a:cs typeface="Calibri"/>
                          <a:sym typeface="Calibri"/>
                        </a:rPr>
                        <a:t> (Enfants)</a:t>
                      </a:r>
                      <a:endParaRPr dirty="0"/>
                    </a:p>
                  </a:txBody>
                  <a:tcPr marL="9525" marR="9525" marT="9525" marB="0" anchor="ctr"/>
                </a:tc>
                <a:extLst>
                  <a:ext uri="{0D108BD9-81ED-4DB2-BD59-A6C34878D82A}">
                    <a16:rowId xmlns:a16="http://schemas.microsoft.com/office/drawing/2014/main" val="10003"/>
                  </a:ext>
                </a:extLst>
              </a:tr>
              <a:tr h="288000">
                <a:tc>
                  <a:txBody>
                    <a:bodyPr/>
                    <a:lstStyle/>
                    <a:p>
                      <a:pPr marL="0" marR="0" lvl="0" indent="0" algn="ctr" rtl="0">
                        <a:lnSpc>
                          <a:spcPct val="100000"/>
                        </a:lnSpc>
                        <a:spcBef>
                          <a:spcPts val="0"/>
                        </a:spcBef>
                        <a:spcAft>
                          <a:spcPts val="0"/>
                        </a:spcAft>
                        <a:buNone/>
                      </a:pPr>
                      <a:r>
                        <a:rPr lang="en-CA" sz="1400" b="0" i="0" u="none" strike="noStrike" cap="none" dirty="0">
                          <a:solidFill>
                            <a:srgbClr val="000000"/>
                          </a:solidFill>
                          <a:latin typeface="Calibri" panose="020F0502020204030204" pitchFamily="34" charset="0"/>
                          <a:ea typeface="Roboto" panose="02000000000000000000" pitchFamily="2" charset="0"/>
                          <a:cs typeface="Calibri"/>
                          <a:sym typeface="Calibri"/>
                        </a:rPr>
                        <a:t>13</a:t>
                      </a:r>
                      <a:endParaRPr dirty="0"/>
                    </a:p>
                  </a:txBody>
                  <a:tcPr marL="9525" marR="9525" marT="9525" marB="0" anchor="ctr"/>
                </a:tc>
                <a:tc>
                  <a:txBody>
                    <a:bodyPr/>
                    <a:lstStyle/>
                    <a:p>
                      <a:pPr marL="0" marR="0" lvl="0" indent="0" algn="l" rtl="0">
                        <a:lnSpc>
                          <a:spcPct val="100000"/>
                        </a:lnSpc>
                        <a:spcBef>
                          <a:spcPts val="0"/>
                        </a:spcBef>
                        <a:spcAft>
                          <a:spcPts val="0"/>
                        </a:spcAft>
                        <a:buNone/>
                      </a:pPr>
                      <a:r>
                        <a:rPr lang="en-CA" sz="1400" b="0" i="0" u="none" strike="noStrike" cap="none" dirty="0" err="1">
                          <a:solidFill>
                            <a:srgbClr val="000000"/>
                          </a:solidFill>
                          <a:latin typeface="Calibri" panose="020F0502020204030204" pitchFamily="34" charset="0"/>
                          <a:ea typeface="Roboto" panose="02000000000000000000" pitchFamily="2" charset="0"/>
                          <a:cs typeface="Calibri"/>
                          <a:sym typeface="Calibri"/>
                        </a:rPr>
                        <a:t>Loisir</a:t>
                      </a:r>
                      <a:r>
                        <a:rPr lang="en-CA" sz="1400" b="0" i="0" u="none" strike="noStrike" cap="none" dirty="0">
                          <a:solidFill>
                            <a:srgbClr val="000000"/>
                          </a:solidFill>
                          <a:latin typeface="Calibri" panose="020F0502020204030204" pitchFamily="34" charset="0"/>
                          <a:ea typeface="Roboto" panose="02000000000000000000" pitchFamily="2" charset="0"/>
                          <a:cs typeface="Calibri"/>
                          <a:sym typeface="Calibri"/>
                        </a:rPr>
                        <a:t> et sport</a:t>
                      </a:r>
                      <a:endParaRPr dirty="0"/>
                    </a:p>
                  </a:txBody>
                  <a:tcPr marL="9525" marR="9525" marT="9525" marB="0" anchor="ctr"/>
                </a:tc>
                <a:extLst>
                  <a:ext uri="{0D108BD9-81ED-4DB2-BD59-A6C34878D82A}">
                    <a16:rowId xmlns:a16="http://schemas.microsoft.com/office/drawing/2014/main" val="10004"/>
                  </a:ext>
                </a:extLst>
              </a:tr>
              <a:tr h="288000">
                <a:tc>
                  <a:txBody>
                    <a:bodyPr/>
                    <a:lstStyle/>
                    <a:p>
                      <a:pPr marL="0" marR="0" lvl="0" indent="0" algn="ctr" rtl="0">
                        <a:lnSpc>
                          <a:spcPct val="100000"/>
                        </a:lnSpc>
                        <a:spcBef>
                          <a:spcPts val="0"/>
                        </a:spcBef>
                        <a:spcAft>
                          <a:spcPts val="0"/>
                        </a:spcAft>
                        <a:buNone/>
                      </a:pPr>
                      <a:r>
                        <a:rPr lang="en-CA" sz="1400" b="0" i="0" u="none" strike="noStrike" cap="none" dirty="0">
                          <a:solidFill>
                            <a:srgbClr val="000000"/>
                          </a:solidFill>
                          <a:latin typeface="Calibri" panose="020F0502020204030204" pitchFamily="34" charset="0"/>
                          <a:ea typeface="Roboto" panose="02000000000000000000" pitchFamily="2" charset="0"/>
                          <a:cs typeface="Calibri"/>
                          <a:sym typeface="Calibri"/>
                        </a:rPr>
                        <a:t>9</a:t>
                      </a:r>
                      <a:endParaRPr dirty="0"/>
                    </a:p>
                  </a:txBody>
                  <a:tcPr marL="9525" marR="9525" marT="9525" marB="0" anchor="ctr"/>
                </a:tc>
                <a:tc>
                  <a:txBody>
                    <a:bodyPr/>
                    <a:lstStyle/>
                    <a:p>
                      <a:pPr marL="0" marR="0" lvl="0" indent="0" algn="l" rtl="0">
                        <a:lnSpc>
                          <a:spcPct val="100000"/>
                        </a:lnSpc>
                        <a:spcBef>
                          <a:spcPts val="0"/>
                        </a:spcBef>
                        <a:spcAft>
                          <a:spcPts val="0"/>
                        </a:spcAft>
                        <a:buNone/>
                      </a:pPr>
                      <a:r>
                        <a:rPr lang="en-CA" sz="1400" b="0" i="0" u="none" strike="noStrike" cap="none" dirty="0" err="1">
                          <a:solidFill>
                            <a:srgbClr val="000000"/>
                          </a:solidFill>
                          <a:latin typeface="Calibri" panose="020F0502020204030204" pitchFamily="34" charset="0"/>
                          <a:ea typeface="Roboto" panose="02000000000000000000" pitchFamily="2" charset="0"/>
                          <a:cs typeface="Calibri"/>
                          <a:sym typeface="Calibri"/>
                        </a:rPr>
                        <a:t>Santé</a:t>
                      </a:r>
                      <a:r>
                        <a:rPr lang="en-CA" sz="1400" b="0" i="0" u="none" strike="noStrike" cap="none" dirty="0">
                          <a:solidFill>
                            <a:srgbClr val="000000"/>
                          </a:solidFill>
                          <a:latin typeface="Calibri" panose="020F0502020204030204" pitchFamily="34" charset="0"/>
                          <a:ea typeface="Roboto" panose="02000000000000000000" pitchFamily="2" charset="0"/>
                          <a:cs typeface="Calibri"/>
                          <a:sym typeface="Calibri"/>
                        </a:rPr>
                        <a:t> et services </a:t>
                      </a:r>
                      <a:r>
                        <a:rPr lang="en-CA" sz="1400" b="0" i="0" u="none" strike="noStrike" cap="none" dirty="0" err="1">
                          <a:solidFill>
                            <a:srgbClr val="000000"/>
                          </a:solidFill>
                          <a:latin typeface="Calibri" panose="020F0502020204030204" pitchFamily="34" charset="0"/>
                          <a:ea typeface="Roboto" panose="02000000000000000000" pitchFamily="2" charset="0"/>
                          <a:cs typeface="Calibri"/>
                          <a:sym typeface="Calibri"/>
                        </a:rPr>
                        <a:t>sociaux</a:t>
                      </a:r>
                      <a:endParaRPr sz="14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9525" marR="9525" marT="9525" marB="0" anchor="ctr"/>
                </a:tc>
                <a:extLst>
                  <a:ext uri="{0D108BD9-81ED-4DB2-BD59-A6C34878D82A}">
                    <a16:rowId xmlns:a16="http://schemas.microsoft.com/office/drawing/2014/main" val="10005"/>
                  </a:ext>
                </a:extLst>
              </a:tr>
              <a:tr h="288000">
                <a:tc>
                  <a:txBody>
                    <a:bodyPr/>
                    <a:lstStyle/>
                    <a:p>
                      <a:pPr marL="0" marR="0" lvl="0" indent="0" algn="ctr" rtl="0">
                        <a:lnSpc>
                          <a:spcPct val="100000"/>
                        </a:lnSpc>
                        <a:spcBef>
                          <a:spcPts val="0"/>
                        </a:spcBef>
                        <a:spcAft>
                          <a:spcPts val="0"/>
                        </a:spcAft>
                        <a:buNone/>
                      </a:pPr>
                      <a:r>
                        <a:rPr lang="en-CA" sz="1400" b="0" i="0" u="none" strike="noStrike" cap="none" dirty="0">
                          <a:solidFill>
                            <a:srgbClr val="000000"/>
                          </a:solidFill>
                          <a:latin typeface="Calibri" panose="020F0502020204030204" pitchFamily="34" charset="0"/>
                          <a:ea typeface="Roboto" panose="02000000000000000000" pitchFamily="2" charset="0"/>
                          <a:cs typeface="Calibri"/>
                          <a:sym typeface="Calibri"/>
                        </a:rPr>
                        <a:t>7</a:t>
                      </a:r>
                      <a:endParaRPr dirty="0"/>
                    </a:p>
                  </a:txBody>
                  <a:tcPr marL="9525" marR="9525" marT="9525" marB="0" anchor="ctr"/>
                </a:tc>
                <a:tc>
                  <a:txBody>
                    <a:bodyPr/>
                    <a:lstStyle/>
                    <a:p>
                      <a:pPr marL="0" marR="0" lvl="0" indent="0" algn="l" rtl="0">
                        <a:lnSpc>
                          <a:spcPct val="100000"/>
                        </a:lnSpc>
                        <a:spcBef>
                          <a:spcPts val="0"/>
                        </a:spcBef>
                        <a:spcAft>
                          <a:spcPts val="0"/>
                        </a:spcAft>
                        <a:buNone/>
                      </a:pPr>
                      <a:r>
                        <a:rPr lang="en-CA" sz="1400" b="0" i="0" u="none" strike="noStrike" cap="none" dirty="0" err="1">
                          <a:solidFill>
                            <a:srgbClr val="000000"/>
                          </a:solidFill>
                          <a:latin typeface="Calibri" panose="020F0502020204030204" pitchFamily="34" charset="0"/>
                          <a:ea typeface="Roboto" panose="02000000000000000000" pitchFamily="2" charset="0"/>
                          <a:cs typeface="Calibri"/>
                          <a:sym typeface="Calibri"/>
                        </a:rPr>
                        <a:t>Entreprises</a:t>
                      </a:r>
                      <a:r>
                        <a:rPr lang="en-CA" sz="1400" b="0" i="0" u="none" strike="noStrike" cap="none" dirty="0">
                          <a:solidFill>
                            <a:srgbClr val="000000"/>
                          </a:solidFill>
                          <a:latin typeface="Calibri" panose="020F0502020204030204" pitchFamily="34" charset="0"/>
                          <a:ea typeface="Roboto" panose="02000000000000000000" pitchFamily="2" charset="0"/>
                          <a:cs typeface="Calibri"/>
                          <a:sym typeface="Calibri"/>
                        </a:rPr>
                        <a:t> </a:t>
                      </a:r>
                      <a:r>
                        <a:rPr lang="en-CA" sz="1400" b="0" i="0" u="none" strike="noStrike" cap="none" dirty="0" err="1">
                          <a:solidFill>
                            <a:srgbClr val="000000"/>
                          </a:solidFill>
                          <a:latin typeface="Calibri" panose="020F0502020204030204" pitchFamily="34" charset="0"/>
                          <a:ea typeface="Roboto" panose="02000000000000000000" pitchFamily="2" charset="0"/>
                          <a:cs typeface="Calibri"/>
                          <a:sym typeface="Calibri"/>
                        </a:rPr>
                        <a:t>privées</a:t>
                      </a:r>
                      <a:endParaRPr sz="14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9525" marR="9525" marT="9525" marB="0" anchor="ctr"/>
                </a:tc>
                <a:extLst>
                  <a:ext uri="{0D108BD9-81ED-4DB2-BD59-A6C34878D82A}">
                    <a16:rowId xmlns:a16="http://schemas.microsoft.com/office/drawing/2014/main" val="10006"/>
                  </a:ext>
                </a:extLst>
              </a:tr>
              <a:tr h="288000">
                <a:tc>
                  <a:txBody>
                    <a:bodyPr/>
                    <a:lstStyle/>
                    <a:p>
                      <a:pPr marL="0" marR="0" lvl="0" indent="0" algn="ctr" rtl="0">
                        <a:lnSpc>
                          <a:spcPct val="100000"/>
                        </a:lnSpc>
                        <a:spcBef>
                          <a:spcPts val="0"/>
                        </a:spcBef>
                        <a:spcAft>
                          <a:spcPts val="0"/>
                        </a:spcAft>
                        <a:buNone/>
                      </a:pPr>
                      <a:r>
                        <a:rPr lang="en-CA" sz="1400" b="0" i="0" u="none" strike="noStrike" cap="none" dirty="0">
                          <a:solidFill>
                            <a:srgbClr val="000000"/>
                          </a:solidFill>
                          <a:latin typeface="Calibri" panose="020F0502020204030204" pitchFamily="34" charset="0"/>
                          <a:ea typeface="Roboto" panose="02000000000000000000" pitchFamily="2" charset="0"/>
                          <a:cs typeface="Calibri"/>
                          <a:sym typeface="Calibri"/>
                        </a:rPr>
                        <a:t>7</a:t>
                      </a:r>
                      <a:endParaRPr dirty="0"/>
                    </a:p>
                  </a:txBody>
                  <a:tcPr marL="9525" marR="9525" marT="9525" marB="0" anchor="ctr"/>
                </a:tc>
                <a:tc>
                  <a:txBody>
                    <a:bodyPr/>
                    <a:lstStyle/>
                    <a:p>
                      <a:pPr marL="0" marR="0" lvl="0" indent="0" algn="l" rtl="0">
                        <a:lnSpc>
                          <a:spcPct val="100000"/>
                        </a:lnSpc>
                        <a:spcBef>
                          <a:spcPts val="0"/>
                        </a:spcBef>
                        <a:spcAft>
                          <a:spcPts val="0"/>
                        </a:spcAft>
                        <a:buNone/>
                      </a:pPr>
                      <a:r>
                        <a:rPr lang="en-CA" sz="1400" b="0" i="0" u="none" strike="noStrike" cap="none" dirty="0" err="1">
                          <a:solidFill>
                            <a:srgbClr val="000000"/>
                          </a:solidFill>
                          <a:latin typeface="Calibri" panose="020F0502020204030204" pitchFamily="34" charset="0"/>
                          <a:ea typeface="Roboto" panose="02000000000000000000" pitchFamily="2" charset="0"/>
                          <a:cs typeface="Calibri"/>
                          <a:sym typeface="Calibri"/>
                        </a:rPr>
                        <a:t>Municipalités</a:t>
                      </a:r>
                      <a:endParaRPr sz="14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9525" marR="9525" marT="9525" marB="0" anchor="ctr"/>
                </a:tc>
                <a:extLst>
                  <a:ext uri="{0D108BD9-81ED-4DB2-BD59-A6C34878D82A}">
                    <a16:rowId xmlns:a16="http://schemas.microsoft.com/office/drawing/2014/main" val="10007"/>
                  </a:ext>
                </a:extLst>
              </a:tr>
              <a:tr h="288000">
                <a:tc>
                  <a:txBody>
                    <a:bodyPr/>
                    <a:lstStyle/>
                    <a:p>
                      <a:pPr marL="0" marR="0" lvl="0" indent="0" algn="ctr" rtl="0">
                        <a:lnSpc>
                          <a:spcPct val="100000"/>
                        </a:lnSpc>
                        <a:spcBef>
                          <a:spcPts val="0"/>
                        </a:spcBef>
                        <a:spcAft>
                          <a:spcPts val="0"/>
                        </a:spcAft>
                        <a:buNone/>
                      </a:pPr>
                      <a:r>
                        <a:rPr lang="en-CA" sz="1400" b="0" i="0" u="none" strike="noStrike" cap="none" dirty="0">
                          <a:solidFill>
                            <a:srgbClr val="000000"/>
                          </a:solidFill>
                          <a:latin typeface="Calibri" panose="020F0502020204030204" pitchFamily="34" charset="0"/>
                          <a:ea typeface="Roboto" panose="02000000000000000000" pitchFamily="2" charset="0"/>
                          <a:cs typeface="Calibri"/>
                          <a:sym typeface="Calibri"/>
                        </a:rPr>
                        <a:t>4</a:t>
                      </a:r>
                      <a:endParaRPr dirty="0"/>
                    </a:p>
                  </a:txBody>
                  <a:tcPr marL="9525" marR="9525" marT="9525" marB="0" anchor="ctr"/>
                </a:tc>
                <a:tc>
                  <a:txBody>
                    <a:bodyPr/>
                    <a:lstStyle/>
                    <a:p>
                      <a:pPr marL="0" marR="0" lvl="0" indent="0" algn="l" rtl="0">
                        <a:lnSpc>
                          <a:spcPct val="100000"/>
                        </a:lnSpc>
                        <a:spcBef>
                          <a:spcPts val="0"/>
                        </a:spcBef>
                        <a:spcAft>
                          <a:spcPts val="0"/>
                        </a:spcAft>
                        <a:buNone/>
                      </a:pPr>
                      <a:r>
                        <a:rPr lang="en-CA" sz="1400" b="0" i="0" u="none" strike="noStrike" cap="none" dirty="0" err="1">
                          <a:solidFill>
                            <a:srgbClr val="000000"/>
                          </a:solidFill>
                          <a:latin typeface="Calibri" panose="020F0502020204030204" pitchFamily="34" charset="0"/>
                          <a:ea typeface="Roboto" panose="02000000000000000000" pitchFamily="2" charset="0"/>
                          <a:cs typeface="Calibri"/>
                          <a:sym typeface="Calibri"/>
                        </a:rPr>
                        <a:t>Organismes</a:t>
                      </a:r>
                      <a:r>
                        <a:rPr lang="en-CA" sz="1400" b="0" i="0" u="none" strike="noStrike" cap="none" dirty="0">
                          <a:solidFill>
                            <a:srgbClr val="000000"/>
                          </a:solidFill>
                          <a:latin typeface="Calibri" panose="020F0502020204030204" pitchFamily="34" charset="0"/>
                          <a:ea typeface="Roboto" panose="02000000000000000000" pitchFamily="2" charset="0"/>
                          <a:cs typeface="Calibri"/>
                          <a:sym typeface="Calibri"/>
                        </a:rPr>
                        <a:t> </a:t>
                      </a:r>
                      <a:r>
                        <a:rPr lang="en-CA" sz="1400" b="0" i="0" u="none" strike="noStrike" cap="none" dirty="0" err="1">
                          <a:solidFill>
                            <a:srgbClr val="000000"/>
                          </a:solidFill>
                          <a:latin typeface="Calibri" panose="020F0502020204030204" pitchFamily="34" charset="0"/>
                          <a:ea typeface="Roboto" panose="02000000000000000000" pitchFamily="2" charset="0"/>
                          <a:cs typeface="Calibri"/>
                          <a:sym typeface="Calibri"/>
                        </a:rPr>
                        <a:t>communautaires</a:t>
                      </a:r>
                      <a:endParaRPr sz="14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9525" marR="9525" marT="9525" marB="0" anchor="ctr"/>
                </a:tc>
                <a:extLst>
                  <a:ext uri="{0D108BD9-81ED-4DB2-BD59-A6C34878D82A}">
                    <a16:rowId xmlns:a16="http://schemas.microsoft.com/office/drawing/2014/main" val="10008"/>
                  </a:ext>
                </a:extLst>
              </a:tr>
              <a:tr h="288000">
                <a:tc>
                  <a:txBody>
                    <a:bodyPr/>
                    <a:lstStyle/>
                    <a:p>
                      <a:pPr marL="0" marR="0" lvl="0" indent="0" algn="ctr" rtl="0">
                        <a:lnSpc>
                          <a:spcPct val="100000"/>
                        </a:lnSpc>
                        <a:spcBef>
                          <a:spcPts val="0"/>
                        </a:spcBef>
                        <a:spcAft>
                          <a:spcPts val="0"/>
                        </a:spcAft>
                        <a:buNone/>
                      </a:pPr>
                      <a:r>
                        <a:rPr lang="en-CA" sz="1400" b="0" i="0" u="none" strike="noStrike" cap="none" dirty="0">
                          <a:solidFill>
                            <a:srgbClr val="000000"/>
                          </a:solidFill>
                          <a:latin typeface="Calibri" panose="020F0502020204030204" pitchFamily="34" charset="0"/>
                          <a:ea typeface="Roboto" panose="02000000000000000000" pitchFamily="2" charset="0"/>
                          <a:cs typeface="Calibri"/>
                          <a:sym typeface="Calibri"/>
                        </a:rPr>
                        <a:t>4</a:t>
                      </a:r>
                      <a:endParaRPr dirty="0"/>
                    </a:p>
                  </a:txBody>
                  <a:tcPr marL="9525" marR="9525" marT="9525" marB="0" anchor="ctr"/>
                </a:tc>
                <a:tc>
                  <a:txBody>
                    <a:bodyPr/>
                    <a:lstStyle/>
                    <a:p>
                      <a:pPr marL="0" marR="0" lvl="0" indent="0" algn="l" rtl="0">
                        <a:lnSpc>
                          <a:spcPct val="100000"/>
                        </a:lnSpc>
                        <a:spcBef>
                          <a:spcPts val="0"/>
                        </a:spcBef>
                        <a:spcAft>
                          <a:spcPts val="0"/>
                        </a:spcAft>
                        <a:buNone/>
                      </a:pPr>
                      <a:r>
                        <a:rPr lang="en-CA" sz="1400" b="0" i="0" u="none" strike="noStrike" cap="none" dirty="0">
                          <a:solidFill>
                            <a:srgbClr val="000000"/>
                          </a:solidFill>
                          <a:latin typeface="Calibri" panose="020F0502020204030204" pitchFamily="34" charset="0"/>
                          <a:ea typeface="Roboto" panose="02000000000000000000" pitchFamily="2" charset="0"/>
                          <a:cs typeface="Calibri"/>
                          <a:sym typeface="Calibri"/>
                        </a:rPr>
                        <a:t>FAMILLE</a:t>
                      </a:r>
                      <a:endParaRPr dirty="0"/>
                    </a:p>
                  </a:txBody>
                  <a:tcPr marL="9525" marR="9525" marT="9525" marB="0" anchor="ctr"/>
                </a:tc>
                <a:extLst>
                  <a:ext uri="{0D108BD9-81ED-4DB2-BD59-A6C34878D82A}">
                    <a16:rowId xmlns:a16="http://schemas.microsoft.com/office/drawing/2014/main" val="10009"/>
                  </a:ext>
                </a:extLst>
              </a:tr>
              <a:tr h="288000">
                <a:tc>
                  <a:txBody>
                    <a:bodyPr/>
                    <a:lstStyle/>
                    <a:p>
                      <a:pPr marL="0" marR="0" lvl="0" indent="0" algn="ctr" rtl="0">
                        <a:lnSpc>
                          <a:spcPct val="100000"/>
                        </a:lnSpc>
                        <a:spcBef>
                          <a:spcPts val="0"/>
                        </a:spcBef>
                        <a:spcAft>
                          <a:spcPts val="0"/>
                        </a:spcAft>
                        <a:buNone/>
                      </a:pPr>
                      <a:r>
                        <a:rPr lang="en-CA" sz="1400" b="0" i="0" u="none" strike="noStrike" cap="none" dirty="0">
                          <a:solidFill>
                            <a:srgbClr val="000000"/>
                          </a:solidFill>
                          <a:latin typeface="Calibri" panose="020F0502020204030204" pitchFamily="34" charset="0"/>
                          <a:ea typeface="Roboto" panose="02000000000000000000" pitchFamily="2" charset="0"/>
                          <a:cs typeface="Calibri"/>
                          <a:sym typeface="Calibri"/>
                        </a:rPr>
                        <a:t>2</a:t>
                      </a:r>
                      <a:endParaRPr dirty="0"/>
                    </a:p>
                  </a:txBody>
                  <a:tcPr marL="9525" marR="9525" marT="9525" marB="0" anchor="ctr"/>
                </a:tc>
                <a:tc>
                  <a:txBody>
                    <a:bodyPr/>
                    <a:lstStyle/>
                    <a:p>
                      <a:pPr marL="0" marR="0" lvl="0" indent="0" algn="l" rtl="0">
                        <a:lnSpc>
                          <a:spcPct val="100000"/>
                        </a:lnSpc>
                        <a:spcBef>
                          <a:spcPts val="0"/>
                        </a:spcBef>
                        <a:spcAft>
                          <a:spcPts val="0"/>
                        </a:spcAft>
                        <a:buNone/>
                      </a:pPr>
                      <a:r>
                        <a:rPr lang="en-CA" sz="1400" b="0" i="0" u="none" strike="noStrike" cap="none" dirty="0">
                          <a:solidFill>
                            <a:srgbClr val="000000"/>
                          </a:solidFill>
                          <a:latin typeface="Calibri" panose="020F0502020204030204" pitchFamily="34" charset="0"/>
                          <a:ea typeface="Roboto" panose="02000000000000000000" pitchFamily="2" charset="0"/>
                          <a:cs typeface="Calibri"/>
                          <a:sym typeface="Calibri"/>
                        </a:rPr>
                        <a:t>Architecture et </a:t>
                      </a:r>
                      <a:r>
                        <a:rPr lang="en-CA" sz="1400" b="0" i="0" u="none" strike="noStrike" cap="none" dirty="0" err="1">
                          <a:solidFill>
                            <a:srgbClr val="000000"/>
                          </a:solidFill>
                          <a:latin typeface="Calibri" panose="020F0502020204030204" pitchFamily="34" charset="0"/>
                          <a:ea typeface="Roboto" panose="02000000000000000000" pitchFamily="2" charset="0"/>
                          <a:cs typeface="Calibri"/>
                          <a:sym typeface="Calibri"/>
                        </a:rPr>
                        <a:t>génie</a:t>
                      </a:r>
                      <a:endParaRPr sz="14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9525" marR="9525" marT="9525" marB="0" anchor="ctr"/>
                </a:tc>
                <a:extLst>
                  <a:ext uri="{0D108BD9-81ED-4DB2-BD59-A6C34878D82A}">
                    <a16:rowId xmlns:a16="http://schemas.microsoft.com/office/drawing/2014/main" val="10010"/>
                  </a:ext>
                </a:extLst>
              </a:tr>
              <a:tr h="288000">
                <a:tc>
                  <a:txBody>
                    <a:bodyPr/>
                    <a:lstStyle/>
                    <a:p>
                      <a:pPr marL="0" marR="0" lvl="0" indent="0" algn="ctr" rtl="0">
                        <a:lnSpc>
                          <a:spcPct val="100000"/>
                        </a:lnSpc>
                        <a:spcBef>
                          <a:spcPts val="0"/>
                        </a:spcBef>
                        <a:spcAft>
                          <a:spcPts val="0"/>
                        </a:spcAft>
                        <a:buNone/>
                      </a:pPr>
                      <a:r>
                        <a:rPr lang="en-CA" sz="1400" b="0" i="0" u="none" strike="noStrike" cap="none" dirty="0">
                          <a:solidFill>
                            <a:srgbClr val="000000"/>
                          </a:solidFill>
                          <a:latin typeface="Calibri" panose="020F0502020204030204" pitchFamily="34" charset="0"/>
                          <a:ea typeface="Roboto" panose="02000000000000000000" pitchFamily="2" charset="0"/>
                          <a:cs typeface="Calibri"/>
                          <a:sym typeface="Calibri"/>
                        </a:rPr>
                        <a:t>2</a:t>
                      </a:r>
                      <a:endParaRPr dirty="0"/>
                    </a:p>
                  </a:txBody>
                  <a:tcPr marL="9525" marR="9525" marT="9525" marB="0" anchor="ctr"/>
                </a:tc>
                <a:tc>
                  <a:txBody>
                    <a:bodyPr/>
                    <a:lstStyle/>
                    <a:p>
                      <a:pPr marL="0" marR="0" lvl="0" indent="0" algn="l" rtl="0">
                        <a:lnSpc>
                          <a:spcPct val="100000"/>
                        </a:lnSpc>
                        <a:spcBef>
                          <a:spcPts val="0"/>
                        </a:spcBef>
                        <a:spcAft>
                          <a:spcPts val="0"/>
                        </a:spcAft>
                        <a:buNone/>
                      </a:pPr>
                      <a:r>
                        <a:rPr lang="en-CA" sz="1400" b="0" i="0" u="none" strike="noStrike" cap="none" dirty="0">
                          <a:solidFill>
                            <a:srgbClr val="000000"/>
                          </a:solidFill>
                          <a:latin typeface="Calibri" panose="020F0502020204030204" pitchFamily="34" charset="0"/>
                          <a:ea typeface="Roboto" panose="02000000000000000000" pitchFamily="2" charset="0"/>
                          <a:cs typeface="Calibri"/>
                          <a:sym typeface="Calibri"/>
                        </a:rPr>
                        <a:t>Transport</a:t>
                      </a:r>
                      <a:endParaRPr dirty="0"/>
                    </a:p>
                  </a:txBody>
                  <a:tcPr marL="9525" marR="9525" marT="9525" marB="0" anchor="ctr"/>
                </a:tc>
                <a:extLst>
                  <a:ext uri="{0D108BD9-81ED-4DB2-BD59-A6C34878D82A}">
                    <a16:rowId xmlns:a16="http://schemas.microsoft.com/office/drawing/2014/main" val="10011"/>
                  </a:ext>
                </a:extLst>
              </a:tr>
              <a:tr h="288000">
                <a:tc>
                  <a:txBody>
                    <a:bodyPr/>
                    <a:lstStyle/>
                    <a:p>
                      <a:pPr marL="0" marR="0" lvl="0" indent="0" algn="ctr" rtl="0">
                        <a:lnSpc>
                          <a:spcPct val="100000"/>
                        </a:lnSpc>
                        <a:spcBef>
                          <a:spcPts val="0"/>
                        </a:spcBef>
                        <a:spcAft>
                          <a:spcPts val="0"/>
                        </a:spcAft>
                        <a:buNone/>
                      </a:pPr>
                      <a:r>
                        <a:rPr lang="en-CA" sz="1400" b="0" i="0" u="none" strike="noStrike" cap="none" dirty="0">
                          <a:solidFill>
                            <a:srgbClr val="000000"/>
                          </a:solidFill>
                          <a:latin typeface="Calibri" panose="020F0502020204030204" pitchFamily="34" charset="0"/>
                          <a:ea typeface="Roboto" panose="02000000000000000000" pitchFamily="2" charset="0"/>
                          <a:cs typeface="Calibri"/>
                          <a:sym typeface="Calibri"/>
                        </a:rPr>
                        <a:t>2</a:t>
                      </a:r>
                      <a:endParaRPr dirty="0"/>
                    </a:p>
                  </a:txBody>
                  <a:tcPr marL="9525" marR="9525" marT="9525" marB="0" anchor="ctr"/>
                </a:tc>
                <a:tc>
                  <a:txBody>
                    <a:bodyPr/>
                    <a:lstStyle/>
                    <a:p>
                      <a:pPr marL="0" marR="0" lvl="0" indent="0" algn="l" rtl="0">
                        <a:lnSpc>
                          <a:spcPct val="100000"/>
                        </a:lnSpc>
                        <a:spcBef>
                          <a:spcPts val="0"/>
                        </a:spcBef>
                        <a:spcAft>
                          <a:spcPts val="0"/>
                        </a:spcAft>
                        <a:buNone/>
                      </a:pPr>
                      <a:r>
                        <a:rPr lang="en-CA" sz="1400" b="0" i="0" u="none" strike="noStrike" cap="none" dirty="0" err="1">
                          <a:solidFill>
                            <a:srgbClr val="000000"/>
                          </a:solidFill>
                          <a:latin typeface="Calibri" panose="020F0502020204030204" pitchFamily="34" charset="0"/>
                          <a:ea typeface="Roboto" panose="02000000000000000000" pitchFamily="2" charset="0"/>
                          <a:cs typeface="Calibri"/>
                          <a:sym typeface="Calibri"/>
                        </a:rPr>
                        <a:t>Ministres</a:t>
                      </a:r>
                      <a:r>
                        <a:rPr lang="en-CA" sz="1400" b="0" i="0" u="none" strike="noStrike" cap="none" dirty="0">
                          <a:solidFill>
                            <a:srgbClr val="000000"/>
                          </a:solidFill>
                          <a:latin typeface="Calibri" panose="020F0502020204030204" pitchFamily="34" charset="0"/>
                          <a:ea typeface="Roboto" panose="02000000000000000000" pitchFamily="2" charset="0"/>
                          <a:cs typeface="Calibri"/>
                          <a:sym typeface="Calibri"/>
                        </a:rPr>
                        <a:t> et </a:t>
                      </a:r>
                      <a:r>
                        <a:rPr lang="en-CA" sz="1400" b="0" i="0" u="none" strike="noStrike" cap="none" dirty="0" err="1">
                          <a:solidFill>
                            <a:srgbClr val="000000"/>
                          </a:solidFill>
                          <a:latin typeface="Calibri" panose="020F0502020204030204" pitchFamily="34" charset="0"/>
                          <a:ea typeface="Roboto" panose="02000000000000000000" pitchFamily="2" charset="0"/>
                          <a:cs typeface="Calibri"/>
                          <a:sym typeface="Calibri"/>
                        </a:rPr>
                        <a:t>organismes</a:t>
                      </a:r>
                      <a:r>
                        <a:rPr lang="en-CA" sz="1400" b="0" i="0" u="none" strike="noStrike" cap="none" dirty="0">
                          <a:solidFill>
                            <a:srgbClr val="000000"/>
                          </a:solidFill>
                          <a:latin typeface="Calibri" panose="020F0502020204030204" pitchFamily="34" charset="0"/>
                          <a:ea typeface="Roboto" panose="02000000000000000000" pitchFamily="2" charset="0"/>
                          <a:cs typeface="Calibri"/>
                          <a:sym typeface="Calibri"/>
                        </a:rPr>
                        <a:t> publics</a:t>
                      </a:r>
                      <a:endParaRPr dirty="0"/>
                    </a:p>
                  </a:txBody>
                  <a:tcPr marL="9525" marR="9525" marT="9525" marB="0" anchor="ctr"/>
                </a:tc>
                <a:extLst>
                  <a:ext uri="{0D108BD9-81ED-4DB2-BD59-A6C34878D82A}">
                    <a16:rowId xmlns:a16="http://schemas.microsoft.com/office/drawing/2014/main" val="10012"/>
                  </a:ext>
                </a:extLst>
              </a:tr>
              <a:tr h="288000">
                <a:tc>
                  <a:txBody>
                    <a:bodyPr/>
                    <a:lstStyle/>
                    <a:p>
                      <a:pPr marL="0" marR="0" lvl="0" indent="0" algn="ctr" rtl="0">
                        <a:lnSpc>
                          <a:spcPct val="100000"/>
                        </a:lnSpc>
                        <a:spcBef>
                          <a:spcPts val="0"/>
                        </a:spcBef>
                        <a:spcAft>
                          <a:spcPts val="0"/>
                        </a:spcAft>
                        <a:buNone/>
                      </a:pPr>
                      <a:r>
                        <a:rPr lang="en-CA" sz="1400" b="0" i="0" u="none" strike="noStrike" cap="none" dirty="0">
                          <a:solidFill>
                            <a:srgbClr val="000000"/>
                          </a:solidFill>
                          <a:latin typeface="Calibri" panose="020F0502020204030204" pitchFamily="34" charset="0"/>
                          <a:ea typeface="Roboto" panose="02000000000000000000" pitchFamily="2" charset="0"/>
                          <a:cs typeface="Calibri"/>
                          <a:sym typeface="Calibri"/>
                        </a:rPr>
                        <a:t>2</a:t>
                      </a:r>
                      <a:endParaRPr dirty="0"/>
                    </a:p>
                  </a:txBody>
                  <a:tcPr marL="9525" marR="9525" marT="9525" marB="0" anchor="ctr"/>
                </a:tc>
                <a:tc>
                  <a:txBody>
                    <a:bodyPr/>
                    <a:lstStyle/>
                    <a:p>
                      <a:pPr marL="0" marR="0" lvl="0" indent="0" algn="l" rtl="0">
                        <a:lnSpc>
                          <a:spcPct val="100000"/>
                        </a:lnSpc>
                        <a:spcBef>
                          <a:spcPts val="0"/>
                        </a:spcBef>
                        <a:spcAft>
                          <a:spcPts val="0"/>
                        </a:spcAft>
                        <a:buNone/>
                      </a:pPr>
                      <a:r>
                        <a:rPr lang="en-CA" sz="1400" b="0" i="0" u="none" strike="noStrike" cap="none" dirty="0" err="1">
                          <a:solidFill>
                            <a:srgbClr val="000000"/>
                          </a:solidFill>
                          <a:latin typeface="Calibri" panose="020F0502020204030204" pitchFamily="34" charset="0"/>
                          <a:ea typeface="Roboto" panose="02000000000000000000" pitchFamily="2" charset="0"/>
                          <a:cs typeface="Calibri"/>
                          <a:sym typeface="Calibri"/>
                        </a:rPr>
                        <a:t>Tous</a:t>
                      </a:r>
                      <a:r>
                        <a:rPr lang="en-CA" sz="1400" b="0" i="0" u="none" strike="noStrike" cap="none" dirty="0">
                          <a:solidFill>
                            <a:srgbClr val="000000"/>
                          </a:solidFill>
                          <a:latin typeface="Calibri" panose="020F0502020204030204" pitchFamily="34" charset="0"/>
                          <a:ea typeface="Roboto" panose="02000000000000000000" pitchFamily="2" charset="0"/>
                          <a:cs typeface="Calibri"/>
                          <a:sym typeface="Calibri"/>
                        </a:rPr>
                        <a:t> les </a:t>
                      </a:r>
                      <a:r>
                        <a:rPr lang="en-CA" sz="1400" b="0" i="0" u="none" strike="noStrike" cap="none" dirty="0" err="1">
                          <a:solidFill>
                            <a:srgbClr val="000000"/>
                          </a:solidFill>
                          <a:latin typeface="Calibri" panose="020F0502020204030204" pitchFamily="34" charset="0"/>
                          <a:ea typeface="Roboto" panose="02000000000000000000" pitchFamily="2" charset="0"/>
                          <a:cs typeface="Calibri"/>
                          <a:sym typeface="Calibri"/>
                        </a:rPr>
                        <a:t>acteurs</a:t>
                      </a:r>
                      <a:r>
                        <a:rPr lang="en-CA" sz="1400" b="0" i="0" u="none" strike="noStrike" cap="none" dirty="0">
                          <a:solidFill>
                            <a:srgbClr val="000000"/>
                          </a:solidFill>
                          <a:latin typeface="Calibri" panose="020F0502020204030204" pitchFamily="34" charset="0"/>
                          <a:ea typeface="Roboto" panose="02000000000000000000" pitchFamily="2" charset="0"/>
                          <a:cs typeface="Calibri"/>
                          <a:sym typeface="Calibri"/>
                        </a:rPr>
                        <a:t> </a:t>
                      </a:r>
                      <a:r>
                        <a:rPr lang="en-CA" sz="1400" b="0" i="0" u="none" strike="noStrike" cap="none" dirty="0" err="1">
                          <a:solidFill>
                            <a:srgbClr val="000000"/>
                          </a:solidFill>
                          <a:latin typeface="Calibri" panose="020F0502020204030204" pitchFamily="34" charset="0"/>
                          <a:ea typeface="Roboto" panose="02000000000000000000" pitchFamily="2" charset="0"/>
                          <a:cs typeface="Calibri"/>
                          <a:sym typeface="Calibri"/>
                        </a:rPr>
                        <a:t>proposés</a:t>
                      </a:r>
                      <a:endParaRPr sz="14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9525" marR="9525" marT="9525" marB="0" anchor="ctr"/>
                </a:tc>
                <a:extLst>
                  <a:ext uri="{0D108BD9-81ED-4DB2-BD59-A6C34878D82A}">
                    <a16:rowId xmlns:a16="http://schemas.microsoft.com/office/drawing/2014/main" val="10013"/>
                  </a:ext>
                </a:extLst>
              </a:tr>
              <a:tr h="288000">
                <a:tc>
                  <a:txBody>
                    <a:bodyPr/>
                    <a:lstStyle/>
                    <a:p>
                      <a:pPr marL="0" marR="0" lvl="0" indent="0" algn="ctr" rtl="0">
                        <a:lnSpc>
                          <a:spcPct val="100000"/>
                        </a:lnSpc>
                        <a:spcBef>
                          <a:spcPts val="0"/>
                        </a:spcBef>
                        <a:spcAft>
                          <a:spcPts val="0"/>
                        </a:spcAft>
                        <a:buNone/>
                      </a:pPr>
                      <a:r>
                        <a:rPr lang="en-CA" sz="1400" b="0" i="0" u="none" strike="noStrike" cap="none" dirty="0">
                          <a:solidFill>
                            <a:srgbClr val="000000"/>
                          </a:solidFill>
                          <a:latin typeface="Calibri" panose="020F0502020204030204" pitchFamily="34" charset="0"/>
                          <a:ea typeface="Roboto" panose="02000000000000000000" pitchFamily="2" charset="0"/>
                          <a:cs typeface="Calibri"/>
                          <a:sym typeface="Calibri"/>
                        </a:rPr>
                        <a:t>0</a:t>
                      </a:r>
                      <a:endParaRPr dirty="0"/>
                    </a:p>
                  </a:txBody>
                  <a:tcPr marL="9525" marR="9525" marT="9525" marB="0" anchor="ctr"/>
                </a:tc>
                <a:tc>
                  <a:txBody>
                    <a:bodyPr/>
                    <a:lstStyle/>
                    <a:p>
                      <a:pPr marL="0" marR="0" lvl="0" indent="0" algn="l" rtl="0">
                        <a:lnSpc>
                          <a:spcPct val="100000"/>
                        </a:lnSpc>
                        <a:spcBef>
                          <a:spcPts val="0"/>
                        </a:spcBef>
                        <a:spcAft>
                          <a:spcPts val="0"/>
                        </a:spcAft>
                        <a:buNone/>
                      </a:pPr>
                      <a:r>
                        <a:rPr lang="en-CA" sz="1400" b="0" i="0" u="none" strike="noStrike" cap="none" dirty="0">
                          <a:solidFill>
                            <a:srgbClr val="000000"/>
                          </a:solidFill>
                          <a:latin typeface="Calibri" panose="020F0502020204030204" pitchFamily="34" charset="0"/>
                          <a:ea typeface="Roboto" panose="02000000000000000000" pitchFamily="2" charset="0"/>
                          <a:cs typeface="Calibri"/>
                          <a:sym typeface="Calibri"/>
                        </a:rPr>
                        <a:t>Service </a:t>
                      </a:r>
                      <a:r>
                        <a:rPr lang="en-CA" sz="1400" b="0" i="0" u="none" strike="noStrike" cap="none" dirty="0" err="1">
                          <a:solidFill>
                            <a:srgbClr val="000000"/>
                          </a:solidFill>
                          <a:latin typeface="Calibri" panose="020F0502020204030204" pitchFamily="34" charset="0"/>
                          <a:ea typeface="Roboto" panose="02000000000000000000" pitchFamily="2" charset="0"/>
                          <a:cs typeface="Calibri"/>
                          <a:sym typeface="Calibri"/>
                        </a:rPr>
                        <a:t>à</a:t>
                      </a:r>
                      <a:r>
                        <a:rPr lang="en-CA" sz="1400" b="0" i="0" u="none" strike="noStrike" cap="none" dirty="0">
                          <a:solidFill>
                            <a:srgbClr val="000000"/>
                          </a:solidFill>
                          <a:latin typeface="Calibri" panose="020F0502020204030204" pitchFamily="34" charset="0"/>
                          <a:ea typeface="Roboto" panose="02000000000000000000" pitchFamily="2" charset="0"/>
                          <a:cs typeface="Calibri"/>
                          <a:sym typeface="Calibri"/>
                        </a:rPr>
                        <a:t> la </a:t>
                      </a:r>
                      <a:r>
                        <a:rPr lang="en-CA" sz="1400" b="0" i="0" u="none" strike="noStrike" cap="none" dirty="0" err="1">
                          <a:solidFill>
                            <a:srgbClr val="000000"/>
                          </a:solidFill>
                          <a:latin typeface="Calibri" panose="020F0502020204030204" pitchFamily="34" charset="0"/>
                          <a:ea typeface="Roboto" panose="02000000000000000000" pitchFamily="2" charset="0"/>
                          <a:cs typeface="Calibri"/>
                          <a:sym typeface="Calibri"/>
                        </a:rPr>
                        <a:t>clientèle</a:t>
                      </a:r>
                      <a:endParaRPr sz="14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9525" marR="9525" marT="9525" marB="0" anchor="ctr"/>
                </a:tc>
                <a:extLst>
                  <a:ext uri="{0D108BD9-81ED-4DB2-BD59-A6C34878D82A}">
                    <a16:rowId xmlns:a16="http://schemas.microsoft.com/office/drawing/2014/main" val="10014"/>
                  </a:ext>
                </a:extLst>
              </a:tr>
              <a:tr h="288000">
                <a:tc>
                  <a:txBody>
                    <a:bodyPr/>
                    <a:lstStyle/>
                    <a:p>
                      <a:pPr marL="0" marR="0" lvl="0" indent="0" algn="ctr" rtl="0">
                        <a:lnSpc>
                          <a:spcPct val="100000"/>
                        </a:lnSpc>
                        <a:spcBef>
                          <a:spcPts val="0"/>
                        </a:spcBef>
                        <a:spcAft>
                          <a:spcPts val="0"/>
                        </a:spcAft>
                        <a:buNone/>
                      </a:pPr>
                      <a:r>
                        <a:rPr lang="en-CA" sz="1400" b="0" i="0" u="none" strike="noStrike" cap="none" dirty="0">
                          <a:solidFill>
                            <a:srgbClr val="000000"/>
                          </a:solidFill>
                          <a:latin typeface="Calibri" panose="020F0502020204030204" pitchFamily="34" charset="0"/>
                          <a:ea typeface="Roboto" panose="02000000000000000000" pitchFamily="2" charset="0"/>
                          <a:cs typeface="Calibri"/>
                          <a:sym typeface="Calibri"/>
                        </a:rPr>
                        <a:t>0</a:t>
                      </a:r>
                      <a:endParaRPr dirty="0"/>
                    </a:p>
                  </a:txBody>
                  <a:tcPr marL="9525" marR="9525" marT="9525" marB="0" anchor="ctr"/>
                </a:tc>
                <a:tc>
                  <a:txBody>
                    <a:bodyPr/>
                    <a:lstStyle/>
                    <a:p>
                      <a:pPr marL="0" marR="0" lvl="0" indent="0" algn="l" rtl="0">
                        <a:lnSpc>
                          <a:spcPct val="100000"/>
                        </a:lnSpc>
                        <a:spcBef>
                          <a:spcPts val="0"/>
                        </a:spcBef>
                        <a:spcAft>
                          <a:spcPts val="0"/>
                        </a:spcAft>
                        <a:buNone/>
                      </a:pPr>
                      <a:r>
                        <a:rPr lang="en-CA" sz="1400" b="0" i="0" u="none" strike="noStrike" cap="none" dirty="0">
                          <a:solidFill>
                            <a:srgbClr val="000000"/>
                          </a:solidFill>
                          <a:latin typeface="Calibri" panose="020F0502020204030204" pitchFamily="34" charset="0"/>
                          <a:ea typeface="Roboto" panose="02000000000000000000" pitchFamily="2" charset="0"/>
                          <a:cs typeface="Calibri"/>
                          <a:sym typeface="Calibri"/>
                        </a:rPr>
                        <a:t>Travail</a:t>
                      </a:r>
                      <a:endParaRPr dirty="0"/>
                    </a:p>
                  </a:txBody>
                  <a:tcPr marL="9525" marR="9525" marT="9525" marB="0" anchor="ctr"/>
                </a:tc>
                <a:extLst>
                  <a:ext uri="{0D108BD9-81ED-4DB2-BD59-A6C34878D82A}">
                    <a16:rowId xmlns:a16="http://schemas.microsoft.com/office/drawing/2014/main" val="10015"/>
                  </a:ext>
                </a:extLst>
              </a:tr>
            </a:tbl>
          </a:graphicData>
        </a:graphic>
      </p:graphicFrame>
      <p:graphicFrame>
        <p:nvGraphicFramePr>
          <p:cNvPr id="406" name="Google Shape;406;p52"/>
          <p:cNvGraphicFramePr/>
          <p:nvPr/>
        </p:nvGraphicFramePr>
        <p:xfrm>
          <a:off x="9201529" y="2026910"/>
          <a:ext cx="2742400" cy="2554610"/>
        </p:xfrm>
        <a:graphic>
          <a:graphicData uri="http://schemas.openxmlformats.org/drawingml/2006/table">
            <a:tbl>
              <a:tblPr>
                <a:noFill/>
                <a:tableStyleId>{D38AACF3-6E2D-4810-8482-0AC9730B1CD0}</a:tableStyleId>
              </a:tblPr>
              <a:tblGrid>
                <a:gridCol w="600400">
                  <a:extLst>
                    <a:ext uri="{9D8B030D-6E8A-4147-A177-3AD203B41FA5}">
                      <a16:colId xmlns:a16="http://schemas.microsoft.com/office/drawing/2014/main" val="20000"/>
                    </a:ext>
                  </a:extLst>
                </a:gridCol>
                <a:gridCol w="2142000">
                  <a:extLst>
                    <a:ext uri="{9D8B030D-6E8A-4147-A177-3AD203B41FA5}">
                      <a16:colId xmlns:a16="http://schemas.microsoft.com/office/drawing/2014/main" val="20001"/>
                    </a:ext>
                  </a:extLst>
                </a:gridCol>
              </a:tblGrid>
              <a:tr h="203200">
                <a:tc gridSpan="2">
                  <a:txBody>
                    <a:bodyPr/>
                    <a:lstStyle/>
                    <a:p>
                      <a:pPr marL="0" marR="0" lvl="0" indent="0" algn="ctr" rtl="0">
                        <a:lnSpc>
                          <a:spcPct val="100000"/>
                        </a:lnSpc>
                        <a:spcBef>
                          <a:spcPts val="0"/>
                        </a:spcBef>
                        <a:spcAft>
                          <a:spcPts val="0"/>
                        </a:spcAft>
                        <a:buNone/>
                      </a:pPr>
                      <a:r>
                        <a:rPr lang="en-CA" sz="1600" b="0" i="0" u="none" strike="noStrike" cap="none" dirty="0" err="1">
                          <a:solidFill>
                            <a:srgbClr val="000000"/>
                          </a:solidFill>
                          <a:latin typeface="Calibri" panose="020F0502020204030204" pitchFamily="34" charset="0"/>
                          <a:ea typeface="Roboto" panose="02000000000000000000" pitchFamily="2" charset="0"/>
                          <a:cs typeface="Calibri"/>
                          <a:sym typeface="Calibri"/>
                        </a:rPr>
                        <a:t>Contenu</a:t>
                      </a:r>
                      <a:r>
                        <a:rPr lang="en-CA" sz="1600" b="0" i="0" u="none" strike="noStrike" cap="none" dirty="0">
                          <a:solidFill>
                            <a:srgbClr val="000000"/>
                          </a:solidFill>
                          <a:latin typeface="Calibri" panose="020F0502020204030204" pitchFamily="34" charset="0"/>
                          <a:ea typeface="Roboto" panose="02000000000000000000" pitchFamily="2" charset="0"/>
                          <a:cs typeface="Calibri"/>
                          <a:sym typeface="Calibri"/>
                        </a:rPr>
                        <a:t> (%)</a:t>
                      </a:r>
                      <a:endParaRPr dirty="0"/>
                    </a:p>
                  </a:txBody>
                  <a:tcPr marL="7625" marR="7625" marT="7625" marB="0" anchor="ctr"/>
                </a:tc>
                <a:tc hMerge="1">
                  <a:txBody>
                    <a:bodyPr/>
                    <a:lstStyle/>
                    <a:p>
                      <a:endParaRPr lang="en-US"/>
                    </a:p>
                  </a:txBody>
                  <a:tcPr/>
                </a:tc>
                <a:extLst>
                  <a:ext uri="{0D108BD9-81ED-4DB2-BD59-A6C34878D82A}">
                    <a16:rowId xmlns:a16="http://schemas.microsoft.com/office/drawing/2014/main" val="10000"/>
                  </a:ext>
                </a:extLst>
              </a:tr>
              <a:tr h="139700">
                <a:tc>
                  <a:txBody>
                    <a:bodyPr/>
                    <a:lstStyle/>
                    <a:p>
                      <a:pPr marL="0" marR="0" lvl="0" indent="0" algn="ctr" rtl="0">
                        <a:lnSpc>
                          <a:spcPct val="100000"/>
                        </a:lnSpc>
                        <a:spcBef>
                          <a:spcPts val="0"/>
                        </a:spcBef>
                        <a:spcAft>
                          <a:spcPts val="0"/>
                        </a:spcAft>
                        <a:buNone/>
                      </a:pPr>
                      <a:r>
                        <a:rPr lang="en-CA" sz="1100" b="0" i="0" u="none" strike="noStrike" cap="none" dirty="0">
                          <a:solidFill>
                            <a:srgbClr val="000000"/>
                          </a:solidFill>
                          <a:latin typeface="Calibri" panose="020F0502020204030204" pitchFamily="34" charset="0"/>
                          <a:ea typeface="Roboto" panose="02000000000000000000" pitchFamily="2" charset="0"/>
                          <a:cs typeface="Calibri"/>
                          <a:sym typeface="Calibri"/>
                        </a:rPr>
                        <a:t>27</a:t>
                      </a:r>
                      <a:endParaRPr dirty="0"/>
                    </a:p>
                  </a:txBody>
                  <a:tcPr marL="9525" marR="9525" marT="9525" marB="0" anchor="b"/>
                </a:tc>
                <a:tc>
                  <a:txBody>
                    <a:bodyPr/>
                    <a:lstStyle/>
                    <a:p>
                      <a:pPr marL="0" marR="0" lvl="0" indent="0" algn="l" rtl="0">
                        <a:lnSpc>
                          <a:spcPct val="100000"/>
                        </a:lnSpc>
                        <a:spcBef>
                          <a:spcPts val="0"/>
                        </a:spcBef>
                        <a:spcAft>
                          <a:spcPts val="0"/>
                        </a:spcAft>
                        <a:buNone/>
                      </a:pPr>
                      <a:r>
                        <a:rPr lang="en-CA" sz="1100" b="0" i="0" u="none" strike="noStrike" cap="none" dirty="0">
                          <a:solidFill>
                            <a:srgbClr val="000000"/>
                          </a:solidFill>
                          <a:latin typeface="Calibri" panose="020F0502020204030204" pitchFamily="34" charset="0"/>
                          <a:ea typeface="Roboto" panose="02000000000000000000" pitchFamily="2" charset="0"/>
                          <a:cs typeface="Calibri"/>
                          <a:sym typeface="Calibri"/>
                        </a:rPr>
                        <a:t>Ateliers </a:t>
                      </a:r>
                      <a:r>
                        <a:rPr lang="en-CA" sz="1100" b="0" i="0" u="none" strike="noStrike" cap="none" dirty="0" err="1">
                          <a:solidFill>
                            <a:srgbClr val="000000"/>
                          </a:solidFill>
                          <a:latin typeface="Calibri" panose="020F0502020204030204" pitchFamily="34" charset="0"/>
                          <a:ea typeface="Roboto" panose="02000000000000000000" pitchFamily="2" charset="0"/>
                          <a:cs typeface="Calibri"/>
                          <a:sym typeface="Calibri"/>
                        </a:rPr>
                        <a:t>interactifs</a:t>
                      </a:r>
                      <a:endParaRPr sz="11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9525" marR="9525" marT="9525" marB="0" anchor="b"/>
                </a:tc>
                <a:extLst>
                  <a:ext uri="{0D108BD9-81ED-4DB2-BD59-A6C34878D82A}">
                    <a16:rowId xmlns:a16="http://schemas.microsoft.com/office/drawing/2014/main" val="10001"/>
                  </a:ext>
                </a:extLst>
              </a:tr>
              <a:tr h="139700">
                <a:tc>
                  <a:txBody>
                    <a:bodyPr/>
                    <a:lstStyle/>
                    <a:p>
                      <a:pPr marL="0" marR="0" lvl="0" indent="0" algn="ctr" rtl="0">
                        <a:lnSpc>
                          <a:spcPct val="100000"/>
                        </a:lnSpc>
                        <a:spcBef>
                          <a:spcPts val="0"/>
                        </a:spcBef>
                        <a:spcAft>
                          <a:spcPts val="0"/>
                        </a:spcAft>
                        <a:buNone/>
                      </a:pPr>
                      <a:r>
                        <a:rPr lang="en-CA" sz="1100" b="0" i="0" u="none" strike="noStrike" cap="none" dirty="0">
                          <a:solidFill>
                            <a:srgbClr val="000000"/>
                          </a:solidFill>
                          <a:latin typeface="Calibri" panose="020F0502020204030204" pitchFamily="34" charset="0"/>
                          <a:ea typeface="Roboto" panose="02000000000000000000" pitchFamily="2" charset="0"/>
                          <a:cs typeface="Calibri"/>
                          <a:sym typeface="Calibri"/>
                        </a:rPr>
                        <a:t>24</a:t>
                      </a:r>
                      <a:endParaRPr dirty="0"/>
                    </a:p>
                  </a:txBody>
                  <a:tcPr marL="9525" marR="9525" marT="9525" marB="0" anchor="b"/>
                </a:tc>
                <a:tc>
                  <a:txBody>
                    <a:bodyPr/>
                    <a:lstStyle/>
                    <a:p>
                      <a:pPr marL="0" marR="0" lvl="0" indent="0" algn="l" rtl="0">
                        <a:lnSpc>
                          <a:spcPct val="100000"/>
                        </a:lnSpc>
                        <a:spcBef>
                          <a:spcPts val="0"/>
                        </a:spcBef>
                        <a:spcAft>
                          <a:spcPts val="0"/>
                        </a:spcAft>
                        <a:buNone/>
                      </a:pPr>
                      <a:r>
                        <a:rPr lang="en-CA" sz="1100" b="0" i="0" u="none" strike="noStrike" cap="none" dirty="0" err="1">
                          <a:solidFill>
                            <a:srgbClr val="000000"/>
                          </a:solidFill>
                          <a:latin typeface="Calibri" panose="020F0502020204030204" pitchFamily="34" charset="0"/>
                          <a:ea typeface="Roboto" panose="02000000000000000000" pitchFamily="2" charset="0"/>
                          <a:cs typeface="Calibri"/>
                          <a:sym typeface="Calibri"/>
                        </a:rPr>
                        <a:t>Présentation</a:t>
                      </a:r>
                      <a:r>
                        <a:rPr lang="en-CA" sz="1100" b="0" i="0" u="none" strike="noStrike" cap="none" dirty="0">
                          <a:solidFill>
                            <a:srgbClr val="000000"/>
                          </a:solidFill>
                          <a:latin typeface="Calibri" panose="020F0502020204030204" pitchFamily="34" charset="0"/>
                          <a:ea typeface="Roboto" panose="02000000000000000000" pitchFamily="2" charset="0"/>
                          <a:cs typeface="Calibri"/>
                          <a:sym typeface="Calibri"/>
                        </a:rPr>
                        <a:t> de </a:t>
                      </a:r>
                      <a:r>
                        <a:rPr lang="en-CA" sz="1100" b="0" i="0" u="none" strike="noStrike" cap="none" dirty="0" err="1">
                          <a:solidFill>
                            <a:srgbClr val="000000"/>
                          </a:solidFill>
                          <a:latin typeface="Calibri" panose="020F0502020204030204" pitchFamily="34" charset="0"/>
                          <a:ea typeface="Roboto" panose="02000000000000000000" pitchFamily="2" charset="0"/>
                          <a:cs typeface="Calibri"/>
                          <a:sym typeface="Calibri"/>
                        </a:rPr>
                        <a:t>théorie</a:t>
                      </a:r>
                      <a:endParaRPr sz="11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9525" marR="9525" marT="9525" marB="0" anchor="b"/>
                </a:tc>
                <a:extLst>
                  <a:ext uri="{0D108BD9-81ED-4DB2-BD59-A6C34878D82A}">
                    <a16:rowId xmlns:a16="http://schemas.microsoft.com/office/drawing/2014/main" val="10002"/>
                  </a:ext>
                </a:extLst>
              </a:tr>
              <a:tr h="139700">
                <a:tc>
                  <a:txBody>
                    <a:bodyPr/>
                    <a:lstStyle/>
                    <a:p>
                      <a:pPr marL="0" marR="0" lvl="0" indent="0" algn="ctr" rtl="0">
                        <a:lnSpc>
                          <a:spcPct val="100000"/>
                        </a:lnSpc>
                        <a:spcBef>
                          <a:spcPts val="0"/>
                        </a:spcBef>
                        <a:spcAft>
                          <a:spcPts val="0"/>
                        </a:spcAft>
                        <a:buNone/>
                      </a:pPr>
                      <a:r>
                        <a:rPr lang="en-CA" sz="1100" b="0" i="0" u="none" strike="noStrike" cap="none" dirty="0">
                          <a:solidFill>
                            <a:srgbClr val="000000"/>
                          </a:solidFill>
                          <a:latin typeface="Calibri" panose="020F0502020204030204" pitchFamily="34" charset="0"/>
                          <a:ea typeface="Roboto" panose="02000000000000000000" pitchFamily="2" charset="0"/>
                          <a:cs typeface="Calibri"/>
                          <a:sym typeface="Calibri"/>
                        </a:rPr>
                        <a:t>18</a:t>
                      </a:r>
                      <a:endParaRPr dirty="0"/>
                    </a:p>
                  </a:txBody>
                  <a:tcPr marL="9525" marR="9525" marT="9525" marB="0" anchor="b"/>
                </a:tc>
                <a:tc>
                  <a:txBody>
                    <a:bodyPr/>
                    <a:lstStyle/>
                    <a:p>
                      <a:pPr marL="0" marR="0" lvl="0" indent="0" algn="l" rtl="0">
                        <a:lnSpc>
                          <a:spcPct val="100000"/>
                        </a:lnSpc>
                        <a:spcBef>
                          <a:spcPts val="0"/>
                        </a:spcBef>
                        <a:spcAft>
                          <a:spcPts val="0"/>
                        </a:spcAft>
                        <a:buNone/>
                      </a:pPr>
                      <a:r>
                        <a:rPr lang="en-CA" sz="1100" b="0" i="0" u="none" strike="noStrike" cap="none" dirty="0" err="1">
                          <a:solidFill>
                            <a:srgbClr val="000000"/>
                          </a:solidFill>
                          <a:latin typeface="Calibri" panose="020F0502020204030204" pitchFamily="34" charset="0"/>
                          <a:ea typeface="Roboto" panose="02000000000000000000" pitchFamily="2" charset="0"/>
                          <a:cs typeface="Calibri"/>
                          <a:sym typeface="Calibri"/>
                        </a:rPr>
                        <a:t>Conférence</a:t>
                      </a:r>
                      <a:endParaRPr sz="11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9525" marR="9525" marT="9525" marB="0" anchor="b"/>
                </a:tc>
                <a:extLst>
                  <a:ext uri="{0D108BD9-81ED-4DB2-BD59-A6C34878D82A}">
                    <a16:rowId xmlns:a16="http://schemas.microsoft.com/office/drawing/2014/main" val="10003"/>
                  </a:ext>
                </a:extLst>
              </a:tr>
              <a:tr h="139700">
                <a:tc>
                  <a:txBody>
                    <a:bodyPr/>
                    <a:lstStyle/>
                    <a:p>
                      <a:pPr marL="0" marR="0" lvl="0" indent="0" algn="ctr" rtl="0">
                        <a:lnSpc>
                          <a:spcPct val="100000"/>
                        </a:lnSpc>
                        <a:spcBef>
                          <a:spcPts val="0"/>
                        </a:spcBef>
                        <a:spcAft>
                          <a:spcPts val="0"/>
                        </a:spcAft>
                        <a:buNone/>
                      </a:pPr>
                      <a:r>
                        <a:rPr lang="en-CA" sz="1100" b="0" i="0" u="none" strike="noStrike" cap="none" dirty="0">
                          <a:solidFill>
                            <a:srgbClr val="000000"/>
                          </a:solidFill>
                          <a:latin typeface="Calibri" panose="020F0502020204030204" pitchFamily="34" charset="0"/>
                          <a:ea typeface="Roboto" panose="02000000000000000000" pitchFamily="2" charset="0"/>
                          <a:cs typeface="Calibri"/>
                          <a:sym typeface="Calibri"/>
                        </a:rPr>
                        <a:t>13</a:t>
                      </a:r>
                      <a:endParaRPr dirty="0"/>
                    </a:p>
                  </a:txBody>
                  <a:tcPr marL="9525" marR="9525" marT="9525" marB="0" anchor="b"/>
                </a:tc>
                <a:tc>
                  <a:txBody>
                    <a:bodyPr/>
                    <a:lstStyle/>
                    <a:p>
                      <a:pPr marL="0" marR="0" lvl="0" indent="0" algn="l" rtl="0">
                        <a:lnSpc>
                          <a:spcPct val="100000"/>
                        </a:lnSpc>
                        <a:spcBef>
                          <a:spcPts val="0"/>
                        </a:spcBef>
                        <a:spcAft>
                          <a:spcPts val="0"/>
                        </a:spcAft>
                        <a:buNone/>
                      </a:pPr>
                      <a:r>
                        <a:rPr lang="en-CA" sz="1100" b="0" i="0" u="none" strike="noStrike" cap="none" dirty="0">
                          <a:solidFill>
                            <a:srgbClr val="000000"/>
                          </a:solidFill>
                          <a:latin typeface="Calibri" panose="020F0502020204030204" pitchFamily="34" charset="0"/>
                          <a:ea typeface="Roboto" panose="02000000000000000000" pitchFamily="2" charset="0"/>
                          <a:cs typeface="Calibri"/>
                          <a:sym typeface="Calibri"/>
                        </a:rPr>
                        <a:t>Discussion de </a:t>
                      </a:r>
                      <a:r>
                        <a:rPr lang="en-CA" sz="1100" b="0" i="0" u="none" strike="noStrike" cap="none" dirty="0" err="1">
                          <a:solidFill>
                            <a:srgbClr val="000000"/>
                          </a:solidFill>
                          <a:latin typeface="Calibri" panose="020F0502020204030204" pitchFamily="34" charset="0"/>
                          <a:ea typeface="Roboto" panose="02000000000000000000" pitchFamily="2" charset="0"/>
                          <a:cs typeface="Calibri"/>
                          <a:sym typeface="Calibri"/>
                        </a:rPr>
                        <a:t>groupe</a:t>
                      </a:r>
                      <a:endParaRPr sz="11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9525" marR="9525" marT="9525" marB="0" anchor="b"/>
                </a:tc>
                <a:extLst>
                  <a:ext uri="{0D108BD9-81ED-4DB2-BD59-A6C34878D82A}">
                    <a16:rowId xmlns:a16="http://schemas.microsoft.com/office/drawing/2014/main" val="10004"/>
                  </a:ext>
                </a:extLst>
              </a:tr>
              <a:tr h="139700">
                <a:tc>
                  <a:txBody>
                    <a:bodyPr/>
                    <a:lstStyle/>
                    <a:p>
                      <a:pPr marL="0" marR="0" lvl="0" indent="0" algn="ctr" rtl="0">
                        <a:lnSpc>
                          <a:spcPct val="100000"/>
                        </a:lnSpc>
                        <a:spcBef>
                          <a:spcPts val="0"/>
                        </a:spcBef>
                        <a:spcAft>
                          <a:spcPts val="0"/>
                        </a:spcAft>
                        <a:buNone/>
                      </a:pPr>
                      <a:r>
                        <a:rPr lang="en-CA" sz="1100" b="0" i="0" u="none" strike="noStrike" cap="none" dirty="0">
                          <a:solidFill>
                            <a:srgbClr val="000000"/>
                          </a:solidFill>
                          <a:latin typeface="Calibri" panose="020F0502020204030204" pitchFamily="34" charset="0"/>
                          <a:ea typeface="Roboto" panose="02000000000000000000" pitchFamily="2" charset="0"/>
                          <a:cs typeface="Calibri"/>
                          <a:sym typeface="Calibri"/>
                        </a:rPr>
                        <a:t>13</a:t>
                      </a:r>
                      <a:endParaRPr dirty="0"/>
                    </a:p>
                  </a:txBody>
                  <a:tcPr marL="9525" marR="9525" marT="9525" marB="0" anchor="b"/>
                </a:tc>
                <a:tc>
                  <a:txBody>
                    <a:bodyPr/>
                    <a:lstStyle/>
                    <a:p>
                      <a:pPr marL="0" marR="0" lvl="0" indent="0" algn="l" rtl="0">
                        <a:lnSpc>
                          <a:spcPct val="100000"/>
                        </a:lnSpc>
                        <a:spcBef>
                          <a:spcPts val="0"/>
                        </a:spcBef>
                        <a:spcAft>
                          <a:spcPts val="0"/>
                        </a:spcAft>
                        <a:buNone/>
                      </a:pPr>
                      <a:r>
                        <a:rPr lang="en-CA" sz="1100" b="0" i="0" u="none" strike="noStrike" cap="none" dirty="0" err="1">
                          <a:solidFill>
                            <a:srgbClr val="000000"/>
                          </a:solidFill>
                          <a:latin typeface="Calibri" panose="020F0502020204030204" pitchFamily="34" charset="0"/>
                          <a:ea typeface="Roboto" panose="02000000000000000000" pitchFamily="2" charset="0"/>
                          <a:cs typeface="Calibri"/>
                          <a:sym typeface="Calibri"/>
                        </a:rPr>
                        <a:t>Témoignage</a:t>
                      </a:r>
                      <a:endParaRPr sz="11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9525" marR="9525" marT="9525" marB="0" anchor="b"/>
                </a:tc>
                <a:extLst>
                  <a:ext uri="{0D108BD9-81ED-4DB2-BD59-A6C34878D82A}">
                    <a16:rowId xmlns:a16="http://schemas.microsoft.com/office/drawing/2014/main" val="10005"/>
                  </a:ext>
                </a:extLst>
              </a:tr>
              <a:tr h="139700">
                <a:tc>
                  <a:txBody>
                    <a:bodyPr/>
                    <a:lstStyle/>
                    <a:p>
                      <a:pPr marL="0" marR="0" lvl="0" indent="0" algn="ctr" rtl="0">
                        <a:lnSpc>
                          <a:spcPct val="100000"/>
                        </a:lnSpc>
                        <a:spcBef>
                          <a:spcPts val="0"/>
                        </a:spcBef>
                        <a:spcAft>
                          <a:spcPts val="0"/>
                        </a:spcAft>
                        <a:buNone/>
                      </a:pPr>
                      <a:r>
                        <a:rPr lang="en-CA" sz="1100" b="0" i="0" u="none" strike="noStrike" cap="none" dirty="0">
                          <a:solidFill>
                            <a:srgbClr val="000000"/>
                          </a:solidFill>
                          <a:latin typeface="Calibri" panose="020F0502020204030204" pitchFamily="34" charset="0"/>
                          <a:ea typeface="Roboto" panose="02000000000000000000" pitchFamily="2" charset="0"/>
                          <a:cs typeface="Calibri"/>
                          <a:sym typeface="Calibri"/>
                        </a:rPr>
                        <a:t>11</a:t>
                      </a:r>
                      <a:endParaRPr dirty="0"/>
                    </a:p>
                  </a:txBody>
                  <a:tcPr marL="9525" marR="9525" marT="9525" marB="0" anchor="b"/>
                </a:tc>
                <a:tc>
                  <a:txBody>
                    <a:bodyPr/>
                    <a:lstStyle/>
                    <a:p>
                      <a:pPr marL="0" marR="0" lvl="0" indent="0" algn="l" rtl="0">
                        <a:lnSpc>
                          <a:spcPct val="100000"/>
                        </a:lnSpc>
                        <a:spcBef>
                          <a:spcPts val="0"/>
                        </a:spcBef>
                        <a:spcAft>
                          <a:spcPts val="0"/>
                        </a:spcAft>
                        <a:buNone/>
                      </a:pPr>
                      <a:r>
                        <a:rPr lang="en-CA" sz="1100" b="0" i="0" u="none" strike="noStrike" cap="none" dirty="0" err="1">
                          <a:solidFill>
                            <a:srgbClr val="000000"/>
                          </a:solidFill>
                          <a:latin typeface="Calibri" panose="020F0502020204030204" pitchFamily="34" charset="0"/>
                          <a:ea typeface="Roboto" panose="02000000000000000000" pitchFamily="2" charset="0"/>
                          <a:cs typeface="Calibri"/>
                          <a:sym typeface="Calibri"/>
                        </a:rPr>
                        <a:t>Présentation</a:t>
                      </a:r>
                      <a:r>
                        <a:rPr lang="en-CA" sz="1100" b="0" i="0" u="none" strike="noStrike" cap="none" dirty="0">
                          <a:solidFill>
                            <a:srgbClr val="000000"/>
                          </a:solidFill>
                          <a:latin typeface="Calibri" panose="020F0502020204030204" pitchFamily="34" charset="0"/>
                          <a:ea typeface="Roboto" panose="02000000000000000000" pitchFamily="2" charset="0"/>
                          <a:cs typeface="Calibri"/>
                          <a:sym typeface="Calibri"/>
                        </a:rPr>
                        <a:t> </a:t>
                      </a:r>
                      <a:r>
                        <a:rPr lang="en-CA" sz="1100" b="0" i="0" u="none" strike="noStrike" cap="none" dirty="0" err="1">
                          <a:solidFill>
                            <a:srgbClr val="000000"/>
                          </a:solidFill>
                          <a:latin typeface="Calibri" panose="020F0502020204030204" pitchFamily="34" charset="0"/>
                          <a:ea typeface="Roboto" panose="02000000000000000000" pitchFamily="2" charset="0"/>
                          <a:cs typeface="Calibri"/>
                          <a:sym typeface="Calibri"/>
                        </a:rPr>
                        <a:t>d'une</a:t>
                      </a:r>
                      <a:r>
                        <a:rPr lang="en-CA" sz="1100" b="0" i="0" u="none" strike="noStrike" cap="none" dirty="0">
                          <a:solidFill>
                            <a:srgbClr val="000000"/>
                          </a:solidFill>
                          <a:latin typeface="Calibri" panose="020F0502020204030204" pitchFamily="34" charset="0"/>
                          <a:ea typeface="Roboto" panose="02000000000000000000" pitchFamily="2" charset="0"/>
                          <a:cs typeface="Calibri"/>
                          <a:sym typeface="Calibri"/>
                        </a:rPr>
                        <a:t> </a:t>
                      </a:r>
                      <a:r>
                        <a:rPr lang="en-CA" sz="1100" b="0" i="0" u="none" strike="noStrike" cap="none" dirty="0" err="1">
                          <a:solidFill>
                            <a:srgbClr val="000000"/>
                          </a:solidFill>
                          <a:latin typeface="Calibri" panose="020F0502020204030204" pitchFamily="34" charset="0"/>
                          <a:ea typeface="Roboto" panose="02000000000000000000" pitchFamily="2" charset="0"/>
                          <a:cs typeface="Calibri"/>
                          <a:sym typeface="Calibri"/>
                        </a:rPr>
                        <a:t>vidéo</a:t>
                      </a:r>
                      <a:r>
                        <a:rPr lang="en-CA" sz="1100" b="0" i="0" u="none" strike="noStrike" cap="none" dirty="0">
                          <a:solidFill>
                            <a:srgbClr val="000000"/>
                          </a:solidFill>
                          <a:latin typeface="Calibri" panose="020F0502020204030204" pitchFamily="34" charset="0"/>
                          <a:ea typeface="Roboto" panose="02000000000000000000" pitchFamily="2" charset="0"/>
                          <a:cs typeface="Calibri"/>
                          <a:sym typeface="Calibri"/>
                        </a:rPr>
                        <a:t>/</a:t>
                      </a:r>
                      <a:r>
                        <a:rPr lang="en-CA" sz="1100" b="0" i="0" u="none" strike="noStrike" cap="none" dirty="0" err="1">
                          <a:solidFill>
                            <a:srgbClr val="000000"/>
                          </a:solidFill>
                          <a:latin typeface="Calibri" panose="020F0502020204030204" pitchFamily="34" charset="0"/>
                          <a:ea typeface="Roboto" panose="02000000000000000000" pitchFamily="2" charset="0"/>
                          <a:cs typeface="Calibri"/>
                          <a:sym typeface="Calibri"/>
                        </a:rPr>
                        <a:t>filme</a:t>
                      </a:r>
                      <a:endParaRPr sz="11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9525" marR="9525" marT="9525" marB="0" anchor="b"/>
                </a:tc>
                <a:extLst>
                  <a:ext uri="{0D108BD9-81ED-4DB2-BD59-A6C34878D82A}">
                    <a16:rowId xmlns:a16="http://schemas.microsoft.com/office/drawing/2014/main" val="10006"/>
                  </a:ext>
                </a:extLst>
              </a:tr>
              <a:tr h="139700">
                <a:tc>
                  <a:txBody>
                    <a:bodyPr/>
                    <a:lstStyle/>
                    <a:p>
                      <a:pPr marL="0" marR="0" lvl="0" indent="0" algn="ctr" rtl="0">
                        <a:lnSpc>
                          <a:spcPct val="100000"/>
                        </a:lnSpc>
                        <a:spcBef>
                          <a:spcPts val="0"/>
                        </a:spcBef>
                        <a:spcAft>
                          <a:spcPts val="0"/>
                        </a:spcAft>
                        <a:buNone/>
                      </a:pPr>
                      <a:r>
                        <a:rPr lang="en-CA" sz="1100" b="0" i="0" u="none" strike="noStrike" cap="none" dirty="0">
                          <a:solidFill>
                            <a:srgbClr val="000000"/>
                          </a:solidFill>
                          <a:latin typeface="Calibri" panose="020F0502020204030204" pitchFamily="34" charset="0"/>
                          <a:ea typeface="Roboto" panose="02000000000000000000" pitchFamily="2" charset="0"/>
                          <a:cs typeface="Calibri"/>
                          <a:sym typeface="Calibri"/>
                        </a:rPr>
                        <a:t>11</a:t>
                      </a:r>
                      <a:endParaRPr dirty="0"/>
                    </a:p>
                  </a:txBody>
                  <a:tcPr marL="9525" marR="9525" marT="9525" marB="0" anchor="b"/>
                </a:tc>
                <a:tc>
                  <a:txBody>
                    <a:bodyPr/>
                    <a:lstStyle/>
                    <a:p>
                      <a:pPr marL="0" marR="0" lvl="0" indent="0" algn="l" rtl="0">
                        <a:lnSpc>
                          <a:spcPct val="100000"/>
                        </a:lnSpc>
                        <a:spcBef>
                          <a:spcPts val="0"/>
                        </a:spcBef>
                        <a:spcAft>
                          <a:spcPts val="0"/>
                        </a:spcAft>
                        <a:buNone/>
                      </a:pPr>
                      <a:r>
                        <a:rPr lang="en-CA" sz="1100" b="0" i="0" u="none" strike="noStrike" cap="none" dirty="0">
                          <a:solidFill>
                            <a:srgbClr val="000000"/>
                          </a:solidFill>
                          <a:latin typeface="Calibri" panose="020F0502020204030204" pitchFamily="34" charset="0"/>
                          <a:ea typeface="Roboto" panose="02000000000000000000" pitchFamily="2" charset="0"/>
                          <a:cs typeface="Calibri"/>
                          <a:sym typeface="Calibri"/>
                        </a:rPr>
                        <a:t>Lecture livre</a:t>
                      </a:r>
                      <a:endParaRPr dirty="0"/>
                    </a:p>
                  </a:txBody>
                  <a:tcPr marL="9525" marR="9525" marT="9525" marB="0" anchor="b"/>
                </a:tc>
                <a:extLst>
                  <a:ext uri="{0D108BD9-81ED-4DB2-BD59-A6C34878D82A}">
                    <a16:rowId xmlns:a16="http://schemas.microsoft.com/office/drawing/2014/main" val="10007"/>
                  </a:ext>
                </a:extLst>
              </a:tr>
              <a:tr h="139700">
                <a:tc>
                  <a:txBody>
                    <a:bodyPr/>
                    <a:lstStyle/>
                    <a:p>
                      <a:pPr marL="0" marR="0" lvl="0" indent="0" algn="ctr" rtl="0">
                        <a:lnSpc>
                          <a:spcPct val="100000"/>
                        </a:lnSpc>
                        <a:spcBef>
                          <a:spcPts val="0"/>
                        </a:spcBef>
                        <a:spcAft>
                          <a:spcPts val="0"/>
                        </a:spcAft>
                        <a:buNone/>
                      </a:pPr>
                      <a:r>
                        <a:rPr lang="en-CA" sz="1100" b="0" i="0" u="none" strike="noStrike" cap="none" dirty="0">
                          <a:solidFill>
                            <a:srgbClr val="000000"/>
                          </a:solidFill>
                          <a:latin typeface="Calibri" panose="020F0502020204030204" pitchFamily="34" charset="0"/>
                          <a:ea typeface="Roboto" panose="02000000000000000000" pitchFamily="2" charset="0"/>
                          <a:cs typeface="Calibri"/>
                          <a:sym typeface="Calibri"/>
                        </a:rPr>
                        <a:t>9</a:t>
                      </a:r>
                      <a:endParaRPr dirty="0"/>
                    </a:p>
                  </a:txBody>
                  <a:tcPr marL="9525" marR="9525" marT="9525" marB="0" anchor="b"/>
                </a:tc>
                <a:tc>
                  <a:txBody>
                    <a:bodyPr/>
                    <a:lstStyle/>
                    <a:p>
                      <a:pPr marL="0" marR="0" lvl="0" indent="0" algn="l" rtl="0">
                        <a:lnSpc>
                          <a:spcPct val="100000"/>
                        </a:lnSpc>
                        <a:spcBef>
                          <a:spcPts val="0"/>
                        </a:spcBef>
                        <a:spcAft>
                          <a:spcPts val="0"/>
                        </a:spcAft>
                        <a:buNone/>
                      </a:pPr>
                      <a:r>
                        <a:rPr lang="en-CA" sz="1100" b="0" i="0" u="none" strike="noStrike" cap="none" dirty="0" err="1">
                          <a:solidFill>
                            <a:srgbClr val="000000"/>
                          </a:solidFill>
                          <a:latin typeface="Calibri" panose="020F0502020204030204" pitchFamily="34" charset="0"/>
                          <a:ea typeface="Roboto" panose="02000000000000000000" pitchFamily="2" charset="0"/>
                          <a:cs typeface="Calibri"/>
                          <a:sym typeface="Calibri"/>
                        </a:rPr>
                        <a:t>Activités</a:t>
                      </a:r>
                      <a:r>
                        <a:rPr lang="en-CA" sz="1100" b="0" i="0" u="none" strike="noStrike" cap="none" dirty="0">
                          <a:solidFill>
                            <a:srgbClr val="000000"/>
                          </a:solidFill>
                          <a:latin typeface="Calibri" panose="020F0502020204030204" pitchFamily="34" charset="0"/>
                          <a:ea typeface="Roboto" panose="02000000000000000000" pitchFamily="2" charset="0"/>
                          <a:cs typeface="Calibri"/>
                          <a:sym typeface="Calibri"/>
                        </a:rPr>
                        <a:t> </a:t>
                      </a:r>
                      <a:r>
                        <a:rPr lang="en-CA" sz="1100" b="0" i="0" u="none" strike="noStrike" cap="none" dirty="0" err="1">
                          <a:solidFill>
                            <a:srgbClr val="000000"/>
                          </a:solidFill>
                          <a:latin typeface="Calibri" panose="020F0502020204030204" pitchFamily="34" charset="0"/>
                          <a:ea typeface="Roboto" panose="02000000000000000000" pitchFamily="2" charset="0"/>
                          <a:cs typeface="Calibri"/>
                          <a:sym typeface="Calibri"/>
                        </a:rPr>
                        <a:t>créatives</a:t>
                      </a:r>
                      <a:endParaRPr sz="11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9525" marR="9525" marT="9525" marB="0" anchor="b"/>
                </a:tc>
                <a:extLst>
                  <a:ext uri="{0D108BD9-81ED-4DB2-BD59-A6C34878D82A}">
                    <a16:rowId xmlns:a16="http://schemas.microsoft.com/office/drawing/2014/main" val="10008"/>
                  </a:ext>
                </a:extLst>
              </a:tr>
              <a:tr h="139700">
                <a:tc>
                  <a:txBody>
                    <a:bodyPr/>
                    <a:lstStyle/>
                    <a:p>
                      <a:pPr marL="0" marR="0" lvl="0" indent="0" algn="ctr" rtl="0">
                        <a:lnSpc>
                          <a:spcPct val="100000"/>
                        </a:lnSpc>
                        <a:spcBef>
                          <a:spcPts val="0"/>
                        </a:spcBef>
                        <a:spcAft>
                          <a:spcPts val="0"/>
                        </a:spcAft>
                        <a:buNone/>
                      </a:pPr>
                      <a:r>
                        <a:rPr lang="en-CA" sz="1100" b="0" i="0" u="none" strike="noStrike" cap="none" dirty="0">
                          <a:solidFill>
                            <a:srgbClr val="000000"/>
                          </a:solidFill>
                          <a:latin typeface="Calibri" panose="020F0502020204030204" pitchFamily="34" charset="0"/>
                          <a:ea typeface="Roboto" panose="02000000000000000000" pitchFamily="2" charset="0"/>
                          <a:cs typeface="Calibri"/>
                          <a:sym typeface="Calibri"/>
                        </a:rPr>
                        <a:t>9</a:t>
                      </a:r>
                      <a:endParaRPr dirty="0"/>
                    </a:p>
                  </a:txBody>
                  <a:tcPr marL="9525" marR="9525" marT="9525" marB="0" anchor="b"/>
                </a:tc>
                <a:tc>
                  <a:txBody>
                    <a:bodyPr/>
                    <a:lstStyle/>
                    <a:p>
                      <a:pPr marL="0" marR="0" lvl="0" indent="0" algn="l" rtl="0">
                        <a:lnSpc>
                          <a:spcPct val="100000"/>
                        </a:lnSpc>
                        <a:spcBef>
                          <a:spcPts val="0"/>
                        </a:spcBef>
                        <a:spcAft>
                          <a:spcPts val="0"/>
                        </a:spcAft>
                        <a:buNone/>
                      </a:pPr>
                      <a:r>
                        <a:rPr lang="en-CA" sz="1100" b="0" i="0" u="none" strike="noStrike" cap="none" dirty="0">
                          <a:solidFill>
                            <a:srgbClr val="000000"/>
                          </a:solidFill>
                          <a:latin typeface="Calibri" panose="020F0502020204030204" pitchFamily="34" charset="0"/>
                          <a:ea typeface="Roboto" panose="02000000000000000000" pitchFamily="2" charset="0"/>
                          <a:cs typeface="Calibri"/>
                          <a:sym typeface="Calibri"/>
                        </a:rPr>
                        <a:t>Spectacle</a:t>
                      </a:r>
                      <a:endParaRPr dirty="0"/>
                    </a:p>
                  </a:txBody>
                  <a:tcPr marL="9525" marR="9525" marT="9525" marB="0" anchor="b"/>
                </a:tc>
                <a:extLst>
                  <a:ext uri="{0D108BD9-81ED-4DB2-BD59-A6C34878D82A}">
                    <a16:rowId xmlns:a16="http://schemas.microsoft.com/office/drawing/2014/main" val="10009"/>
                  </a:ext>
                </a:extLst>
              </a:tr>
              <a:tr h="139700">
                <a:tc>
                  <a:txBody>
                    <a:bodyPr/>
                    <a:lstStyle/>
                    <a:p>
                      <a:pPr marL="0" marR="0" lvl="0" indent="0" algn="ctr" rtl="0">
                        <a:lnSpc>
                          <a:spcPct val="100000"/>
                        </a:lnSpc>
                        <a:spcBef>
                          <a:spcPts val="0"/>
                        </a:spcBef>
                        <a:spcAft>
                          <a:spcPts val="0"/>
                        </a:spcAft>
                        <a:buNone/>
                      </a:pPr>
                      <a:r>
                        <a:rPr lang="en-CA" sz="1100" b="0" i="0" u="none" strike="noStrike" cap="none" dirty="0">
                          <a:solidFill>
                            <a:srgbClr val="000000"/>
                          </a:solidFill>
                          <a:latin typeface="Calibri" panose="020F0502020204030204" pitchFamily="34" charset="0"/>
                          <a:ea typeface="Roboto" panose="02000000000000000000" pitchFamily="2" charset="0"/>
                          <a:cs typeface="Calibri"/>
                          <a:sym typeface="Calibri"/>
                        </a:rPr>
                        <a:t>7</a:t>
                      </a:r>
                      <a:endParaRPr dirty="0"/>
                    </a:p>
                  </a:txBody>
                  <a:tcPr marL="9525" marR="9525" marT="9525" marB="0" anchor="b"/>
                </a:tc>
                <a:tc>
                  <a:txBody>
                    <a:bodyPr/>
                    <a:lstStyle/>
                    <a:p>
                      <a:pPr marL="0" marR="0" lvl="0" indent="0" algn="l" rtl="0">
                        <a:lnSpc>
                          <a:spcPct val="100000"/>
                        </a:lnSpc>
                        <a:spcBef>
                          <a:spcPts val="0"/>
                        </a:spcBef>
                        <a:spcAft>
                          <a:spcPts val="0"/>
                        </a:spcAft>
                        <a:buNone/>
                      </a:pPr>
                      <a:r>
                        <a:rPr lang="en-CA" sz="1100" b="0" i="0" u="none" strike="noStrike" cap="none" dirty="0">
                          <a:solidFill>
                            <a:srgbClr val="000000"/>
                          </a:solidFill>
                          <a:latin typeface="Calibri" panose="020F0502020204030204" pitchFamily="34" charset="0"/>
                          <a:ea typeface="Roboto" panose="02000000000000000000" pitchFamily="2" charset="0"/>
                          <a:cs typeface="Calibri"/>
                          <a:sym typeface="Calibri"/>
                        </a:rPr>
                        <a:t>Exposition photo</a:t>
                      </a:r>
                      <a:endParaRPr dirty="0"/>
                    </a:p>
                  </a:txBody>
                  <a:tcPr marL="9525" marR="9525" marT="9525" marB="0" anchor="b"/>
                </a:tc>
                <a:extLst>
                  <a:ext uri="{0D108BD9-81ED-4DB2-BD59-A6C34878D82A}">
                    <a16:rowId xmlns:a16="http://schemas.microsoft.com/office/drawing/2014/main" val="10010"/>
                  </a:ext>
                </a:extLst>
              </a:tr>
              <a:tr h="139700">
                <a:tc>
                  <a:txBody>
                    <a:bodyPr/>
                    <a:lstStyle/>
                    <a:p>
                      <a:pPr marL="0" marR="0" lvl="0" indent="0" algn="ctr" rtl="0">
                        <a:lnSpc>
                          <a:spcPct val="100000"/>
                        </a:lnSpc>
                        <a:spcBef>
                          <a:spcPts val="0"/>
                        </a:spcBef>
                        <a:spcAft>
                          <a:spcPts val="0"/>
                        </a:spcAft>
                        <a:buNone/>
                      </a:pPr>
                      <a:r>
                        <a:rPr lang="en-CA" sz="1100" b="0" i="0" u="none" strike="noStrike" cap="none" dirty="0">
                          <a:solidFill>
                            <a:srgbClr val="000000"/>
                          </a:solidFill>
                          <a:latin typeface="Calibri" panose="020F0502020204030204" pitchFamily="34" charset="0"/>
                          <a:ea typeface="Roboto" panose="02000000000000000000" pitchFamily="2" charset="0"/>
                          <a:cs typeface="Calibri"/>
                          <a:sym typeface="Calibri"/>
                        </a:rPr>
                        <a:t>4</a:t>
                      </a:r>
                      <a:endParaRPr dirty="0"/>
                    </a:p>
                  </a:txBody>
                  <a:tcPr marL="9525" marR="9525" marT="9525" marB="0" anchor="b"/>
                </a:tc>
                <a:tc>
                  <a:txBody>
                    <a:bodyPr/>
                    <a:lstStyle/>
                    <a:p>
                      <a:pPr marL="0" marR="0" lvl="0" indent="0" algn="l" rtl="0">
                        <a:lnSpc>
                          <a:spcPct val="100000"/>
                        </a:lnSpc>
                        <a:spcBef>
                          <a:spcPts val="0"/>
                        </a:spcBef>
                        <a:spcAft>
                          <a:spcPts val="0"/>
                        </a:spcAft>
                        <a:buNone/>
                      </a:pPr>
                      <a:r>
                        <a:rPr lang="en-CA" sz="1100" b="0" i="0" u="none" strike="noStrike" cap="none" dirty="0" err="1">
                          <a:solidFill>
                            <a:srgbClr val="000000"/>
                          </a:solidFill>
                          <a:latin typeface="Calibri" panose="020F0502020204030204" pitchFamily="34" charset="0"/>
                          <a:ea typeface="Roboto" panose="02000000000000000000" pitchFamily="2" charset="0"/>
                          <a:cs typeface="Calibri"/>
                          <a:sym typeface="Calibri"/>
                        </a:rPr>
                        <a:t>Activités</a:t>
                      </a:r>
                      <a:r>
                        <a:rPr lang="en-CA" sz="1100" b="0" i="0" u="none" strike="noStrike" cap="none" dirty="0">
                          <a:solidFill>
                            <a:srgbClr val="000000"/>
                          </a:solidFill>
                          <a:latin typeface="Calibri" panose="020F0502020204030204" pitchFamily="34" charset="0"/>
                          <a:ea typeface="Roboto" panose="02000000000000000000" pitchFamily="2" charset="0"/>
                          <a:cs typeface="Calibri"/>
                          <a:sym typeface="Calibri"/>
                        </a:rPr>
                        <a:t> </a:t>
                      </a:r>
                      <a:r>
                        <a:rPr lang="en-CA" sz="1100" b="0" i="0" u="none" strike="noStrike" cap="none" dirty="0" err="1">
                          <a:solidFill>
                            <a:srgbClr val="000000"/>
                          </a:solidFill>
                          <a:latin typeface="Calibri" panose="020F0502020204030204" pitchFamily="34" charset="0"/>
                          <a:ea typeface="Roboto" panose="02000000000000000000" pitchFamily="2" charset="0"/>
                          <a:cs typeface="Calibri"/>
                          <a:sym typeface="Calibri"/>
                        </a:rPr>
                        <a:t>sportives</a:t>
                      </a:r>
                      <a:endParaRPr sz="11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9525" marR="9525" marT="9525" marB="0" anchor="b"/>
                </a:tc>
                <a:extLst>
                  <a:ext uri="{0D108BD9-81ED-4DB2-BD59-A6C34878D82A}">
                    <a16:rowId xmlns:a16="http://schemas.microsoft.com/office/drawing/2014/main" val="10011"/>
                  </a:ext>
                </a:extLst>
              </a:tr>
              <a:tr h="139700">
                <a:tc>
                  <a:txBody>
                    <a:bodyPr/>
                    <a:lstStyle/>
                    <a:p>
                      <a:pPr marL="0" marR="0" lvl="0" indent="0" algn="ctr" rtl="0">
                        <a:lnSpc>
                          <a:spcPct val="100000"/>
                        </a:lnSpc>
                        <a:spcBef>
                          <a:spcPts val="0"/>
                        </a:spcBef>
                        <a:spcAft>
                          <a:spcPts val="0"/>
                        </a:spcAft>
                        <a:buNone/>
                      </a:pPr>
                      <a:r>
                        <a:rPr lang="en-CA" sz="1100" b="0" i="0" u="none" strike="noStrike" cap="none" dirty="0">
                          <a:solidFill>
                            <a:srgbClr val="000000"/>
                          </a:solidFill>
                          <a:latin typeface="Calibri" panose="020F0502020204030204" pitchFamily="34" charset="0"/>
                          <a:ea typeface="Roboto" panose="02000000000000000000" pitchFamily="2" charset="0"/>
                          <a:cs typeface="Calibri"/>
                          <a:sym typeface="Calibri"/>
                        </a:rPr>
                        <a:t>4</a:t>
                      </a:r>
                      <a:endParaRPr dirty="0"/>
                    </a:p>
                  </a:txBody>
                  <a:tcPr marL="9525" marR="9525" marT="9525" marB="0" anchor="b"/>
                </a:tc>
                <a:tc>
                  <a:txBody>
                    <a:bodyPr/>
                    <a:lstStyle/>
                    <a:p>
                      <a:pPr marL="0" marR="0" lvl="0" indent="0" algn="l" rtl="0">
                        <a:lnSpc>
                          <a:spcPct val="100000"/>
                        </a:lnSpc>
                        <a:spcBef>
                          <a:spcPts val="0"/>
                        </a:spcBef>
                        <a:spcAft>
                          <a:spcPts val="0"/>
                        </a:spcAft>
                        <a:buNone/>
                      </a:pPr>
                      <a:r>
                        <a:rPr lang="en-CA" sz="1100" b="0" i="0" u="none" strike="noStrike" cap="none" dirty="0" err="1">
                          <a:solidFill>
                            <a:srgbClr val="000000"/>
                          </a:solidFill>
                          <a:latin typeface="Calibri" panose="020F0502020204030204" pitchFamily="34" charset="0"/>
                          <a:ea typeface="Roboto" panose="02000000000000000000" pitchFamily="2" charset="0"/>
                          <a:cs typeface="Calibri"/>
                          <a:sym typeface="Calibri"/>
                        </a:rPr>
                        <a:t>Campagne</a:t>
                      </a:r>
                      <a:r>
                        <a:rPr lang="en-CA" sz="1100" b="0" i="0" u="none" strike="noStrike" cap="none" dirty="0">
                          <a:solidFill>
                            <a:srgbClr val="000000"/>
                          </a:solidFill>
                          <a:latin typeface="Calibri" panose="020F0502020204030204" pitchFamily="34" charset="0"/>
                          <a:ea typeface="Roboto" panose="02000000000000000000" pitchFamily="2" charset="0"/>
                          <a:cs typeface="Calibri"/>
                          <a:sym typeface="Calibri"/>
                        </a:rPr>
                        <a:t> </a:t>
                      </a:r>
                      <a:r>
                        <a:rPr lang="en-CA" sz="1100" b="0" i="0" u="none" strike="noStrike" cap="none" dirty="0" err="1">
                          <a:solidFill>
                            <a:srgbClr val="000000"/>
                          </a:solidFill>
                          <a:latin typeface="Calibri" panose="020F0502020204030204" pitchFamily="34" charset="0"/>
                          <a:ea typeface="Roboto" panose="02000000000000000000" pitchFamily="2" charset="0"/>
                          <a:cs typeface="Calibri"/>
                          <a:sym typeface="Calibri"/>
                        </a:rPr>
                        <a:t>publicitaire</a:t>
                      </a:r>
                      <a:r>
                        <a:rPr lang="en-CA" sz="1100" b="0" i="0" u="none" strike="noStrike" cap="none" dirty="0">
                          <a:solidFill>
                            <a:srgbClr val="000000"/>
                          </a:solidFill>
                          <a:latin typeface="Calibri" panose="020F0502020204030204" pitchFamily="34" charset="0"/>
                          <a:ea typeface="Roboto" panose="02000000000000000000" pitchFamily="2" charset="0"/>
                          <a:cs typeface="Calibri"/>
                          <a:sym typeface="Calibri"/>
                        </a:rPr>
                        <a:t> </a:t>
                      </a:r>
                      <a:r>
                        <a:rPr lang="en-CA" sz="1100" b="0" i="0" u="none" strike="noStrike" cap="none" dirty="0" err="1">
                          <a:solidFill>
                            <a:srgbClr val="000000"/>
                          </a:solidFill>
                          <a:latin typeface="Calibri" panose="020F0502020204030204" pitchFamily="34" charset="0"/>
                          <a:ea typeface="Roboto" panose="02000000000000000000" pitchFamily="2" charset="0"/>
                          <a:cs typeface="Calibri"/>
                          <a:sym typeface="Calibri"/>
                        </a:rPr>
                        <a:t>médias</a:t>
                      </a:r>
                      <a:endParaRPr sz="11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9525" marR="9525" marT="9525" marB="0" anchor="b"/>
                </a:tc>
                <a:extLst>
                  <a:ext uri="{0D108BD9-81ED-4DB2-BD59-A6C34878D82A}">
                    <a16:rowId xmlns:a16="http://schemas.microsoft.com/office/drawing/2014/main" val="10012"/>
                  </a:ext>
                </a:extLst>
              </a:tr>
              <a:tr h="139700">
                <a:tc>
                  <a:txBody>
                    <a:bodyPr/>
                    <a:lstStyle/>
                    <a:p>
                      <a:pPr marL="0" marR="0" lvl="0" indent="0" algn="ctr" rtl="0">
                        <a:lnSpc>
                          <a:spcPct val="100000"/>
                        </a:lnSpc>
                        <a:spcBef>
                          <a:spcPts val="0"/>
                        </a:spcBef>
                        <a:spcAft>
                          <a:spcPts val="0"/>
                        </a:spcAft>
                        <a:buNone/>
                      </a:pPr>
                      <a:r>
                        <a:rPr lang="en-CA" sz="1100" b="0" i="0" u="none" strike="noStrike" cap="none" dirty="0">
                          <a:solidFill>
                            <a:srgbClr val="000000"/>
                          </a:solidFill>
                          <a:latin typeface="Calibri" panose="020F0502020204030204" pitchFamily="34" charset="0"/>
                          <a:ea typeface="Roboto" panose="02000000000000000000" pitchFamily="2" charset="0"/>
                          <a:cs typeface="Calibri"/>
                          <a:sym typeface="Calibri"/>
                        </a:rPr>
                        <a:t>2</a:t>
                      </a:r>
                      <a:endParaRPr dirty="0"/>
                    </a:p>
                  </a:txBody>
                  <a:tcPr marL="9525" marR="9525" marT="9525" marB="0" anchor="b"/>
                </a:tc>
                <a:tc>
                  <a:txBody>
                    <a:bodyPr/>
                    <a:lstStyle/>
                    <a:p>
                      <a:pPr marL="0" marR="0" lvl="0" indent="0" algn="l" rtl="0">
                        <a:lnSpc>
                          <a:spcPct val="100000"/>
                        </a:lnSpc>
                        <a:spcBef>
                          <a:spcPts val="0"/>
                        </a:spcBef>
                        <a:spcAft>
                          <a:spcPts val="0"/>
                        </a:spcAft>
                        <a:buNone/>
                      </a:pPr>
                      <a:r>
                        <a:rPr lang="en-CA" sz="1100" b="0" i="0" u="none" strike="noStrike" cap="none" dirty="0">
                          <a:solidFill>
                            <a:srgbClr val="000000"/>
                          </a:solidFill>
                          <a:latin typeface="Calibri" panose="020F0502020204030204" pitchFamily="34" charset="0"/>
                          <a:ea typeface="Roboto" panose="02000000000000000000" pitchFamily="2" charset="0"/>
                          <a:cs typeface="Calibri"/>
                          <a:sym typeface="Calibri"/>
                        </a:rPr>
                        <a:t>Tour des </a:t>
                      </a:r>
                      <a:r>
                        <a:rPr lang="en-CA" sz="1100" b="0" i="0" u="none" strike="noStrike" cap="none" dirty="0" err="1">
                          <a:solidFill>
                            <a:srgbClr val="000000"/>
                          </a:solidFill>
                          <a:latin typeface="Calibri" panose="020F0502020204030204" pitchFamily="34" charset="0"/>
                          <a:ea typeface="Roboto" panose="02000000000000000000" pitchFamily="2" charset="0"/>
                          <a:cs typeface="Calibri"/>
                          <a:sym typeface="Calibri"/>
                        </a:rPr>
                        <a:t>lieux</a:t>
                      </a:r>
                      <a:endParaRPr sz="11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9525" marR="9525" marT="9525" marB="0" anchor="b"/>
                </a:tc>
                <a:extLst>
                  <a:ext uri="{0D108BD9-81ED-4DB2-BD59-A6C34878D82A}">
                    <a16:rowId xmlns:a16="http://schemas.microsoft.com/office/drawing/2014/main" val="10013"/>
                  </a:ext>
                </a:extLst>
              </a:tr>
            </a:tbl>
          </a:graphicData>
        </a:graphic>
      </p:graphicFrame>
      <p:sp>
        <p:nvSpPr>
          <p:cNvPr id="407" name="Google Shape;407;p52"/>
          <p:cNvSpPr txBox="1"/>
          <p:nvPr/>
        </p:nvSpPr>
        <p:spPr>
          <a:xfrm>
            <a:off x="9563903" y="6463878"/>
            <a:ext cx="13581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CA" sz="1200" strike="noStrike" cap="none" dirty="0">
                <a:solidFill>
                  <a:srgbClr val="000000"/>
                </a:solidFill>
                <a:latin typeface="Calibri" panose="020F0502020204030204" pitchFamily="34" charset="0"/>
                <a:ea typeface="Roboto" panose="02000000000000000000" pitchFamily="2" charset="0"/>
                <a:cs typeface="Calibri"/>
                <a:sym typeface="Calibri"/>
              </a:rPr>
              <a:t>Type </a:t>
            </a:r>
            <a:r>
              <a:rPr lang="en-CA" sz="1200" strike="noStrike" cap="none" dirty="0" err="1">
                <a:solidFill>
                  <a:srgbClr val="000000"/>
                </a:solidFill>
                <a:latin typeface="Calibri" panose="020F0502020204030204" pitchFamily="34" charset="0"/>
                <a:ea typeface="Roboto" panose="02000000000000000000" pitchFamily="2" charset="0"/>
                <a:cs typeface="Calibri"/>
                <a:sym typeface="Calibri"/>
              </a:rPr>
              <a:t>d’organismes</a:t>
            </a:r>
            <a:endParaRPr sz="1200" strike="noStrike" cap="none" dirty="0">
              <a:solidFill>
                <a:srgbClr val="000000"/>
              </a:solidFill>
              <a:latin typeface="Calibri" panose="020F0502020204030204" pitchFamily="34" charset="0"/>
              <a:ea typeface="Roboto" panose="02000000000000000000" pitchFamily="2" charset="0"/>
              <a:cs typeface="Calibri"/>
              <a:sym typeface="Calibri"/>
            </a:endParaRPr>
          </a:p>
        </p:txBody>
      </p:sp>
      <p:pic>
        <p:nvPicPr>
          <p:cNvPr id="408" name="Google Shape;408;p52"/>
          <p:cNvPicPr preferRelativeResize="0"/>
          <p:nvPr/>
        </p:nvPicPr>
        <p:blipFill>
          <a:blip r:embed="rId3">
            <a:alphaModFix/>
          </a:blip>
          <a:stretch>
            <a:fillRect/>
          </a:stretch>
        </p:blipFill>
        <p:spPr>
          <a:xfrm>
            <a:off x="9201525" y="4634850"/>
            <a:ext cx="2742400" cy="2026023"/>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53"/>
          <p:cNvSpPr/>
          <p:nvPr/>
        </p:nvSpPr>
        <p:spPr>
          <a:xfrm>
            <a:off x="290159" y="223090"/>
            <a:ext cx="11243256" cy="1286596"/>
          </a:xfrm>
          <a:prstGeom prst="rect">
            <a:avLst/>
          </a:prstGeom>
          <a:solidFill>
            <a:srgbClr val="404040"/>
          </a:solidFill>
          <a:ln w="127000" cap="flat" cmpd="thickThin">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u="none" strike="noStrike" cap="none" dirty="0">
              <a:solidFill>
                <a:schemeClr val="lt1"/>
              </a:solidFill>
              <a:latin typeface="Calibri" panose="020F0502020204030204" pitchFamily="34" charset="0"/>
              <a:ea typeface="Roboto" panose="02000000000000000000" pitchFamily="2" charset="0"/>
              <a:cs typeface="Calibri"/>
              <a:sym typeface="Calibri"/>
            </a:endParaRPr>
          </a:p>
        </p:txBody>
      </p:sp>
      <p:sp>
        <p:nvSpPr>
          <p:cNvPr id="415" name="Google Shape;415;p53"/>
          <p:cNvSpPr txBox="1">
            <a:spLocks noGrp="1"/>
          </p:cNvSpPr>
          <p:nvPr>
            <p:ph type="title"/>
          </p:nvPr>
        </p:nvSpPr>
        <p:spPr>
          <a:xfrm>
            <a:off x="838200" y="240014"/>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400"/>
              <a:buFont typeface="Calibri"/>
              <a:buNone/>
            </a:pPr>
            <a:r>
              <a:rPr lang="en-CA" dirty="0" err="1">
                <a:solidFill>
                  <a:schemeClr val="lt1"/>
                </a:solidFill>
              </a:rPr>
              <a:t>Profil</a:t>
            </a:r>
            <a:r>
              <a:rPr lang="en-CA" dirty="0">
                <a:solidFill>
                  <a:schemeClr val="lt1"/>
                </a:solidFill>
              </a:rPr>
              <a:t> des </a:t>
            </a:r>
            <a:r>
              <a:rPr lang="en-CA" dirty="0" err="1">
                <a:solidFill>
                  <a:schemeClr val="lt1"/>
                </a:solidFill>
              </a:rPr>
              <a:t>activités</a:t>
            </a:r>
            <a:r>
              <a:rPr lang="en-CA" dirty="0">
                <a:solidFill>
                  <a:schemeClr val="lt1"/>
                </a:solidFill>
              </a:rPr>
              <a:t> de formation </a:t>
            </a:r>
            <a:r>
              <a:rPr lang="en-CA" dirty="0" err="1">
                <a:solidFill>
                  <a:schemeClr val="lt1"/>
                </a:solidFill>
              </a:rPr>
              <a:t>gratuites</a:t>
            </a:r>
            <a:endParaRPr dirty="0">
              <a:solidFill>
                <a:schemeClr val="lt1"/>
              </a:solidFill>
            </a:endParaRPr>
          </a:p>
        </p:txBody>
      </p:sp>
      <p:sp>
        <p:nvSpPr>
          <p:cNvPr id="416" name="Google Shape;416;p53"/>
          <p:cNvSpPr txBox="1">
            <a:spLocks noGrp="1"/>
          </p:cNvSpPr>
          <p:nvPr>
            <p:ph type="body" idx="1"/>
          </p:nvPr>
        </p:nvSpPr>
        <p:spPr>
          <a:xfrm>
            <a:off x="285684" y="1565577"/>
            <a:ext cx="4807497" cy="2612700"/>
          </a:xfrm>
          <a:prstGeom prst="rect">
            <a:avLst/>
          </a:prstGeom>
          <a:noFill/>
          <a:ln>
            <a:noFill/>
          </a:ln>
        </p:spPr>
        <p:txBody>
          <a:bodyPr spcFirstLastPara="1" wrap="square" lIns="91425" tIns="45700" rIns="91425" bIns="45700" anchor="t" anchorCtr="0">
            <a:noAutofit/>
          </a:bodyPr>
          <a:lstStyle/>
          <a:p>
            <a:pPr marL="228600" lvl="0" indent="-228600" algn="l" rtl="0">
              <a:lnSpc>
                <a:spcPct val="150000"/>
              </a:lnSpc>
              <a:spcBef>
                <a:spcPts val="0"/>
              </a:spcBef>
              <a:spcAft>
                <a:spcPts val="0"/>
              </a:spcAft>
              <a:buSzPts val="2800"/>
              <a:buFont typeface="Arial"/>
              <a:buChar char="●"/>
            </a:pPr>
            <a:r>
              <a:rPr lang="en-CA" sz="2400" dirty="0"/>
              <a:t>29/71 (41%) formations </a:t>
            </a:r>
            <a:r>
              <a:rPr lang="en-CA" sz="2400" dirty="0" err="1"/>
              <a:t>gratuites</a:t>
            </a:r>
            <a:endParaRPr sz="2400" dirty="0"/>
          </a:p>
          <a:p>
            <a:pPr marL="685800" lvl="1" indent="-228600" algn="l" rtl="0">
              <a:lnSpc>
                <a:spcPct val="115000"/>
              </a:lnSpc>
              <a:spcBef>
                <a:spcPts val="500"/>
              </a:spcBef>
              <a:spcAft>
                <a:spcPts val="0"/>
              </a:spcAft>
              <a:buSzPts val="2400"/>
              <a:buFont typeface="Noto Sans Symbols"/>
              <a:buChar char="■"/>
            </a:pPr>
            <a:r>
              <a:rPr lang="en-CA" sz="1800" dirty="0">
                <a:latin typeface="Calibri" panose="020F0502020204030204" pitchFamily="34" charset="0"/>
                <a:ea typeface="Roboto" panose="02000000000000000000" pitchFamily="2" charset="0"/>
              </a:rPr>
              <a:t>83% : </a:t>
            </a:r>
            <a:r>
              <a:rPr lang="en-CA" sz="1800" dirty="0" err="1">
                <a:latin typeface="Calibri" panose="020F0502020204030204" pitchFamily="34" charset="0"/>
                <a:ea typeface="Roboto" panose="02000000000000000000" pitchFamily="2" charset="0"/>
              </a:rPr>
              <a:t>Contenu</a:t>
            </a:r>
            <a:r>
              <a:rPr lang="en-CA" sz="1800" dirty="0">
                <a:latin typeface="Calibri" panose="020F0502020204030204" pitchFamily="34" charset="0"/>
                <a:ea typeface="Roboto" panose="02000000000000000000" pitchFamily="2" charset="0"/>
              </a:rPr>
              <a:t> </a:t>
            </a:r>
            <a:r>
              <a:rPr lang="en-CA" sz="1800" dirty="0" err="1">
                <a:latin typeface="Calibri" panose="020F0502020204030204" pitchFamily="34" charset="0"/>
                <a:ea typeface="Roboto" panose="02000000000000000000" pitchFamily="2" charset="0"/>
              </a:rPr>
              <a:t>validé</a:t>
            </a:r>
            <a:endParaRPr sz="1800" dirty="0">
              <a:latin typeface="Calibri" panose="020F0502020204030204" pitchFamily="34" charset="0"/>
              <a:ea typeface="Roboto" panose="02000000000000000000" pitchFamily="2" charset="0"/>
            </a:endParaRPr>
          </a:p>
          <a:p>
            <a:pPr marL="685800" lvl="1" indent="-228600" algn="l" rtl="0">
              <a:lnSpc>
                <a:spcPct val="115000"/>
              </a:lnSpc>
              <a:spcBef>
                <a:spcPts val="500"/>
              </a:spcBef>
              <a:spcAft>
                <a:spcPts val="0"/>
              </a:spcAft>
              <a:buSzPts val="2400"/>
              <a:buFont typeface="Noto Sans Symbols"/>
              <a:buChar char="■"/>
            </a:pPr>
            <a:r>
              <a:rPr lang="en-CA" sz="1800" dirty="0">
                <a:latin typeface="Calibri" panose="020F0502020204030204" pitchFamily="34" charset="0"/>
                <a:ea typeface="Roboto" panose="02000000000000000000" pitchFamily="2" charset="0"/>
              </a:rPr>
              <a:t>14%: </a:t>
            </a:r>
            <a:r>
              <a:rPr lang="en-CA" sz="1800" dirty="0" err="1">
                <a:latin typeface="Calibri" panose="020F0502020204030204" pitchFamily="34" charset="0"/>
                <a:ea typeface="Roboto" panose="02000000000000000000" pitchFamily="2" charset="0"/>
              </a:rPr>
              <a:t>Accréditées</a:t>
            </a:r>
            <a:endParaRPr sz="2400" dirty="0">
              <a:latin typeface="Calibri" panose="020F0502020204030204" pitchFamily="34" charset="0"/>
              <a:ea typeface="Roboto" panose="02000000000000000000" pitchFamily="2" charset="0"/>
            </a:endParaRPr>
          </a:p>
          <a:p>
            <a:pPr marL="685800" lvl="1" indent="-76200" algn="l" rtl="0">
              <a:lnSpc>
                <a:spcPct val="90000"/>
              </a:lnSpc>
              <a:spcBef>
                <a:spcPts val="500"/>
              </a:spcBef>
              <a:spcAft>
                <a:spcPts val="0"/>
              </a:spcAft>
              <a:buClr>
                <a:schemeClr val="dk1"/>
              </a:buClr>
              <a:buSzPts val="2400"/>
              <a:buNone/>
            </a:pPr>
            <a:endParaRPr dirty="0">
              <a:latin typeface="Calibri" panose="020F0502020204030204" pitchFamily="34" charset="0"/>
              <a:ea typeface="Roboto" panose="02000000000000000000" pitchFamily="2" charset="0"/>
            </a:endParaRPr>
          </a:p>
          <a:p>
            <a:pPr marL="228600" lvl="0" indent="-50800" algn="l" rtl="0">
              <a:lnSpc>
                <a:spcPct val="90000"/>
              </a:lnSpc>
              <a:spcBef>
                <a:spcPts val="1000"/>
              </a:spcBef>
              <a:spcAft>
                <a:spcPts val="0"/>
              </a:spcAft>
              <a:buClr>
                <a:schemeClr val="dk1"/>
              </a:buClr>
              <a:buSzPts val="2800"/>
              <a:buNone/>
            </a:pPr>
            <a:endParaRPr dirty="0"/>
          </a:p>
          <a:p>
            <a:pPr marL="457200" lvl="1" indent="0" algn="l" rtl="0">
              <a:lnSpc>
                <a:spcPct val="90000"/>
              </a:lnSpc>
              <a:spcBef>
                <a:spcPts val="500"/>
              </a:spcBef>
              <a:spcAft>
                <a:spcPts val="0"/>
              </a:spcAft>
              <a:buClr>
                <a:schemeClr val="dk1"/>
              </a:buClr>
              <a:buSzPts val="2400"/>
              <a:buNone/>
            </a:pPr>
            <a:endParaRPr dirty="0">
              <a:latin typeface="Calibri" panose="020F0502020204030204" pitchFamily="34" charset="0"/>
              <a:ea typeface="Roboto" panose="02000000000000000000" pitchFamily="2" charset="0"/>
            </a:endParaRPr>
          </a:p>
          <a:p>
            <a:pPr marL="228600" lvl="0" indent="-50800" algn="l" rtl="0">
              <a:lnSpc>
                <a:spcPct val="90000"/>
              </a:lnSpc>
              <a:spcBef>
                <a:spcPts val="1000"/>
              </a:spcBef>
              <a:spcAft>
                <a:spcPts val="0"/>
              </a:spcAft>
              <a:buClr>
                <a:schemeClr val="dk1"/>
              </a:buClr>
              <a:buSzPts val="2800"/>
              <a:buNone/>
            </a:pPr>
            <a:endParaRPr dirty="0"/>
          </a:p>
        </p:txBody>
      </p:sp>
      <p:graphicFrame>
        <p:nvGraphicFramePr>
          <p:cNvPr id="417" name="Google Shape;417;p53"/>
          <p:cNvGraphicFramePr/>
          <p:nvPr/>
        </p:nvGraphicFramePr>
        <p:xfrm>
          <a:off x="285684" y="4078642"/>
          <a:ext cx="4691300" cy="2539380"/>
        </p:xfrm>
        <a:graphic>
          <a:graphicData uri="http://schemas.openxmlformats.org/drawingml/2006/table">
            <a:tbl>
              <a:tblPr>
                <a:noFill/>
                <a:tableStyleId>{D38AACF3-6E2D-4810-8482-0AC9730B1CD0}</a:tableStyleId>
              </a:tblPr>
              <a:tblGrid>
                <a:gridCol w="611900">
                  <a:extLst>
                    <a:ext uri="{9D8B030D-6E8A-4147-A177-3AD203B41FA5}">
                      <a16:colId xmlns:a16="http://schemas.microsoft.com/office/drawing/2014/main" val="20000"/>
                    </a:ext>
                  </a:extLst>
                </a:gridCol>
                <a:gridCol w="4079400">
                  <a:extLst>
                    <a:ext uri="{9D8B030D-6E8A-4147-A177-3AD203B41FA5}">
                      <a16:colId xmlns:a16="http://schemas.microsoft.com/office/drawing/2014/main" val="20001"/>
                    </a:ext>
                  </a:extLst>
                </a:gridCol>
              </a:tblGrid>
              <a:tr h="190500">
                <a:tc gridSpan="2">
                  <a:txBody>
                    <a:bodyPr/>
                    <a:lstStyle/>
                    <a:p>
                      <a:pPr marL="0" marR="0" lvl="0" indent="0" algn="ctr" rtl="0">
                        <a:lnSpc>
                          <a:spcPct val="100000"/>
                        </a:lnSpc>
                        <a:spcBef>
                          <a:spcPts val="0"/>
                        </a:spcBef>
                        <a:spcAft>
                          <a:spcPts val="0"/>
                        </a:spcAft>
                        <a:buClr>
                          <a:srgbClr val="000000"/>
                        </a:buClr>
                        <a:buSzPts val="1800"/>
                        <a:buFont typeface="Arial"/>
                        <a:buNone/>
                      </a:pPr>
                      <a:r>
                        <a:rPr lang="en-CA" sz="1800" b="0" i="0" u="none" strike="noStrike" cap="none" dirty="0" err="1">
                          <a:solidFill>
                            <a:schemeClr val="dk1"/>
                          </a:solidFill>
                          <a:latin typeface="Calibri" panose="020F0502020204030204" pitchFamily="34" charset="0"/>
                          <a:ea typeface="Roboto" panose="02000000000000000000" pitchFamily="2" charset="0"/>
                        </a:rPr>
                        <a:t>Sujet</a:t>
                      </a:r>
                      <a:r>
                        <a:rPr lang="en-CA" sz="1800" b="0" i="0" u="none" strike="noStrike" cap="none" dirty="0">
                          <a:solidFill>
                            <a:schemeClr val="dk1"/>
                          </a:solidFill>
                          <a:latin typeface="Calibri" panose="020F0502020204030204" pitchFamily="34" charset="0"/>
                          <a:ea typeface="Roboto" panose="02000000000000000000" pitchFamily="2" charset="0"/>
                        </a:rPr>
                        <a:t> (%)</a:t>
                      </a:r>
                      <a:endParaRPr sz="1800" b="1" u="none" strike="noStrike" cap="none" dirty="0">
                        <a:solidFill>
                          <a:schemeClr val="dk1"/>
                        </a:solidFill>
                      </a:endParaRPr>
                    </a:p>
                  </a:txBody>
                  <a:tcPr marL="9525" marR="9525" marT="9525" marB="0" anchor="b"/>
                </a:tc>
                <a:tc hMerge="1">
                  <a:txBody>
                    <a:bodyPr/>
                    <a:lstStyle/>
                    <a:p>
                      <a:endParaRPr lang="en-US"/>
                    </a:p>
                  </a:txBody>
                  <a:tcPr/>
                </a:tc>
                <a:extLst>
                  <a:ext uri="{0D108BD9-81ED-4DB2-BD59-A6C34878D82A}">
                    <a16:rowId xmlns:a16="http://schemas.microsoft.com/office/drawing/2014/main" val="10000"/>
                  </a:ext>
                </a:extLst>
              </a:tr>
              <a:tr h="190500">
                <a:tc>
                  <a:txBody>
                    <a:bodyPr/>
                    <a:lstStyle/>
                    <a:p>
                      <a:pPr marL="0" marR="0" lvl="0" indent="0" algn="ctr" rtl="0">
                        <a:lnSpc>
                          <a:spcPct val="100000"/>
                        </a:lnSpc>
                        <a:spcBef>
                          <a:spcPts val="0"/>
                        </a:spcBef>
                        <a:spcAft>
                          <a:spcPts val="0"/>
                        </a:spcAft>
                        <a:buNone/>
                      </a:pPr>
                      <a:r>
                        <a:rPr lang="en-CA" sz="1600" b="0" i="0" u="none" strike="noStrike" cap="none" dirty="0">
                          <a:latin typeface="Calibri" panose="020F0502020204030204" pitchFamily="34" charset="0"/>
                          <a:ea typeface="Roboto" panose="02000000000000000000" pitchFamily="2" charset="0"/>
                        </a:rPr>
                        <a:t>52</a:t>
                      </a:r>
                      <a:endParaRPr sz="16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6775" marR="6775" marT="6775" marB="0" anchor="ctr"/>
                </a:tc>
                <a:tc>
                  <a:txBody>
                    <a:bodyPr/>
                    <a:lstStyle/>
                    <a:p>
                      <a:pPr marL="0" marR="0" lvl="0" indent="0" algn="l" rtl="0">
                        <a:lnSpc>
                          <a:spcPct val="100000"/>
                        </a:lnSpc>
                        <a:spcBef>
                          <a:spcPts val="0"/>
                        </a:spcBef>
                        <a:spcAft>
                          <a:spcPts val="0"/>
                        </a:spcAft>
                        <a:buNone/>
                      </a:pPr>
                      <a:r>
                        <a:rPr lang="en-CA" sz="1600" b="0" i="0" u="none" strike="noStrike" cap="none" dirty="0" err="1">
                          <a:latin typeface="Calibri" panose="020F0502020204030204" pitchFamily="34" charset="0"/>
                          <a:ea typeface="Roboto" panose="02000000000000000000" pitchFamily="2" charset="0"/>
                        </a:rPr>
                        <a:t>Toutes</a:t>
                      </a:r>
                      <a:r>
                        <a:rPr lang="en-CA" sz="1600" b="0" i="0" u="none" strike="noStrike" cap="none" dirty="0">
                          <a:latin typeface="Calibri" panose="020F0502020204030204" pitchFamily="34" charset="0"/>
                          <a:ea typeface="Roboto" panose="02000000000000000000" pitchFamily="2" charset="0"/>
                        </a:rPr>
                        <a:t> les </a:t>
                      </a:r>
                      <a:r>
                        <a:rPr lang="en-CA" sz="1600" b="0" i="0" u="none" strike="noStrike" cap="none" dirty="0" err="1">
                          <a:latin typeface="Calibri" panose="020F0502020204030204" pitchFamily="34" charset="0"/>
                          <a:ea typeface="Roboto" panose="02000000000000000000" pitchFamily="2" charset="0"/>
                        </a:rPr>
                        <a:t>personnes</a:t>
                      </a:r>
                      <a:r>
                        <a:rPr lang="en-CA" sz="1600" b="0" i="0" u="none" strike="noStrike" cap="none" dirty="0">
                          <a:latin typeface="Calibri" panose="020F0502020204030204" pitchFamily="34" charset="0"/>
                          <a:ea typeface="Roboto" panose="02000000000000000000" pitchFamily="2" charset="0"/>
                        </a:rPr>
                        <a:t> </a:t>
                      </a:r>
                      <a:r>
                        <a:rPr lang="en-CA" sz="1600" b="0" i="0" u="none" strike="noStrike" cap="none" dirty="0" err="1">
                          <a:latin typeface="Calibri" panose="020F0502020204030204" pitchFamily="34" charset="0"/>
                          <a:ea typeface="Roboto" panose="02000000000000000000" pitchFamily="2" charset="0"/>
                        </a:rPr>
                        <a:t>en</a:t>
                      </a:r>
                      <a:r>
                        <a:rPr lang="en-CA" sz="1600" b="0" i="0" u="none" strike="noStrike" cap="none" dirty="0">
                          <a:latin typeface="Calibri" panose="020F0502020204030204" pitchFamily="34" charset="0"/>
                          <a:ea typeface="Roboto" panose="02000000000000000000" pitchFamily="2" charset="0"/>
                        </a:rPr>
                        <a:t> situation de handicap</a:t>
                      </a:r>
                      <a:endParaRPr sz="16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6775" marR="6775" marT="6775" marB="0" anchor="ctr"/>
                </a:tc>
                <a:extLst>
                  <a:ext uri="{0D108BD9-81ED-4DB2-BD59-A6C34878D82A}">
                    <a16:rowId xmlns:a16="http://schemas.microsoft.com/office/drawing/2014/main" val="10001"/>
                  </a:ext>
                </a:extLst>
              </a:tr>
              <a:tr h="190500">
                <a:tc>
                  <a:txBody>
                    <a:bodyPr/>
                    <a:lstStyle/>
                    <a:p>
                      <a:pPr marL="0" marR="0" lvl="0" indent="0" algn="ctr" rtl="0">
                        <a:lnSpc>
                          <a:spcPct val="100000"/>
                        </a:lnSpc>
                        <a:spcBef>
                          <a:spcPts val="0"/>
                        </a:spcBef>
                        <a:spcAft>
                          <a:spcPts val="0"/>
                        </a:spcAft>
                        <a:buNone/>
                      </a:pPr>
                      <a:r>
                        <a:rPr lang="en-CA" sz="1600" b="0" i="0" u="none" strike="noStrike" cap="none" dirty="0">
                          <a:latin typeface="Calibri" panose="020F0502020204030204" pitchFamily="34" charset="0"/>
                          <a:ea typeface="Roboto" panose="02000000000000000000" pitchFamily="2" charset="0"/>
                        </a:rPr>
                        <a:t>31</a:t>
                      </a:r>
                      <a:endParaRPr sz="16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6775" marR="6775" marT="6775" marB="0" anchor="ctr"/>
                </a:tc>
                <a:tc>
                  <a:txBody>
                    <a:bodyPr/>
                    <a:lstStyle/>
                    <a:p>
                      <a:pPr marL="0" marR="0" lvl="0" indent="0" algn="l" rtl="0">
                        <a:lnSpc>
                          <a:spcPct val="100000"/>
                        </a:lnSpc>
                        <a:spcBef>
                          <a:spcPts val="0"/>
                        </a:spcBef>
                        <a:spcAft>
                          <a:spcPts val="0"/>
                        </a:spcAft>
                        <a:buNone/>
                      </a:pPr>
                      <a:r>
                        <a:rPr lang="en-CA" sz="1600" b="0" i="0" u="none" strike="noStrike" cap="none" dirty="0" err="1">
                          <a:latin typeface="Calibri" panose="020F0502020204030204" pitchFamily="34" charset="0"/>
                          <a:ea typeface="Roboto" panose="02000000000000000000" pitchFamily="2" charset="0"/>
                        </a:rPr>
                        <a:t>Capacités</a:t>
                      </a:r>
                      <a:r>
                        <a:rPr lang="en-CA" sz="1600" b="0" i="0" u="none" strike="noStrike" cap="none" dirty="0">
                          <a:latin typeface="Calibri" panose="020F0502020204030204" pitchFamily="34" charset="0"/>
                          <a:ea typeface="Roboto" panose="02000000000000000000" pitchFamily="2" charset="0"/>
                        </a:rPr>
                        <a:t> et </a:t>
                      </a:r>
                      <a:r>
                        <a:rPr lang="en-CA" sz="1600" b="0" i="0" u="none" strike="noStrike" cap="none" dirty="0" err="1">
                          <a:latin typeface="Calibri" panose="020F0502020204030204" pitchFamily="34" charset="0"/>
                          <a:ea typeface="Roboto" panose="02000000000000000000" pitchFamily="2" charset="0"/>
                        </a:rPr>
                        <a:t>incapacités</a:t>
                      </a:r>
                      <a:r>
                        <a:rPr lang="en-CA" sz="1600" b="0" i="0" u="none" strike="noStrike" cap="none" dirty="0">
                          <a:latin typeface="Calibri" panose="020F0502020204030204" pitchFamily="34" charset="0"/>
                          <a:ea typeface="Roboto" panose="02000000000000000000" pitchFamily="2" charset="0"/>
                        </a:rPr>
                        <a:t> </a:t>
                      </a:r>
                      <a:r>
                        <a:rPr lang="en-CA" sz="1600" b="0" i="0" u="none" strike="noStrike" cap="none" dirty="0" err="1">
                          <a:latin typeface="Calibri" panose="020F0502020204030204" pitchFamily="34" charset="0"/>
                          <a:ea typeface="Roboto" panose="02000000000000000000" pitchFamily="2" charset="0"/>
                        </a:rPr>
                        <a:t>intellectuelles</a:t>
                      </a:r>
                      <a:endParaRPr sz="16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6775" marR="6775" marT="6775" marB="0" anchor="ctr"/>
                </a:tc>
                <a:extLst>
                  <a:ext uri="{0D108BD9-81ED-4DB2-BD59-A6C34878D82A}">
                    <a16:rowId xmlns:a16="http://schemas.microsoft.com/office/drawing/2014/main" val="10002"/>
                  </a:ext>
                </a:extLst>
              </a:tr>
              <a:tr h="190500">
                <a:tc>
                  <a:txBody>
                    <a:bodyPr/>
                    <a:lstStyle/>
                    <a:p>
                      <a:pPr marL="0" marR="0" lvl="0" indent="0" algn="ctr" rtl="0">
                        <a:lnSpc>
                          <a:spcPct val="100000"/>
                        </a:lnSpc>
                        <a:spcBef>
                          <a:spcPts val="0"/>
                        </a:spcBef>
                        <a:spcAft>
                          <a:spcPts val="0"/>
                        </a:spcAft>
                        <a:buNone/>
                      </a:pPr>
                      <a:r>
                        <a:rPr lang="en-CA" sz="1600" b="0" i="0" u="none" strike="noStrike" cap="none" dirty="0">
                          <a:latin typeface="Calibri" panose="020F0502020204030204" pitchFamily="34" charset="0"/>
                          <a:ea typeface="Roboto" panose="02000000000000000000" pitchFamily="2" charset="0"/>
                        </a:rPr>
                        <a:t>24</a:t>
                      </a:r>
                      <a:endParaRPr sz="16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6775" marR="6775" marT="6775" marB="0" anchor="ctr"/>
                </a:tc>
                <a:tc>
                  <a:txBody>
                    <a:bodyPr/>
                    <a:lstStyle/>
                    <a:p>
                      <a:pPr marL="0" marR="0" lvl="0" indent="0" algn="l" rtl="0">
                        <a:lnSpc>
                          <a:spcPct val="100000"/>
                        </a:lnSpc>
                        <a:spcBef>
                          <a:spcPts val="0"/>
                        </a:spcBef>
                        <a:spcAft>
                          <a:spcPts val="0"/>
                        </a:spcAft>
                        <a:buNone/>
                      </a:pPr>
                      <a:r>
                        <a:rPr lang="en-CA" sz="1600" b="0" i="0" u="none" strike="noStrike" cap="none" dirty="0">
                          <a:latin typeface="Calibri" panose="020F0502020204030204" pitchFamily="34" charset="0"/>
                          <a:ea typeface="Roboto" panose="02000000000000000000" pitchFamily="2" charset="0"/>
                        </a:rPr>
                        <a:t>Trouble du spectre de </a:t>
                      </a:r>
                      <a:r>
                        <a:rPr lang="en-CA" sz="1600" b="0" i="0" u="none" strike="noStrike" cap="none" dirty="0" err="1">
                          <a:latin typeface="Calibri" panose="020F0502020204030204" pitchFamily="34" charset="0"/>
                          <a:ea typeface="Roboto" panose="02000000000000000000" pitchFamily="2" charset="0"/>
                        </a:rPr>
                        <a:t>l’autisme</a:t>
                      </a:r>
                      <a:endParaRPr sz="16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6775" marR="6775" marT="6775" marB="0" anchor="ctr"/>
                </a:tc>
                <a:extLst>
                  <a:ext uri="{0D108BD9-81ED-4DB2-BD59-A6C34878D82A}">
                    <a16:rowId xmlns:a16="http://schemas.microsoft.com/office/drawing/2014/main" val="10003"/>
                  </a:ext>
                </a:extLst>
              </a:tr>
              <a:tr h="190500">
                <a:tc>
                  <a:txBody>
                    <a:bodyPr/>
                    <a:lstStyle/>
                    <a:p>
                      <a:pPr marL="0" marR="0" lvl="0" indent="0" algn="ctr" rtl="0">
                        <a:lnSpc>
                          <a:spcPct val="100000"/>
                        </a:lnSpc>
                        <a:spcBef>
                          <a:spcPts val="0"/>
                        </a:spcBef>
                        <a:spcAft>
                          <a:spcPts val="0"/>
                        </a:spcAft>
                        <a:buNone/>
                      </a:pPr>
                      <a:r>
                        <a:rPr lang="en-CA" sz="1600" b="0" i="0" u="none" strike="noStrike" cap="none" dirty="0">
                          <a:latin typeface="Calibri" panose="020F0502020204030204" pitchFamily="34" charset="0"/>
                          <a:ea typeface="Roboto" panose="02000000000000000000" pitchFamily="2" charset="0"/>
                        </a:rPr>
                        <a:t>3</a:t>
                      </a:r>
                      <a:endParaRPr sz="16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6775" marR="6775" marT="6775" marB="0" anchor="ctr"/>
                </a:tc>
                <a:tc>
                  <a:txBody>
                    <a:bodyPr/>
                    <a:lstStyle/>
                    <a:p>
                      <a:pPr marL="0" marR="0" lvl="0" indent="0" algn="l" rtl="0">
                        <a:lnSpc>
                          <a:spcPct val="100000"/>
                        </a:lnSpc>
                        <a:spcBef>
                          <a:spcPts val="0"/>
                        </a:spcBef>
                        <a:spcAft>
                          <a:spcPts val="0"/>
                        </a:spcAft>
                        <a:buNone/>
                      </a:pPr>
                      <a:r>
                        <a:rPr lang="en-CA" sz="1600" b="0" i="0" u="none" strike="noStrike" cap="none" dirty="0" err="1">
                          <a:latin typeface="Calibri" panose="020F0502020204030204" pitchFamily="34" charset="0"/>
                          <a:ea typeface="Roboto" panose="02000000000000000000" pitchFamily="2" charset="0"/>
                        </a:rPr>
                        <a:t>Capacités</a:t>
                      </a:r>
                      <a:r>
                        <a:rPr lang="en-CA" sz="1600" b="0" i="0" u="none" strike="noStrike" cap="none" dirty="0">
                          <a:latin typeface="Calibri" panose="020F0502020204030204" pitchFamily="34" charset="0"/>
                          <a:ea typeface="Roboto" panose="02000000000000000000" pitchFamily="2" charset="0"/>
                        </a:rPr>
                        <a:t> et </a:t>
                      </a:r>
                      <a:r>
                        <a:rPr lang="en-CA" sz="1600" b="0" i="0" u="none" strike="noStrike" cap="none" dirty="0" err="1">
                          <a:latin typeface="Calibri" panose="020F0502020204030204" pitchFamily="34" charset="0"/>
                          <a:ea typeface="Roboto" panose="02000000000000000000" pitchFamily="2" charset="0"/>
                        </a:rPr>
                        <a:t>incapacités</a:t>
                      </a:r>
                      <a:r>
                        <a:rPr lang="en-CA" sz="1600" b="0" i="0" u="none" strike="noStrike" cap="none" dirty="0">
                          <a:latin typeface="Calibri" panose="020F0502020204030204" pitchFamily="34" charset="0"/>
                          <a:ea typeface="Roboto" panose="02000000000000000000" pitchFamily="2" charset="0"/>
                        </a:rPr>
                        <a:t> </a:t>
                      </a:r>
                      <a:r>
                        <a:rPr lang="en-CA" sz="1600" b="0" i="0" u="none" strike="noStrike" cap="none" dirty="0" err="1">
                          <a:latin typeface="Calibri" panose="020F0502020204030204" pitchFamily="34" charset="0"/>
                          <a:ea typeface="Roboto" panose="02000000000000000000" pitchFamily="2" charset="0"/>
                        </a:rPr>
                        <a:t>motrices</a:t>
                      </a:r>
                      <a:endParaRPr sz="16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6775" marR="6775" marT="6775" marB="0" anchor="ctr"/>
                </a:tc>
                <a:extLst>
                  <a:ext uri="{0D108BD9-81ED-4DB2-BD59-A6C34878D82A}">
                    <a16:rowId xmlns:a16="http://schemas.microsoft.com/office/drawing/2014/main" val="10004"/>
                  </a:ext>
                </a:extLst>
              </a:tr>
              <a:tr h="190500">
                <a:tc>
                  <a:txBody>
                    <a:bodyPr/>
                    <a:lstStyle/>
                    <a:p>
                      <a:pPr marL="0" marR="0" lvl="0" indent="0" algn="ctr" rtl="0">
                        <a:lnSpc>
                          <a:spcPct val="100000"/>
                        </a:lnSpc>
                        <a:spcBef>
                          <a:spcPts val="0"/>
                        </a:spcBef>
                        <a:spcAft>
                          <a:spcPts val="0"/>
                        </a:spcAft>
                        <a:buNone/>
                      </a:pPr>
                      <a:r>
                        <a:rPr lang="en-CA" sz="1600" b="0" i="0" u="none" strike="noStrike" cap="none" dirty="0">
                          <a:latin typeface="Calibri" panose="020F0502020204030204" pitchFamily="34" charset="0"/>
                          <a:ea typeface="Roboto" panose="02000000000000000000" pitchFamily="2" charset="0"/>
                        </a:rPr>
                        <a:t>3</a:t>
                      </a:r>
                      <a:endParaRPr sz="16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6775" marR="6775" marT="6775" marB="0" anchor="ctr"/>
                </a:tc>
                <a:tc>
                  <a:txBody>
                    <a:bodyPr/>
                    <a:lstStyle/>
                    <a:p>
                      <a:pPr marL="0" marR="0" lvl="0" indent="0" algn="l" rtl="0">
                        <a:lnSpc>
                          <a:spcPct val="100000"/>
                        </a:lnSpc>
                        <a:spcBef>
                          <a:spcPts val="0"/>
                        </a:spcBef>
                        <a:spcAft>
                          <a:spcPts val="0"/>
                        </a:spcAft>
                        <a:buNone/>
                      </a:pPr>
                      <a:r>
                        <a:rPr lang="en-CA" sz="1600" b="0" i="0" u="none" strike="noStrike" cap="none" dirty="0" err="1">
                          <a:latin typeface="Calibri" panose="020F0502020204030204" pitchFamily="34" charset="0"/>
                          <a:ea typeface="Roboto" panose="02000000000000000000" pitchFamily="2" charset="0"/>
                        </a:rPr>
                        <a:t>Capacités</a:t>
                      </a:r>
                      <a:r>
                        <a:rPr lang="en-CA" sz="1600" b="0" i="0" u="none" strike="noStrike" cap="none" dirty="0">
                          <a:latin typeface="Calibri" panose="020F0502020204030204" pitchFamily="34" charset="0"/>
                          <a:ea typeface="Roboto" panose="02000000000000000000" pitchFamily="2" charset="0"/>
                        </a:rPr>
                        <a:t> et </a:t>
                      </a:r>
                      <a:r>
                        <a:rPr lang="en-CA" sz="1600" b="0" i="0" u="none" strike="noStrike" cap="none" dirty="0" err="1">
                          <a:latin typeface="Calibri" panose="020F0502020204030204" pitchFamily="34" charset="0"/>
                          <a:ea typeface="Roboto" panose="02000000000000000000" pitchFamily="2" charset="0"/>
                        </a:rPr>
                        <a:t>incapacités</a:t>
                      </a:r>
                      <a:r>
                        <a:rPr lang="en-CA" sz="1600" b="0" i="0" u="none" strike="noStrike" cap="none" dirty="0">
                          <a:latin typeface="Calibri" panose="020F0502020204030204" pitchFamily="34" charset="0"/>
                          <a:ea typeface="Roboto" panose="02000000000000000000" pitchFamily="2" charset="0"/>
                        </a:rPr>
                        <a:t> </a:t>
                      </a:r>
                      <a:r>
                        <a:rPr lang="en-CA" sz="1600" b="0" i="0" u="none" strike="noStrike" cap="none" dirty="0" err="1">
                          <a:latin typeface="Calibri" panose="020F0502020204030204" pitchFamily="34" charset="0"/>
                          <a:ea typeface="Roboto" panose="02000000000000000000" pitchFamily="2" charset="0"/>
                        </a:rPr>
                        <a:t>visuelles</a:t>
                      </a:r>
                      <a:endParaRPr sz="16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6775" marR="6775" marT="6775" marB="0" anchor="ctr"/>
                </a:tc>
                <a:extLst>
                  <a:ext uri="{0D108BD9-81ED-4DB2-BD59-A6C34878D82A}">
                    <a16:rowId xmlns:a16="http://schemas.microsoft.com/office/drawing/2014/main" val="10005"/>
                  </a:ext>
                </a:extLst>
              </a:tr>
              <a:tr h="190500">
                <a:tc>
                  <a:txBody>
                    <a:bodyPr/>
                    <a:lstStyle/>
                    <a:p>
                      <a:pPr marL="0" marR="0" lvl="0" indent="0" algn="ctr" rtl="0">
                        <a:lnSpc>
                          <a:spcPct val="100000"/>
                        </a:lnSpc>
                        <a:spcBef>
                          <a:spcPts val="0"/>
                        </a:spcBef>
                        <a:spcAft>
                          <a:spcPts val="0"/>
                        </a:spcAft>
                        <a:buNone/>
                      </a:pPr>
                      <a:r>
                        <a:rPr lang="en-CA" sz="1600" b="0" i="0" u="none" strike="noStrike" cap="none" dirty="0">
                          <a:latin typeface="Calibri" panose="020F0502020204030204" pitchFamily="34" charset="0"/>
                          <a:ea typeface="Roboto" panose="02000000000000000000" pitchFamily="2" charset="0"/>
                        </a:rPr>
                        <a:t>3</a:t>
                      </a:r>
                      <a:endParaRPr sz="16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6775" marR="6775" marT="6775" marB="0" anchor="ctr"/>
                </a:tc>
                <a:tc>
                  <a:txBody>
                    <a:bodyPr/>
                    <a:lstStyle/>
                    <a:p>
                      <a:pPr marL="0" marR="0" lvl="0" indent="0" algn="l" rtl="0">
                        <a:lnSpc>
                          <a:spcPct val="100000"/>
                        </a:lnSpc>
                        <a:spcBef>
                          <a:spcPts val="0"/>
                        </a:spcBef>
                        <a:spcAft>
                          <a:spcPts val="0"/>
                        </a:spcAft>
                        <a:buNone/>
                      </a:pPr>
                      <a:r>
                        <a:rPr lang="en-CA" sz="1600" b="0" i="0" u="none" strike="noStrike" cap="none" dirty="0" err="1">
                          <a:latin typeface="Calibri" panose="020F0502020204030204" pitchFamily="34" charset="0"/>
                          <a:ea typeface="Roboto" panose="02000000000000000000" pitchFamily="2" charset="0"/>
                        </a:rPr>
                        <a:t>Capacités</a:t>
                      </a:r>
                      <a:r>
                        <a:rPr lang="en-CA" sz="1600" b="0" i="0" u="none" strike="noStrike" cap="none" dirty="0">
                          <a:latin typeface="Calibri" panose="020F0502020204030204" pitchFamily="34" charset="0"/>
                          <a:ea typeface="Roboto" panose="02000000000000000000" pitchFamily="2" charset="0"/>
                        </a:rPr>
                        <a:t> et </a:t>
                      </a:r>
                      <a:r>
                        <a:rPr lang="en-CA" sz="1600" b="0" i="0" u="none" strike="noStrike" cap="none" dirty="0" err="1">
                          <a:latin typeface="Calibri" panose="020F0502020204030204" pitchFamily="34" charset="0"/>
                          <a:ea typeface="Roboto" panose="02000000000000000000" pitchFamily="2" charset="0"/>
                        </a:rPr>
                        <a:t>incapacités</a:t>
                      </a:r>
                      <a:r>
                        <a:rPr lang="en-CA" sz="1600" b="0" i="0" u="none" strike="noStrike" cap="none" dirty="0">
                          <a:latin typeface="Calibri" panose="020F0502020204030204" pitchFamily="34" charset="0"/>
                          <a:ea typeface="Roboto" panose="02000000000000000000" pitchFamily="2" charset="0"/>
                        </a:rPr>
                        <a:t> </a:t>
                      </a:r>
                      <a:r>
                        <a:rPr lang="en-CA" sz="1600" b="0" i="0" u="none" strike="noStrike" cap="none" dirty="0" err="1">
                          <a:latin typeface="Calibri" panose="020F0502020204030204" pitchFamily="34" charset="0"/>
                          <a:ea typeface="Roboto" panose="02000000000000000000" pitchFamily="2" charset="0"/>
                        </a:rPr>
                        <a:t>auditives</a:t>
                      </a:r>
                      <a:endParaRPr sz="16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6775" marR="6775" marT="6775" marB="0" anchor="ctr"/>
                </a:tc>
                <a:extLst>
                  <a:ext uri="{0D108BD9-81ED-4DB2-BD59-A6C34878D82A}">
                    <a16:rowId xmlns:a16="http://schemas.microsoft.com/office/drawing/2014/main" val="10006"/>
                  </a:ext>
                </a:extLst>
              </a:tr>
              <a:tr h="190500">
                <a:tc>
                  <a:txBody>
                    <a:bodyPr/>
                    <a:lstStyle/>
                    <a:p>
                      <a:pPr marL="0" marR="0" lvl="0" indent="0" algn="ctr" rtl="0">
                        <a:lnSpc>
                          <a:spcPct val="100000"/>
                        </a:lnSpc>
                        <a:spcBef>
                          <a:spcPts val="0"/>
                        </a:spcBef>
                        <a:spcAft>
                          <a:spcPts val="0"/>
                        </a:spcAft>
                        <a:buNone/>
                      </a:pPr>
                      <a:r>
                        <a:rPr lang="en-CA" sz="1600" b="0" i="0" u="none" strike="noStrike" cap="none" dirty="0">
                          <a:latin typeface="Calibri" panose="020F0502020204030204" pitchFamily="34" charset="0"/>
                          <a:ea typeface="Roboto" panose="02000000000000000000" pitchFamily="2" charset="0"/>
                        </a:rPr>
                        <a:t>3</a:t>
                      </a:r>
                      <a:endParaRPr sz="16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6775" marR="6775" marT="6775" marB="0" anchor="ctr"/>
                </a:tc>
                <a:tc>
                  <a:txBody>
                    <a:bodyPr/>
                    <a:lstStyle/>
                    <a:p>
                      <a:pPr marL="0" marR="0" lvl="0" indent="0" algn="l" rtl="0">
                        <a:lnSpc>
                          <a:spcPct val="100000"/>
                        </a:lnSpc>
                        <a:spcBef>
                          <a:spcPts val="0"/>
                        </a:spcBef>
                        <a:spcAft>
                          <a:spcPts val="0"/>
                        </a:spcAft>
                        <a:buNone/>
                      </a:pPr>
                      <a:r>
                        <a:rPr lang="en-CA" sz="1600" b="0" i="0" u="none" strike="noStrike" cap="none" dirty="0" err="1">
                          <a:latin typeface="Calibri" panose="020F0502020204030204" pitchFamily="34" charset="0"/>
                          <a:ea typeface="Roboto" panose="02000000000000000000" pitchFamily="2" charset="0"/>
                        </a:rPr>
                        <a:t>Santé</a:t>
                      </a:r>
                      <a:r>
                        <a:rPr lang="en-CA" sz="1600" b="0" i="0" u="none" strike="noStrike" cap="none" dirty="0">
                          <a:latin typeface="Calibri" panose="020F0502020204030204" pitchFamily="34" charset="0"/>
                          <a:ea typeface="Roboto" panose="02000000000000000000" pitchFamily="2" charset="0"/>
                        </a:rPr>
                        <a:t> </a:t>
                      </a:r>
                      <a:r>
                        <a:rPr lang="en-CA" sz="1600" b="0" i="0" u="none" strike="noStrike" cap="none" dirty="0" err="1">
                          <a:latin typeface="Calibri" panose="020F0502020204030204" pitchFamily="34" charset="0"/>
                          <a:ea typeface="Roboto" panose="02000000000000000000" pitchFamily="2" charset="0"/>
                        </a:rPr>
                        <a:t>mentale</a:t>
                      </a:r>
                      <a:endParaRPr sz="16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6775" marR="6775" marT="6775" marB="0" anchor="ctr"/>
                </a:tc>
                <a:extLst>
                  <a:ext uri="{0D108BD9-81ED-4DB2-BD59-A6C34878D82A}">
                    <a16:rowId xmlns:a16="http://schemas.microsoft.com/office/drawing/2014/main" val="10007"/>
                  </a:ext>
                </a:extLst>
              </a:tr>
              <a:tr h="190500">
                <a:tc>
                  <a:txBody>
                    <a:bodyPr/>
                    <a:lstStyle/>
                    <a:p>
                      <a:pPr marL="0" marR="0" lvl="0" indent="0" algn="ctr" rtl="0">
                        <a:lnSpc>
                          <a:spcPct val="100000"/>
                        </a:lnSpc>
                        <a:spcBef>
                          <a:spcPts val="0"/>
                        </a:spcBef>
                        <a:spcAft>
                          <a:spcPts val="0"/>
                        </a:spcAft>
                        <a:buNone/>
                      </a:pPr>
                      <a:r>
                        <a:rPr lang="en-CA" sz="1600" b="0" i="0" u="none" strike="noStrike" cap="none" dirty="0">
                          <a:latin typeface="Calibri" panose="020F0502020204030204" pitchFamily="34" charset="0"/>
                          <a:ea typeface="Roboto" panose="02000000000000000000" pitchFamily="2" charset="0"/>
                        </a:rPr>
                        <a:t>0</a:t>
                      </a:r>
                      <a:endParaRPr sz="16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6775" marR="6775" marT="6775" marB="0" anchor="ctr"/>
                </a:tc>
                <a:tc>
                  <a:txBody>
                    <a:bodyPr/>
                    <a:lstStyle/>
                    <a:p>
                      <a:pPr marL="0" marR="0" lvl="0" indent="0" algn="l" rtl="0">
                        <a:lnSpc>
                          <a:spcPct val="100000"/>
                        </a:lnSpc>
                        <a:spcBef>
                          <a:spcPts val="0"/>
                        </a:spcBef>
                        <a:spcAft>
                          <a:spcPts val="0"/>
                        </a:spcAft>
                        <a:buNone/>
                      </a:pPr>
                      <a:r>
                        <a:rPr lang="en-CA" sz="1600" b="0" i="0" u="none" strike="noStrike" cap="none" dirty="0">
                          <a:latin typeface="Calibri" panose="020F0502020204030204" pitchFamily="34" charset="0"/>
                          <a:ea typeface="Roboto" panose="02000000000000000000" pitchFamily="2" charset="0"/>
                        </a:rPr>
                        <a:t>Trouble de </a:t>
                      </a:r>
                      <a:r>
                        <a:rPr lang="en-CA" sz="1600" b="0" i="0" u="none" strike="noStrike" cap="none" dirty="0" err="1">
                          <a:latin typeface="Calibri" panose="020F0502020204030204" pitchFamily="34" charset="0"/>
                          <a:ea typeface="Roboto" panose="02000000000000000000" pitchFamily="2" charset="0"/>
                        </a:rPr>
                        <a:t>langage</a:t>
                      </a:r>
                      <a:r>
                        <a:rPr lang="en-CA" sz="1600" b="0" i="0" u="none" strike="noStrike" cap="none" dirty="0">
                          <a:latin typeface="Calibri" panose="020F0502020204030204" pitchFamily="34" charset="0"/>
                          <a:ea typeface="Roboto" panose="02000000000000000000" pitchFamily="2" charset="0"/>
                        </a:rPr>
                        <a:t>-parole</a:t>
                      </a:r>
                      <a:endParaRPr sz="16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6775" marR="6775" marT="6775" marB="0" anchor="ctr"/>
                </a:tc>
                <a:extLst>
                  <a:ext uri="{0D108BD9-81ED-4DB2-BD59-A6C34878D82A}">
                    <a16:rowId xmlns:a16="http://schemas.microsoft.com/office/drawing/2014/main" val="10008"/>
                  </a:ext>
                </a:extLst>
              </a:tr>
              <a:tr h="190500">
                <a:tc>
                  <a:txBody>
                    <a:bodyPr/>
                    <a:lstStyle/>
                    <a:p>
                      <a:pPr marL="0" marR="0" lvl="0" indent="0" algn="ctr" rtl="0">
                        <a:lnSpc>
                          <a:spcPct val="100000"/>
                        </a:lnSpc>
                        <a:spcBef>
                          <a:spcPts val="0"/>
                        </a:spcBef>
                        <a:spcAft>
                          <a:spcPts val="0"/>
                        </a:spcAft>
                        <a:buNone/>
                      </a:pPr>
                      <a:r>
                        <a:rPr lang="en-CA" sz="1600" b="0" i="0" u="none" strike="noStrike" cap="none" dirty="0">
                          <a:latin typeface="Calibri" panose="020F0502020204030204" pitchFamily="34" charset="0"/>
                          <a:ea typeface="Roboto" panose="02000000000000000000" pitchFamily="2" charset="0"/>
                        </a:rPr>
                        <a:t>0</a:t>
                      </a:r>
                      <a:endParaRPr sz="16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6775" marR="6775" marT="6775" marB="0" anchor="ctr"/>
                </a:tc>
                <a:tc>
                  <a:txBody>
                    <a:bodyPr/>
                    <a:lstStyle/>
                    <a:p>
                      <a:pPr marL="0" marR="0" lvl="0" indent="0" algn="l" rtl="0">
                        <a:lnSpc>
                          <a:spcPct val="100000"/>
                        </a:lnSpc>
                        <a:spcBef>
                          <a:spcPts val="0"/>
                        </a:spcBef>
                        <a:spcAft>
                          <a:spcPts val="0"/>
                        </a:spcAft>
                        <a:buNone/>
                      </a:pPr>
                      <a:r>
                        <a:rPr lang="en-CA" sz="1600" b="0" i="0" u="none" strike="noStrike" cap="none" dirty="0">
                          <a:latin typeface="Calibri" panose="020F0502020204030204" pitchFamily="34" charset="0"/>
                          <a:ea typeface="Roboto" panose="02000000000000000000" pitchFamily="2" charset="0"/>
                        </a:rPr>
                        <a:t>Troubles de </a:t>
                      </a:r>
                      <a:r>
                        <a:rPr lang="en-CA" sz="1600" b="0" i="0" u="none" strike="noStrike" cap="none" dirty="0" err="1">
                          <a:latin typeface="Calibri" panose="020F0502020204030204" pitchFamily="34" charset="0"/>
                          <a:ea typeface="Roboto" panose="02000000000000000000" pitchFamily="2" charset="0"/>
                        </a:rPr>
                        <a:t>comportements</a:t>
                      </a:r>
                      <a:endParaRPr sz="16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6775" marR="6775" marT="6775" marB="0" anchor="ctr"/>
                </a:tc>
                <a:extLst>
                  <a:ext uri="{0D108BD9-81ED-4DB2-BD59-A6C34878D82A}">
                    <a16:rowId xmlns:a16="http://schemas.microsoft.com/office/drawing/2014/main" val="10009"/>
                  </a:ext>
                </a:extLst>
              </a:tr>
            </a:tbl>
          </a:graphicData>
        </a:graphic>
      </p:graphicFrame>
      <p:graphicFrame>
        <p:nvGraphicFramePr>
          <p:cNvPr id="418" name="Google Shape;418;p53"/>
          <p:cNvGraphicFramePr/>
          <p:nvPr/>
        </p:nvGraphicFramePr>
        <p:xfrm>
          <a:off x="5663045" y="1585584"/>
          <a:ext cx="3543725" cy="5052400"/>
        </p:xfrm>
        <a:graphic>
          <a:graphicData uri="http://schemas.openxmlformats.org/drawingml/2006/table">
            <a:tbl>
              <a:tblPr>
                <a:noFill/>
                <a:tableStyleId>{D38AACF3-6E2D-4810-8482-0AC9730B1CD0}</a:tableStyleId>
              </a:tblPr>
              <a:tblGrid>
                <a:gridCol w="710300">
                  <a:extLst>
                    <a:ext uri="{9D8B030D-6E8A-4147-A177-3AD203B41FA5}">
                      <a16:colId xmlns:a16="http://schemas.microsoft.com/office/drawing/2014/main" val="20000"/>
                    </a:ext>
                  </a:extLst>
                </a:gridCol>
                <a:gridCol w="2833425">
                  <a:extLst>
                    <a:ext uri="{9D8B030D-6E8A-4147-A177-3AD203B41FA5}">
                      <a16:colId xmlns:a16="http://schemas.microsoft.com/office/drawing/2014/main" val="20001"/>
                    </a:ext>
                  </a:extLst>
                </a:gridCol>
              </a:tblGrid>
              <a:tr h="315775">
                <a:tc gridSpan="2">
                  <a:txBody>
                    <a:bodyPr/>
                    <a:lstStyle/>
                    <a:p>
                      <a:pPr marL="0" marR="0" lvl="0" indent="0" algn="ctr" rtl="0">
                        <a:lnSpc>
                          <a:spcPct val="100000"/>
                        </a:lnSpc>
                        <a:spcBef>
                          <a:spcPts val="0"/>
                        </a:spcBef>
                        <a:spcAft>
                          <a:spcPts val="0"/>
                        </a:spcAft>
                        <a:buNone/>
                      </a:pPr>
                      <a:r>
                        <a:rPr lang="en-CA" sz="1800" b="0" i="0" u="none" strike="noStrike" cap="none" dirty="0">
                          <a:solidFill>
                            <a:srgbClr val="000000"/>
                          </a:solidFill>
                          <a:latin typeface="Calibri" panose="020F0502020204030204" pitchFamily="34" charset="0"/>
                          <a:ea typeface="Roboto" panose="02000000000000000000" pitchFamily="2" charset="0"/>
                          <a:cs typeface="Calibri"/>
                          <a:sym typeface="Calibri"/>
                        </a:rPr>
                        <a:t>Public </a:t>
                      </a:r>
                      <a:r>
                        <a:rPr lang="en-CA" sz="1800" b="0" i="0" u="none" strike="noStrike" cap="none" dirty="0" err="1">
                          <a:solidFill>
                            <a:srgbClr val="000000"/>
                          </a:solidFill>
                          <a:latin typeface="Calibri" panose="020F0502020204030204" pitchFamily="34" charset="0"/>
                          <a:ea typeface="Roboto" panose="02000000000000000000" pitchFamily="2" charset="0"/>
                          <a:cs typeface="Calibri"/>
                          <a:sym typeface="Calibri"/>
                        </a:rPr>
                        <a:t>ciblé</a:t>
                      </a:r>
                      <a:r>
                        <a:rPr lang="en-CA" sz="1800" b="0" i="0" u="none" strike="noStrike" cap="none" dirty="0">
                          <a:solidFill>
                            <a:srgbClr val="000000"/>
                          </a:solidFill>
                          <a:latin typeface="Calibri" panose="020F0502020204030204" pitchFamily="34" charset="0"/>
                          <a:ea typeface="Roboto" panose="02000000000000000000" pitchFamily="2" charset="0"/>
                          <a:cs typeface="Calibri"/>
                          <a:sym typeface="Calibri"/>
                        </a:rPr>
                        <a:t> </a:t>
                      </a:r>
                      <a:r>
                        <a:rPr lang="en-CA" sz="1800" b="1" u="none" strike="noStrike" cap="none" dirty="0">
                          <a:solidFill>
                            <a:schemeClr val="dk1"/>
                          </a:solidFill>
                        </a:rPr>
                        <a:t>(%)</a:t>
                      </a:r>
                      <a:endParaRPr sz="18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5650" marR="5650" marT="5650" marB="0" anchor="ctr"/>
                </a:tc>
                <a:tc hMerge="1">
                  <a:txBody>
                    <a:bodyPr/>
                    <a:lstStyle/>
                    <a:p>
                      <a:endParaRPr lang="en-US"/>
                    </a:p>
                  </a:txBody>
                  <a:tcPr/>
                </a:tc>
                <a:extLst>
                  <a:ext uri="{0D108BD9-81ED-4DB2-BD59-A6C34878D82A}">
                    <a16:rowId xmlns:a16="http://schemas.microsoft.com/office/drawing/2014/main" val="10000"/>
                  </a:ext>
                </a:extLst>
              </a:tr>
              <a:tr h="315775">
                <a:tc>
                  <a:txBody>
                    <a:bodyPr/>
                    <a:lstStyle/>
                    <a:p>
                      <a:pPr marL="0" marR="0" lvl="0" indent="0" algn="ctr" rtl="0">
                        <a:lnSpc>
                          <a:spcPct val="100000"/>
                        </a:lnSpc>
                        <a:spcBef>
                          <a:spcPts val="0"/>
                        </a:spcBef>
                        <a:spcAft>
                          <a:spcPts val="0"/>
                        </a:spcAft>
                        <a:buNone/>
                      </a:pPr>
                      <a:r>
                        <a:rPr lang="en-CA" sz="1600" b="0" i="0" u="none" strike="noStrike" cap="none" dirty="0">
                          <a:latin typeface="Calibri" panose="020F0502020204030204" pitchFamily="34" charset="0"/>
                          <a:ea typeface="Roboto" panose="02000000000000000000" pitchFamily="2" charset="0"/>
                        </a:rPr>
                        <a:t>31</a:t>
                      </a:r>
                      <a:endParaRPr sz="16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5650" marR="5650" marT="5650" marB="0" anchor="b"/>
                </a:tc>
                <a:tc>
                  <a:txBody>
                    <a:bodyPr/>
                    <a:lstStyle/>
                    <a:p>
                      <a:pPr marL="0" marR="0" lvl="0" indent="0" algn="l" rtl="0">
                        <a:lnSpc>
                          <a:spcPct val="100000"/>
                        </a:lnSpc>
                        <a:spcBef>
                          <a:spcPts val="0"/>
                        </a:spcBef>
                        <a:spcAft>
                          <a:spcPts val="0"/>
                        </a:spcAft>
                        <a:buNone/>
                      </a:pPr>
                      <a:r>
                        <a:rPr lang="en-CA" sz="1600" b="0" i="0" u="none" strike="noStrike" cap="none" dirty="0" err="1">
                          <a:latin typeface="Calibri" panose="020F0502020204030204" pitchFamily="34" charset="0"/>
                          <a:ea typeface="Roboto" panose="02000000000000000000" pitchFamily="2" charset="0"/>
                        </a:rPr>
                        <a:t>Organismes</a:t>
                      </a:r>
                      <a:r>
                        <a:rPr lang="en-CA" sz="1600" b="0" i="0" u="none" strike="noStrike" cap="none" dirty="0">
                          <a:latin typeface="Calibri" panose="020F0502020204030204" pitchFamily="34" charset="0"/>
                          <a:ea typeface="Roboto" panose="02000000000000000000" pitchFamily="2" charset="0"/>
                        </a:rPr>
                        <a:t> </a:t>
                      </a:r>
                      <a:r>
                        <a:rPr lang="en-CA" sz="1600" b="0" i="0" u="none" strike="noStrike" cap="none" dirty="0" err="1">
                          <a:latin typeface="Calibri" panose="020F0502020204030204" pitchFamily="34" charset="0"/>
                          <a:ea typeface="Roboto" panose="02000000000000000000" pitchFamily="2" charset="0"/>
                        </a:rPr>
                        <a:t>communautaires</a:t>
                      </a:r>
                      <a:endParaRPr sz="16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5650" marR="5650" marT="5650" marB="0" anchor="b"/>
                </a:tc>
                <a:extLst>
                  <a:ext uri="{0D108BD9-81ED-4DB2-BD59-A6C34878D82A}">
                    <a16:rowId xmlns:a16="http://schemas.microsoft.com/office/drawing/2014/main" val="10001"/>
                  </a:ext>
                </a:extLst>
              </a:tr>
              <a:tr h="315775">
                <a:tc>
                  <a:txBody>
                    <a:bodyPr/>
                    <a:lstStyle/>
                    <a:p>
                      <a:pPr marL="0" marR="0" lvl="0" indent="0" algn="ctr" rtl="0">
                        <a:lnSpc>
                          <a:spcPct val="100000"/>
                        </a:lnSpc>
                        <a:spcBef>
                          <a:spcPts val="0"/>
                        </a:spcBef>
                        <a:spcAft>
                          <a:spcPts val="0"/>
                        </a:spcAft>
                        <a:buNone/>
                      </a:pPr>
                      <a:r>
                        <a:rPr lang="en-CA" sz="1600" b="0" i="0" u="none" strike="noStrike" cap="none" dirty="0">
                          <a:latin typeface="Calibri" panose="020F0502020204030204" pitchFamily="34" charset="0"/>
                          <a:ea typeface="Roboto" panose="02000000000000000000" pitchFamily="2" charset="0"/>
                        </a:rPr>
                        <a:t>31</a:t>
                      </a:r>
                      <a:endParaRPr sz="16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5650" marR="5650" marT="5650" marB="0" anchor="b"/>
                </a:tc>
                <a:tc>
                  <a:txBody>
                    <a:bodyPr/>
                    <a:lstStyle/>
                    <a:p>
                      <a:pPr marL="0" marR="0" lvl="0" indent="0" algn="l" rtl="0">
                        <a:lnSpc>
                          <a:spcPct val="100000"/>
                        </a:lnSpc>
                        <a:spcBef>
                          <a:spcPts val="0"/>
                        </a:spcBef>
                        <a:spcAft>
                          <a:spcPts val="0"/>
                        </a:spcAft>
                        <a:buNone/>
                      </a:pPr>
                      <a:r>
                        <a:rPr lang="en-CA" sz="1600" b="0" i="0" u="none" strike="noStrike" cap="none" dirty="0" err="1">
                          <a:latin typeface="Calibri" panose="020F0502020204030204" pitchFamily="34" charset="0"/>
                          <a:ea typeface="Roboto" panose="02000000000000000000" pitchFamily="2" charset="0"/>
                        </a:rPr>
                        <a:t>Ministres</a:t>
                      </a:r>
                      <a:r>
                        <a:rPr lang="en-CA" sz="1600" b="0" i="0" u="none" strike="noStrike" cap="none" dirty="0">
                          <a:latin typeface="Calibri" panose="020F0502020204030204" pitchFamily="34" charset="0"/>
                          <a:ea typeface="Roboto" panose="02000000000000000000" pitchFamily="2" charset="0"/>
                        </a:rPr>
                        <a:t> et </a:t>
                      </a:r>
                      <a:r>
                        <a:rPr lang="en-CA" sz="1600" b="0" i="0" u="none" strike="noStrike" cap="none" dirty="0" err="1">
                          <a:latin typeface="Calibri" panose="020F0502020204030204" pitchFamily="34" charset="0"/>
                          <a:ea typeface="Roboto" panose="02000000000000000000" pitchFamily="2" charset="0"/>
                        </a:rPr>
                        <a:t>organismes</a:t>
                      </a:r>
                      <a:r>
                        <a:rPr lang="en-CA" sz="1600" b="0" i="0" u="none" strike="noStrike" cap="none" dirty="0">
                          <a:latin typeface="Calibri" panose="020F0502020204030204" pitchFamily="34" charset="0"/>
                          <a:ea typeface="Roboto" panose="02000000000000000000" pitchFamily="2" charset="0"/>
                        </a:rPr>
                        <a:t> publics</a:t>
                      </a:r>
                      <a:endParaRPr sz="16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5650" marR="5650" marT="5650" marB="0" anchor="b"/>
                </a:tc>
                <a:extLst>
                  <a:ext uri="{0D108BD9-81ED-4DB2-BD59-A6C34878D82A}">
                    <a16:rowId xmlns:a16="http://schemas.microsoft.com/office/drawing/2014/main" val="10002"/>
                  </a:ext>
                </a:extLst>
              </a:tr>
              <a:tr h="315775">
                <a:tc>
                  <a:txBody>
                    <a:bodyPr/>
                    <a:lstStyle/>
                    <a:p>
                      <a:pPr marL="0" marR="0" lvl="0" indent="0" algn="ctr" rtl="0">
                        <a:lnSpc>
                          <a:spcPct val="100000"/>
                        </a:lnSpc>
                        <a:spcBef>
                          <a:spcPts val="0"/>
                        </a:spcBef>
                        <a:spcAft>
                          <a:spcPts val="0"/>
                        </a:spcAft>
                        <a:buNone/>
                      </a:pPr>
                      <a:r>
                        <a:rPr lang="en-CA" sz="1600" b="0" i="0" u="none" strike="noStrike" cap="none" dirty="0">
                          <a:latin typeface="Calibri" panose="020F0502020204030204" pitchFamily="34" charset="0"/>
                          <a:ea typeface="Roboto" panose="02000000000000000000" pitchFamily="2" charset="0"/>
                        </a:rPr>
                        <a:t>28</a:t>
                      </a:r>
                      <a:endParaRPr sz="16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5650" marR="5650" marT="5650" marB="0" anchor="b"/>
                </a:tc>
                <a:tc>
                  <a:txBody>
                    <a:bodyPr/>
                    <a:lstStyle/>
                    <a:p>
                      <a:pPr marL="0" marR="0" lvl="0" indent="0" algn="l" rtl="0">
                        <a:lnSpc>
                          <a:spcPct val="100000"/>
                        </a:lnSpc>
                        <a:spcBef>
                          <a:spcPts val="0"/>
                        </a:spcBef>
                        <a:spcAft>
                          <a:spcPts val="0"/>
                        </a:spcAft>
                        <a:buNone/>
                      </a:pPr>
                      <a:r>
                        <a:rPr lang="en-CA" sz="1600" b="0" i="0" u="none" strike="noStrike" cap="none" dirty="0" err="1">
                          <a:latin typeface="Calibri" panose="020F0502020204030204" pitchFamily="34" charset="0"/>
                          <a:ea typeface="Roboto" panose="02000000000000000000" pitchFamily="2" charset="0"/>
                        </a:rPr>
                        <a:t>Éducation</a:t>
                      </a:r>
                      <a:endParaRPr sz="16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5650" marR="5650" marT="5650" marB="0" anchor="b"/>
                </a:tc>
                <a:extLst>
                  <a:ext uri="{0D108BD9-81ED-4DB2-BD59-A6C34878D82A}">
                    <a16:rowId xmlns:a16="http://schemas.microsoft.com/office/drawing/2014/main" val="10003"/>
                  </a:ext>
                </a:extLst>
              </a:tr>
              <a:tr h="315775">
                <a:tc>
                  <a:txBody>
                    <a:bodyPr/>
                    <a:lstStyle/>
                    <a:p>
                      <a:pPr marL="0" marR="0" lvl="0" indent="0" algn="ctr" rtl="0">
                        <a:lnSpc>
                          <a:spcPct val="100000"/>
                        </a:lnSpc>
                        <a:spcBef>
                          <a:spcPts val="0"/>
                        </a:spcBef>
                        <a:spcAft>
                          <a:spcPts val="0"/>
                        </a:spcAft>
                        <a:buNone/>
                      </a:pPr>
                      <a:r>
                        <a:rPr lang="en-CA" sz="1600" b="0" i="0" u="none" strike="noStrike" cap="none" dirty="0">
                          <a:latin typeface="Calibri" panose="020F0502020204030204" pitchFamily="34" charset="0"/>
                          <a:ea typeface="Roboto" panose="02000000000000000000" pitchFamily="2" charset="0"/>
                        </a:rPr>
                        <a:t>24</a:t>
                      </a:r>
                      <a:endParaRPr sz="16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5650" marR="5650" marT="5650" marB="0" anchor="b"/>
                </a:tc>
                <a:tc>
                  <a:txBody>
                    <a:bodyPr/>
                    <a:lstStyle/>
                    <a:p>
                      <a:pPr marL="0" marR="0" lvl="0" indent="0" algn="l" rtl="0">
                        <a:lnSpc>
                          <a:spcPct val="100000"/>
                        </a:lnSpc>
                        <a:spcBef>
                          <a:spcPts val="0"/>
                        </a:spcBef>
                        <a:spcAft>
                          <a:spcPts val="0"/>
                        </a:spcAft>
                        <a:buNone/>
                      </a:pPr>
                      <a:r>
                        <a:rPr lang="en-CA" sz="1600" b="0" i="0" u="none" strike="noStrike" cap="none" dirty="0" err="1">
                          <a:latin typeface="Calibri" panose="020F0502020204030204" pitchFamily="34" charset="0"/>
                          <a:ea typeface="Roboto" panose="02000000000000000000" pitchFamily="2" charset="0"/>
                        </a:rPr>
                        <a:t>Municipalités</a:t>
                      </a:r>
                      <a:endParaRPr sz="16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5650" marR="5650" marT="5650" marB="0" anchor="b"/>
                </a:tc>
                <a:extLst>
                  <a:ext uri="{0D108BD9-81ED-4DB2-BD59-A6C34878D82A}">
                    <a16:rowId xmlns:a16="http://schemas.microsoft.com/office/drawing/2014/main" val="10004"/>
                  </a:ext>
                </a:extLst>
              </a:tr>
              <a:tr h="315775">
                <a:tc>
                  <a:txBody>
                    <a:bodyPr/>
                    <a:lstStyle/>
                    <a:p>
                      <a:pPr marL="0" marR="0" lvl="0" indent="0" algn="ctr" rtl="0">
                        <a:lnSpc>
                          <a:spcPct val="100000"/>
                        </a:lnSpc>
                        <a:spcBef>
                          <a:spcPts val="0"/>
                        </a:spcBef>
                        <a:spcAft>
                          <a:spcPts val="0"/>
                        </a:spcAft>
                        <a:buNone/>
                      </a:pPr>
                      <a:r>
                        <a:rPr lang="en-CA" sz="1600" b="0" i="0" u="none" strike="noStrike" cap="none" dirty="0">
                          <a:latin typeface="Calibri" panose="020F0502020204030204" pitchFamily="34" charset="0"/>
                          <a:ea typeface="Roboto" panose="02000000000000000000" pitchFamily="2" charset="0"/>
                        </a:rPr>
                        <a:t>24</a:t>
                      </a:r>
                      <a:endParaRPr sz="16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5650" marR="5650" marT="5650" marB="0" anchor="b"/>
                </a:tc>
                <a:tc>
                  <a:txBody>
                    <a:bodyPr/>
                    <a:lstStyle/>
                    <a:p>
                      <a:pPr marL="0" marR="0" lvl="0" indent="0" algn="l" rtl="0">
                        <a:lnSpc>
                          <a:spcPct val="100000"/>
                        </a:lnSpc>
                        <a:spcBef>
                          <a:spcPts val="0"/>
                        </a:spcBef>
                        <a:spcAft>
                          <a:spcPts val="0"/>
                        </a:spcAft>
                        <a:buNone/>
                      </a:pPr>
                      <a:r>
                        <a:rPr lang="en-CA" sz="1600" b="0" i="0" u="none" strike="noStrike" cap="none" dirty="0" err="1">
                          <a:latin typeface="Calibri" panose="020F0502020204030204" pitchFamily="34" charset="0"/>
                          <a:ea typeface="Roboto" panose="02000000000000000000" pitchFamily="2" charset="0"/>
                        </a:rPr>
                        <a:t>Santé</a:t>
                      </a:r>
                      <a:r>
                        <a:rPr lang="en-CA" sz="1600" b="0" i="0" u="none" strike="noStrike" cap="none" dirty="0">
                          <a:latin typeface="Calibri" panose="020F0502020204030204" pitchFamily="34" charset="0"/>
                          <a:ea typeface="Roboto" panose="02000000000000000000" pitchFamily="2" charset="0"/>
                        </a:rPr>
                        <a:t> et services </a:t>
                      </a:r>
                      <a:r>
                        <a:rPr lang="en-CA" sz="1600" b="0" i="0" u="none" strike="noStrike" cap="none" dirty="0" err="1">
                          <a:latin typeface="Calibri" panose="020F0502020204030204" pitchFamily="34" charset="0"/>
                          <a:ea typeface="Roboto" panose="02000000000000000000" pitchFamily="2" charset="0"/>
                        </a:rPr>
                        <a:t>sociaux</a:t>
                      </a:r>
                      <a:endParaRPr sz="16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5650" marR="5650" marT="5650" marB="0" anchor="b"/>
                </a:tc>
                <a:extLst>
                  <a:ext uri="{0D108BD9-81ED-4DB2-BD59-A6C34878D82A}">
                    <a16:rowId xmlns:a16="http://schemas.microsoft.com/office/drawing/2014/main" val="10005"/>
                  </a:ext>
                </a:extLst>
              </a:tr>
              <a:tr h="315775">
                <a:tc>
                  <a:txBody>
                    <a:bodyPr/>
                    <a:lstStyle/>
                    <a:p>
                      <a:pPr marL="0" marR="0" lvl="0" indent="0" algn="ctr" rtl="0">
                        <a:lnSpc>
                          <a:spcPct val="100000"/>
                        </a:lnSpc>
                        <a:spcBef>
                          <a:spcPts val="0"/>
                        </a:spcBef>
                        <a:spcAft>
                          <a:spcPts val="0"/>
                        </a:spcAft>
                        <a:buNone/>
                      </a:pPr>
                      <a:r>
                        <a:rPr lang="en-CA" sz="1600" b="0" i="0" u="none" strike="noStrike" cap="none" dirty="0">
                          <a:latin typeface="Calibri" panose="020F0502020204030204" pitchFamily="34" charset="0"/>
                          <a:ea typeface="Roboto" panose="02000000000000000000" pitchFamily="2" charset="0"/>
                        </a:rPr>
                        <a:t>21</a:t>
                      </a:r>
                      <a:endParaRPr sz="16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5650" marR="5650" marT="5650" marB="0" anchor="b"/>
                </a:tc>
                <a:tc>
                  <a:txBody>
                    <a:bodyPr/>
                    <a:lstStyle/>
                    <a:p>
                      <a:pPr marL="0" marR="0" lvl="0" indent="0" algn="l" rtl="0">
                        <a:lnSpc>
                          <a:spcPct val="100000"/>
                        </a:lnSpc>
                        <a:spcBef>
                          <a:spcPts val="0"/>
                        </a:spcBef>
                        <a:spcAft>
                          <a:spcPts val="0"/>
                        </a:spcAft>
                        <a:buNone/>
                      </a:pPr>
                      <a:r>
                        <a:rPr lang="en-CA" sz="1600" b="0" i="0" u="none" strike="noStrike" cap="none" dirty="0">
                          <a:latin typeface="Calibri" panose="020F0502020204030204" pitchFamily="34" charset="0"/>
                          <a:ea typeface="Roboto" panose="02000000000000000000" pitchFamily="2" charset="0"/>
                        </a:rPr>
                        <a:t>Service </a:t>
                      </a:r>
                      <a:r>
                        <a:rPr lang="en-CA" sz="1600" b="0" i="0" u="none" strike="noStrike" cap="none" dirty="0" err="1">
                          <a:latin typeface="Calibri" panose="020F0502020204030204" pitchFamily="34" charset="0"/>
                          <a:ea typeface="Roboto" panose="02000000000000000000" pitchFamily="2" charset="0"/>
                        </a:rPr>
                        <a:t>clientèle</a:t>
                      </a:r>
                      <a:endParaRPr sz="16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5650" marR="5650" marT="5650" marB="0" anchor="b"/>
                </a:tc>
                <a:extLst>
                  <a:ext uri="{0D108BD9-81ED-4DB2-BD59-A6C34878D82A}">
                    <a16:rowId xmlns:a16="http://schemas.microsoft.com/office/drawing/2014/main" val="10006"/>
                  </a:ext>
                </a:extLst>
              </a:tr>
              <a:tr h="315775">
                <a:tc>
                  <a:txBody>
                    <a:bodyPr/>
                    <a:lstStyle/>
                    <a:p>
                      <a:pPr marL="0" marR="0" lvl="0" indent="0" algn="ctr" rtl="0">
                        <a:lnSpc>
                          <a:spcPct val="100000"/>
                        </a:lnSpc>
                        <a:spcBef>
                          <a:spcPts val="0"/>
                        </a:spcBef>
                        <a:spcAft>
                          <a:spcPts val="0"/>
                        </a:spcAft>
                        <a:buNone/>
                      </a:pPr>
                      <a:r>
                        <a:rPr lang="en-CA" sz="1600" b="0" i="0" u="none" strike="noStrike" cap="none" dirty="0">
                          <a:latin typeface="Calibri" panose="020F0502020204030204" pitchFamily="34" charset="0"/>
                          <a:ea typeface="Roboto" panose="02000000000000000000" pitchFamily="2" charset="0"/>
                        </a:rPr>
                        <a:t>21</a:t>
                      </a:r>
                      <a:endParaRPr sz="16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5650" marR="5650" marT="5650" marB="0" anchor="b"/>
                </a:tc>
                <a:tc>
                  <a:txBody>
                    <a:bodyPr/>
                    <a:lstStyle/>
                    <a:p>
                      <a:pPr marL="0" marR="0" lvl="0" indent="0" algn="l" rtl="0">
                        <a:lnSpc>
                          <a:spcPct val="100000"/>
                        </a:lnSpc>
                        <a:spcBef>
                          <a:spcPts val="0"/>
                        </a:spcBef>
                        <a:spcAft>
                          <a:spcPts val="0"/>
                        </a:spcAft>
                        <a:buNone/>
                      </a:pPr>
                      <a:r>
                        <a:rPr lang="en-CA" sz="1600" b="0" i="0" u="none" strike="noStrike" cap="none" dirty="0" err="1">
                          <a:latin typeface="Calibri" panose="020F0502020204030204" pitchFamily="34" charset="0"/>
                          <a:ea typeface="Roboto" panose="02000000000000000000" pitchFamily="2" charset="0"/>
                        </a:rPr>
                        <a:t>Tous</a:t>
                      </a:r>
                      <a:r>
                        <a:rPr lang="en-CA" sz="1600" b="0" i="0" u="none" strike="noStrike" cap="none" dirty="0">
                          <a:latin typeface="Calibri" panose="020F0502020204030204" pitchFamily="34" charset="0"/>
                          <a:ea typeface="Roboto" panose="02000000000000000000" pitchFamily="2" charset="0"/>
                        </a:rPr>
                        <a:t> les </a:t>
                      </a:r>
                      <a:r>
                        <a:rPr lang="en-CA" sz="1600" b="0" i="0" u="none" strike="noStrike" cap="none" dirty="0" err="1">
                          <a:latin typeface="Calibri" panose="020F0502020204030204" pitchFamily="34" charset="0"/>
                          <a:ea typeface="Roboto" panose="02000000000000000000" pitchFamily="2" charset="0"/>
                        </a:rPr>
                        <a:t>acteurs</a:t>
                      </a:r>
                      <a:r>
                        <a:rPr lang="en-CA" sz="1600" b="0" i="0" u="none" strike="noStrike" cap="none" dirty="0">
                          <a:latin typeface="Calibri" panose="020F0502020204030204" pitchFamily="34" charset="0"/>
                          <a:ea typeface="Roboto" panose="02000000000000000000" pitchFamily="2" charset="0"/>
                        </a:rPr>
                        <a:t> </a:t>
                      </a:r>
                      <a:r>
                        <a:rPr lang="en-CA" sz="1600" b="0" i="0" u="none" strike="noStrike" cap="none" dirty="0" err="1">
                          <a:latin typeface="Calibri" panose="020F0502020204030204" pitchFamily="34" charset="0"/>
                          <a:ea typeface="Roboto" panose="02000000000000000000" pitchFamily="2" charset="0"/>
                        </a:rPr>
                        <a:t>proposés</a:t>
                      </a:r>
                      <a:endParaRPr sz="16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5650" marR="5650" marT="5650" marB="0" anchor="b"/>
                </a:tc>
                <a:extLst>
                  <a:ext uri="{0D108BD9-81ED-4DB2-BD59-A6C34878D82A}">
                    <a16:rowId xmlns:a16="http://schemas.microsoft.com/office/drawing/2014/main" val="10007"/>
                  </a:ext>
                </a:extLst>
              </a:tr>
              <a:tr h="315775">
                <a:tc>
                  <a:txBody>
                    <a:bodyPr/>
                    <a:lstStyle/>
                    <a:p>
                      <a:pPr marL="0" marR="0" lvl="0" indent="0" algn="ctr" rtl="0">
                        <a:lnSpc>
                          <a:spcPct val="100000"/>
                        </a:lnSpc>
                        <a:spcBef>
                          <a:spcPts val="0"/>
                        </a:spcBef>
                        <a:spcAft>
                          <a:spcPts val="0"/>
                        </a:spcAft>
                        <a:buNone/>
                      </a:pPr>
                      <a:r>
                        <a:rPr lang="en-CA" sz="1600" b="0" i="0" u="none" strike="noStrike" cap="none" dirty="0">
                          <a:latin typeface="Calibri" panose="020F0502020204030204" pitchFamily="34" charset="0"/>
                          <a:ea typeface="Roboto" panose="02000000000000000000" pitchFamily="2" charset="0"/>
                        </a:rPr>
                        <a:t>10</a:t>
                      </a:r>
                      <a:endParaRPr sz="16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5650" marR="5650" marT="5650" marB="0" anchor="b"/>
                </a:tc>
                <a:tc>
                  <a:txBody>
                    <a:bodyPr/>
                    <a:lstStyle/>
                    <a:p>
                      <a:pPr marL="0" marR="0" lvl="0" indent="0" algn="l" rtl="0">
                        <a:lnSpc>
                          <a:spcPct val="100000"/>
                        </a:lnSpc>
                        <a:spcBef>
                          <a:spcPts val="0"/>
                        </a:spcBef>
                        <a:spcAft>
                          <a:spcPts val="0"/>
                        </a:spcAft>
                        <a:buNone/>
                      </a:pPr>
                      <a:r>
                        <a:rPr lang="en-CA" sz="1600" b="0" i="0" u="none" strike="noStrike" cap="none" dirty="0" err="1">
                          <a:latin typeface="Calibri" panose="020F0502020204030204" pitchFamily="34" charset="0"/>
                          <a:ea typeface="Roboto" panose="02000000000000000000" pitchFamily="2" charset="0"/>
                        </a:rPr>
                        <a:t>Entreprises</a:t>
                      </a:r>
                      <a:r>
                        <a:rPr lang="en-CA" sz="1600" b="0" i="0" u="none" strike="noStrike" cap="none" dirty="0">
                          <a:latin typeface="Calibri" panose="020F0502020204030204" pitchFamily="34" charset="0"/>
                          <a:ea typeface="Roboto" panose="02000000000000000000" pitchFamily="2" charset="0"/>
                        </a:rPr>
                        <a:t> </a:t>
                      </a:r>
                      <a:r>
                        <a:rPr lang="en-CA" sz="1600" b="0" i="0" u="none" strike="noStrike" cap="none" dirty="0" err="1">
                          <a:latin typeface="Calibri" panose="020F0502020204030204" pitchFamily="34" charset="0"/>
                          <a:ea typeface="Roboto" panose="02000000000000000000" pitchFamily="2" charset="0"/>
                        </a:rPr>
                        <a:t>privées</a:t>
                      </a:r>
                      <a:endParaRPr sz="16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5650" marR="5650" marT="5650" marB="0" anchor="b"/>
                </a:tc>
                <a:extLst>
                  <a:ext uri="{0D108BD9-81ED-4DB2-BD59-A6C34878D82A}">
                    <a16:rowId xmlns:a16="http://schemas.microsoft.com/office/drawing/2014/main" val="10008"/>
                  </a:ext>
                </a:extLst>
              </a:tr>
              <a:tr h="315775">
                <a:tc>
                  <a:txBody>
                    <a:bodyPr/>
                    <a:lstStyle/>
                    <a:p>
                      <a:pPr marL="0" marR="0" lvl="0" indent="0" algn="ctr" rtl="0">
                        <a:lnSpc>
                          <a:spcPct val="100000"/>
                        </a:lnSpc>
                        <a:spcBef>
                          <a:spcPts val="0"/>
                        </a:spcBef>
                        <a:spcAft>
                          <a:spcPts val="0"/>
                        </a:spcAft>
                        <a:buNone/>
                      </a:pPr>
                      <a:r>
                        <a:rPr lang="en-CA" sz="1600" b="0" i="0" u="none" strike="noStrike" cap="none" dirty="0">
                          <a:latin typeface="Calibri" panose="020F0502020204030204" pitchFamily="34" charset="0"/>
                          <a:ea typeface="Roboto" panose="02000000000000000000" pitchFamily="2" charset="0"/>
                        </a:rPr>
                        <a:t>10</a:t>
                      </a:r>
                      <a:endParaRPr sz="16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5650" marR="5650" marT="5650" marB="0" anchor="b"/>
                </a:tc>
                <a:tc>
                  <a:txBody>
                    <a:bodyPr/>
                    <a:lstStyle/>
                    <a:p>
                      <a:pPr marL="0" marR="0" lvl="0" indent="0" algn="l" rtl="0">
                        <a:lnSpc>
                          <a:spcPct val="100000"/>
                        </a:lnSpc>
                        <a:spcBef>
                          <a:spcPts val="0"/>
                        </a:spcBef>
                        <a:spcAft>
                          <a:spcPts val="0"/>
                        </a:spcAft>
                        <a:buNone/>
                      </a:pPr>
                      <a:r>
                        <a:rPr lang="en-CA" sz="1600" b="0" i="0" u="none" strike="noStrike" cap="none" dirty="0" err="1">
                          <a:latin typeface="Calibri" panose="020F0502020204030204" pitchFamily="34" charset="0"/>
                          <a:ea typeface="Roboto" panose="02000000000000000000" pitchFamily="2" charset="0"/>
                        </a:rPr>
                        <a:t>Loisir</a:t>
                      </a:r>
                      <a:r>
                        <a:rPr lang="en-CA" sz="1600" b="0" i="0" u="none" strike="noStrike" cap="none" dirty="0">
                          <a:latin typeface="Calibri" panose="020F0502020204030204" pitchFamily="34" charset="0"/>
                          <a:ea typeface="Roboto" panose="02000000000000000000" pitchFamily="2" charset="0"/>
                        </a:rPr>
                        <a:t> et sport</a:t>
                      </a:r>
                      <a:endParaRPr sz="16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5650" marR="5650" marT="5650" marB="0" anchor="b"/>
                </a:tc>
                <a:extLst>
                  <a:ext uri="{0D108BD9-81ED-4DB2-BD59-A6C34878D82A}">
                    <a16:rowId xmlns:a16="http://schemas.microsoft.com/office/drawing/2014/main" val="10009"/>
                  </a:ext>
                </a:extLst>
              </a:tr>
              <a:tr h="315775">
                <a:tc>
                  <a:txBody>
                    <a:bodyPr/>
                    <a:lstStyle/>
                    <a:p>
                      <a:pPr marL="0" marR="0" lvl="0" indent="0" algn="ctr" rtl="0">
                        <a:lnSpc>
                          <a:spcPct val="100000"/>
                        </a:lnSpc>
                        <a:spcBef>
                          <a:spcPts val="0"/>
                        </a:spcBef>
                        <a:spcAft>
                          <a:spcPts val="0"/>
                        </a:spcAft>
                        <a:buNone/>
                      </a:pPr>
                      <a:r>
                        <a:rPr lang="en-CA" sz="1600" b="0" i="0" u="none" strike="noStrike" cap="none" dirty="0">
                          <a:latin typeface="Calibri" panose="020F0502020204030204" pitchFamily="34" charset="0"/>
                          <a:ea typeface="Roboto" panose="02000000000000000000" pitchFamily="2" charset="0"/>
                        </a:rPr>
                        <a:t>10</a:t>
                      </a:r>
                      <a:endParaRPr sz="16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5650" marR="5650" marT="5650" marB="0" anchor="b"/>
                </a:tc>
                <a:tc>
                  <a:txBody>
                    <a:bodyPr/>
                    <a:lstStyle/>
                    <a:p>
                      <a:pPr marL="0" marR="0" lvl="0" indent="0" algn="l" rtl="0">
                        <a:lnSpc>
                          <a:spcPct val="100000"/>
                        </a:lnSpc>
                        <a:spcBef>
                          <a:spcPts val="0"/>
                        </a:spcBef>
                        <a:spcAft>
                          <a:spcPts val="0"/>
                        </a:spcAft>
                        <a:buNone/>
                      </a:pPr>
                      <a:r>
                        <a:rPr lang="en-CA" sz="1600" b="0" i="0" u="none" strike="noStrike" cap="none" dirty="0">
                          <a:latin typeface="Calibri" panose="020F0502020204030204" pitchFamily="34" charset="0"/>
                          <a:ea typeface="Roboto" panose="02000000000000000000" pitchFamily="2" charset="0"/>
                        </a:rPr>
                        <a:t>Travail</a:t>
                      </a:r>
                      <a:endParaRPr sz="16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5650" marR="5650" marT="5650" marB="0" anchor="b"/>
                </a:tc>
                <a:extLst>
                  <a:ext uri="{0D108BD9-81ED-4DB2-BD59-A6C34878D82A}">
                    <a16:rowId xmlns:a16="http://schemas.microsoft.com/office/drawing/2014/main" val="10010"/>
                  </a:ext>
                </a:extLst>
              </a:tr>
              <a:tr h="315775">
                <a:tc>
                  <a:txBody>
                    <a:bodyPr/>
                    <a:lstStyle/>
                    <a:p>
                      <a:pPr marL="0" marR="0" lvl="0" indent="0" algn="ctr" rtl="0">
                        <a:lnSpc>
                          <a:spcPct val="100000"/>
                        </a:lnSpc>
                        <a:spcBef>
                          <a:spcPts val="0"/>
                        </a:spcBef>
                        <a:spcAft>
                          <a:spcPts val="0"/>
                        </a:spcAft>
                        <a:buNone/>
                      </a:pPr>
                      <a:r>
                        <a:rPr lang="en-CA" sz="1600" b="0" i="0" u="none" strike="noStrike" cap="none" dirty="0">
                          <a:latin typeface="Calibri" panose="020F0502020204030204" pitchFamily="34" charset="0"/>
                          <a:ea typeface="Roboto" panose="02000000000000000000" pitchFamily="2" charset="0"/>
                        </a:rPr>
                        <a:t>3</a:t>
                      </a:r>
                      <a:endParaRPr sz="16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5650" marR="5650" marT="5650" marB="0" anchor="b"/>
                </a:tc>
                <a:tc>
                  <a:txBody>
                    <a:bodyPr/>
                    <a:lstStyle/>
                    <a:p>
                      <a:pPr marL="0" marR="0" lvl="0" indent="0" algn="l" rtl="0">
                        <a:lnSpc>
                          <a:spcPct val="100000"/>
                        </a:lnSpc>
                        <a:spcBef>
                          <a:spcPts val="0"/>
                        </a:spcBef>
                        <a:spcAft>
                          <a:spcPts val="0"/>
                        </a:spcAft>
                        <a:buNone/>
                      </a:pPr>
                      <a:r>
                        <a:rPr lang="en-CA" sz="1600" b="0" i="0" u="none" strike="noStrike" cap="none" dirty="0">
                          <a:latin typeface="Calibri" panose="020F0502020204030204" pitchFamily="34" charset="0"/>
                          <a:ea typeface="Roboto" panose="02000000000000000000" pitchFamily="2" charset="0"/>
                        </a:rPr>
                        <a:t>Architecture et </a:t>
                      </a:r>
                      <a:r>
                        <a:rPr lang="en-CA" sz="1600" b="0" i="0" u="none" strike="noStrike" cap="none" dirty="0" err="1">
                          <a:latin typeface="Calibri" panose="020F0502020204030204" pitchFamily="34" charset="0"/>
                          <a:ea typeface="Roboto" panose="02000000000000000000" pitchFamily="2" charset="0"/>
                        </a:rPr>
                        <a:t>génie</a:t>
                      </a:r>
                      <a:endParaRPr sz="16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5650" marR="5650" marT="5650" marB="0" anchor="b"/>
                </a:tc>
                <a:extLst>
                  <a:ext uri="{0D108BD9-81ED-4DB2-BD59-A6C34878D82A}">
                    <a16:rowId xmlns:a16="http://schemas.microsoft.com/office/drawing/2014/main" val="10011"/>
                  </a:ext>
                </a:extLst>
              </a:tr>
              <a:tr h="315775">
                <a:tc>
                  <a:txBody>
                    <a:bodyPr/>
                    <a:lstStyle/>
                    <a:p>
                      <a:pPr marL="0" marR="0" lvl="0" indent="0" algn="ctr" rtl="0">
                        <a:lnSpc>
                          <a:spcPct val="100000"/>
                        </a:lnSpc>
                        <a:spcBef>
                          <a:spcPts val="0"/>
                        </a:spcBef>
                        <a:spcAft>
                          <a:spcPts val="0"/>
                        </a:spcAft>
                        <a:buNone/>
                      </a:pPr>
                      <a:r>
                        <a:rPr lang="en-CA" sz="1600" b="0" i="0" u="none" strike="noStrike" cap="none" dirty="0">
                          <a:latin typeface="Calibri" panose="020F0502020204030204" pitchFamily="34" charset="0"/>
                          <a:ea typeface="Roboto" panose="02000000000000000000" pitchFamily="2" charset="0"/>
                        </a:rPr>
                        <a:t>3</a:t>
                      </a:r>
                      <a:endParaRPr sz="16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5650" marR="5650" marT="5650" marB="0" anchor="b"/>
                </a:tc>
                <a:tc>
                  <a:txBody>
                    <a:bodyPr/>
                    <a:lstStyle/>
                    <a:p>
                      <a:pPr marL="0" marR="0" lvl="0" indent="0" algn="l" rtl="0">
                        <a:lnSpc>
                          <a:spcPct val="100000"/>
                        </a:lnSpc>
                        <a:spcBef>
                          <a:spcPts val="0"/>
                        </a:spcBef>
                        <a:spcAft>
                          <a:spcPts val="0"/>
                        </a:spcAft>
                        <a:buNone/>
                      </a:pPr>
                      <a:r>
                        <a:rPr lang="en-CA" sz="1600" b="0" i="0" u="none" strike="noStrike" cap="none" dirty="0" err="1">
                          <a:latin typeface="Calibri" panose="020F0502020204030204" pitchFamily="34" charset="0"/>
                          <a:ea typeface="Roboto" panose="02000000000000000000" pitchFamily="2" charset="0"/>
                        </a:rPr>
                        <a:t>Famille</a:t>
                      </a:r>
                      <a:endParaRPr sz="16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5650" marR="5650" marT="5650" marB="0" anchor="b"/>
                </a:tc>
                <a:extLst>
                  <a:ext uri="{0D108BD9-81ED-4DB2-BD59-A6C34878D82A}">
                    <a16:rowId xmlns:a16="http://schemas.microsoft.com/office/drawing/2014/main" val="10012"/>
                  </a:ext>
                </a:extLst>
              </a:tr>
              <a:tr h="315775">
                <a:tc>
                  <a:txBody>
                    <a:bodyPr/>
                    <a:lstStyle/>
                    <a:p>
                      <a:pPr marL="0" marR="0" lvl="0" indent="0" algn="ctr" rtl="0">
                        <a:lnSpc>
                          <a:spcPct val="100000"/>
                        </a:lnSpc>
                        <a:spcBef>
                          <a:spcPts val="0"/>
                        </a:spcBef>
                        <a:spcAft>
                          <a:spcPts val="0"/>
                        </a:spcAft>
                        <a:buNone/>
                      </a:pPr>
                      <a:r>
                        <a:rPr lang="en-CA" sz="1600" b="0" i="0" u="none" strike="noStrike" cap="none" dirty="0">
                          <a:latin typeface="Calibri" panose="020F0502020204030204" pitchFamily="34" charset="0"/>
                          <a:ea typeface="Roboto" panose="02000000000000000000" pitchFamily="2" charset="0"/>
                        </a:rPr>
                        <a:t>0</a:t>
                      </a:r>
                      <a:endParaRPr sz="16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5650" marR="5650" marT="5650" marB="0" anchor="b"/>
                </a:tc>
                <a:tc>
                  <a:txBody>
                    <a:bodyPr/>
                    <a:lstStyle/>
                    <a:p>
                      <a:pPr marL="0" marR="0" lvl="0" indent="0" algn="l" rtl="0">
                        <a:lnSpc>
                          <a:spcPct val="100000"/>
                        </a:lnSpc>
                        <a:spcBef>
                          <a:spcPts val="0"/>
                        </a:spcBef>
                        <a:spcAft>
                          <a:spcPts val="0"/>
                        </a:spcAft>
                        <a:buNone/>
                      </a:pPr>
                      <a:r>
                        <a:rPr lang="en-CA" sz="1600" b="0" i="0" u="none" strike="noStrike" cap="none" dirty="0">
                          <a:latin typeface="Calibri" panose="020F0502020204030204" pitchFamily="34" charset="0"/>
                          <a:ea typeface="Roboto" panose="02000000000000000000" pitchFamily="2" charset="0"/>
                        </a:rPr>
                        <a:t>Population </a:t>
                      </a:r>
                      <a:r>
                        <a:rPr lang="en-CA" sz="1600" b="0" i="0" u="none" strike="noStrike" cap="none" dirty="0" err="1">
                          <a:latin typeface="Calibri" panose="020F0502020204030204" pitchFamily="34" charset="0"/>
                          <a:ea typeface="Roboto" panose="02000000000000000000" pitchFamily="2" charset="0"/>
                        </a:rPr>
                        <a:t>générale</a:t>
                      </a:r>
                      <a:endParaRPr sz="16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5650" marR="5650" marT="5650" marB="0" anchor="b"/>
                </a:tc>
                <a:extLst>
                  <a:ext uri="{0D108BD9-81ED-4DB2-BD59-A6C34878D82A}">
                    <a16:rowId xmlns:a16="http://schemas.microsoft.com/office/drawing/2014/main" val="10013"/>
                  </a:ext>
                </a:extLst>
              </a:tr>
              <a:tr h="315775">
                <a:tc>
                  <a:txBody>
                    <a:bodyPr/>
                    <a:lstStyle/>
                    <a:p>
                      <a:pPr marL="0" marR="0" lvl="0" indent="0" algn="ctr" rtl="0">
                        <a:lnSpc>
                          <a:spcPct val="100000"/>
                        </a:lnSpc>
                        <a:spcBef>
                          <a:spcPts val="0"/>
                        </a:spcBef>
                        <a:spcAft>
                          <a:spcPts val="0"/>
                        </a:spcAft>
                        <a:buNone/>
                      </a:pPr>
                      <a:r>
                        <a:rPr lang="en-CA" sz="1600" b="0" i="0" u="none" strike="noStrike" cap="none" dirty="0">
                          <a:latin typeface="Calibri" panose="020F0502020204030204" pitchFamily="34" charset="0"/>
                          <a:ea typeface="Roboto" panose="02000000000000000000" pitchFamily="2" charset="0"/>
                        </a:rPr>
                        <a:t>0</a:t>
                      </a:r>
                      <a:endParaRPr sz="16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5650" marR="5650" marT="5650" marB="0" anchor="b"/>
                </a:tc>
                <a:tc>
                  <a:txBody>
                    <a:bodyPr/>
                    <a:lstStyle/>
                    <a:p>
                      <a:pPr marL="0" marR="0" lvl="0" indent="0" algn="l" rtl="0">
                        <a:lnSpc>
                          <a:spcPct val="100000"/>
                        </a:lnSpc>
                        <a:spcBef>
                          <a:spcPts val="0"/>
                        </a:spcBef>
                        <a:spcAft>
                          <a:spcPts val="0"/>
                        </a:spcAft>
                        <a:buNone/>
                      </a:pPr>
                      <a:r>
                        <a:rPr lang="en-CA" sz="1600" b="0" i="0" u="none" strike="noStrike" cap="none" dirty="0">
                          <a:latin typeface="Calibri" panose="020F0502020204030204" pitchFamily="34" charset="0"/>
                          <a:ea typeface="Roboto" panose="02000000000000000000" pitchFamily="2" charset="0"/>
                        </a:rPr>
                        <a:t>Transport</a:t>
                      </a:r>
                      <a:endParaRPr sz="16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5650" marR="5650" marT="5650" marB="0" anchor="b"/>
                </a:tc>
                <a:extLst>
                  <a:ext uri="{0D108BD9-81ED-4DB2-BD59-A6C34878D82A}">
                    <a16:rowId xmlns:a16="http://schemas.microsoft.com/office/drawing/2014/main" val="10014"/>
                  </a:ext>
                </a:extLst>
              </a:tr>
              <a:tr h="315775">
                <a:tc>
                  <a:txBody>
                    <a:bodyPr/>
                    <a:lstStyle/>
                    <a:p>
                      <a:pPr marL="0" marR="0" lvl="0" indent="0" algn="ctr" rtl="0">
                        <a:lnSpc>
                          <a:spcPct val="100000"/>
                        </a:lnSpc>
                        <a:spcBef>
                          <a:spcPts val="0"/>
                        </a:spcBef>
                        <a:spcAft>
                          <a:spcPts val="0"/>
                        </a:spcAft>
                        <a:buNone/>
                      </a:pPr>
                      <a:r>
                        <a:rPr lang="en-CA" sz="1600" b="0" i="0" u="none" strike="noStrike" cap="none" dirty="0">
                          <a:latin typeface="Calibri" panose="020F0502020204030204" pitchFamily="34" charset="0"/>
                          <a:ea typeface="Roboto" panose="02000000000000000000" pitchFamily="2" charset="0"/>
                        </a:rPr>
                        <a:t>0</a:t>
                      </a:r>
                      <a:endParaRPr sz="16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5650" marR="5650" marT="5650" marB="0" anchor="b"/>
                </a:tc>
                <a:tc>
                  <a:txBody>
                    <a:bodyPr/>
                    <a:lstStyle/>
                    <a:p>
                      <a:pPr marL="0" marR="0" lvl="0" indent="0" algn="l" rtl="0">
                        <a:lnSpc>
                          <a:spcPct val="100000"/>
                        </a:lnSpc>
                        <a:spcBef>
                          <a:spcPts val="0"/>
                        </a:spcBef>
                        <a:spcAft>
                          <a:spcPts val="0"/>
                        </a:spcAft>
                        <a:buNone/>
                      </a:pPr>
                      <a:r>
                        <a:rPr lang="en-CA" sz="1600" b="0" i="0" u="none" strike="noStrike" cap="none" dirty="0">
                          <a:latin typeface="Calibri" panose="020F0502020204030204" pitchFamily="34" charset="0"/>
                          <a:ea typeface="Roboto" panose="02000000000000000000" pitchFamily="2" charset="0"/>
                        </a:rPr>
                        <a:t>Justice et droits</a:t>
                      </a:r>
                      <a:endParaRPr sz="16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5650" marR="5650" marT="5650" marB="0" anchor="b"/>
                </a:tc>
                <a:extLst>
                  <a:ext uri="{0D108BD9-81ED-4DB2-BD59-A6C34878D82A}">
                    <a16:rowId xmlns:a16="http://schemas.microsoft.com/office/drawing/2014/main" val="10015"/>
                  </a:ext>
                </a:extLst>
              </a:tr>
            </a:tbl>
          </a:graphicData>
        </a:graphic>
      </p:graphicFrame>
      <p:graphicFrame>
        <p:nvGraphicFramePr>
          <p:cNvPr id="419" name="Google Shape;419;p53"/>
          <p:cNvGraphicFramePr/>
          <p:nvPr/>
        </p:nvGraphicFramePr>
        <p:xfrm>
          <a:off x="9445335" y="1582501"/>
          <a:ext cx="2542450" cy="3765800"/>
        </p:xfrm>
        <a:graphic>
          <a:graphicData uri="http://schemas.openxmlformats.org/drawingml/2006/table">
            <a:tbl>
              <a:tblPr>
                <a:noFill/>
                <a:tableStyleId>{D38AACF3-6E2D-4810-8482-0AC9730B1CD0}</a:tableStyleId>
              </a:tblPr>
              <a:tblGrid>
                <a:gridCol w="556625">
                  <a:extLst>
                    <a:ext uri="{9D8B030D-6E8A-4147-A177-3AD203B41FA5}">
                      <a16:colId xmlns:a16="http://schemas.microsoft.com/office/drawing/2014/main" val="20000"/>
                    </a:ext>
                  </a:extLst>
                </a:gridCol>
                <a:gridCol w="1985825">
                  <a:extLst>
                    <a:ext uri="{9D8B030D-6E8A-4147-A177-3AD203B41FA5}">
                      <a16:colId xmlns:a16="http://schemas.microsoft.com/office/drawing/2014/main" val="20001"/>
                    </a:ext>
                  </a:extLst>
                </a:gridCol>
              </a:tblGrid>
              <a:tr h="448975">
                <a:tc gridSpan="2">
                  <a:txBody>
                    <a:bodyPr/>
                    <a:lstStyle/>
                    <a:p>
                      <a:pPr marL="0" marR="0" lvl="0" indent="0" algn="ctr" rtl="0">
                        <a:lnSpc>
                          <a:spcPct val="100000"/>
                        </a:lnSpc>
                        <a:spcBef>
                          <a:spcPts val="0"/>
                        </a:spcBef>
                        <a:spcAft>
                          <a:spcPts val="0"/>
                        </a:spcAft>
                        <a:buNone/>
                      </a:pPr>
                      <a:r>
                        <a:rPr lang="en-CA" sz="1600" b="0" i="0" u="none" strike="noStrike" cap="none" dirty="0" err="1">
                          <a:solidFill>
                            <a:srgbClr val="000000"/>
                          </a:solidFill>
                          <a:latin typeface="Calibri" panose="020F0502020204030204" pitchFamily="34" charset="0"/>
                          <a:ea typeface="Roboto" panose="02000000000000000000" pitchFamily="2" charset="0"/>
                          <a:cs typeface="Calibri"/>
                          <a:sym typeface="Calibri"/>
                        </a:rPr>
                        <a:t>Contenu</a:t>
                      </a:r>
                      <a:r>
                        <a:rPr lang="en-CA" sz="1600" b="0" i="0" u="none" strike="noStrike" cap="none" dirty="0">
                          <a:solidFill>
                            <a:srgbClr val="000000"/>
                          </a:solidFill>
                          <a:latin typeface="Calibri" panose="020F0502020204030204" pitchFamily="34" charset="0"/>
                          <a:ea typeface="Roboto" panose="02000000000000000000" pitchFamily="2" charset="0"/>
                          <a:cs typeface="Calibri"/>
                          <a:sym typeface="Calibri"/>
                        </a:rPr>
                        <a:t> (%)</a:t>
                      </a:r>
                      <a:endParaRPr dirty="0"/>
                    </a:p>
                  </a:txBody>
                  <a:tcPr marL="7625" marR="7625" marT="7625" marB="0" anchor="ctr"/>
                </a:tc>
                <a:tc hMerge="1">
                  <a:txBody>
                    <a:bodyPr/>
                    <a:lstStyle/>
                    <a:p>
                      <a:endParaRPr lang="en-US"/>
                    </a:p>
                  </a:txBody>
                  <a:tcPr/>
                </a:tc>
                <a:extLst>
                  <a:ext uri="{0D108BD9-81ED-4DB2-BD59-A6C34878D82A}">
                    <a16:rowId xmlns:a16="http://schemas.microsoft.com/office/drawing/2014/main" val="10000"/>
                  </a:ext>
                </a:extLst>
              </a:tr>
              <a:tr h="448975">
                <a:tc>
                  <a:txBody>
                    <a:bodyPr/>
                    <a:lstStyle/>
                    <a:p>
                      <a:pPr marL="0" marR="0" lvl="0" indent="0" algn="ctr" rtl="0">
                        <a:lnSpc>
                          <a:spcPct val="100000"/>
                        </a:lnSpc>
                        <a:spcBef>
                          <a:spcPts val="0"/>
                        </a:spcBef>
                        <a:spcAft>
                          <a:spcPts val="0"/>
                        </a:spcAft>
                        <a:buNone/>
                      </a:pPr>
                      <a:r>
                        <a:rPr lang="en-CA" sz="1400" b="0" i="0" u="none" strike="noStrike" cap="none" dirty="0">
                          <a:latin typeface="Calibri" panose="020F0502020204030204" pitchFamily="34" charset="0"/>
                          <a:ea typeface="Roboto" panose="02000000000000000000" pitchFamily="2" charset="0"/>
                        </a:rPr>
                        <a:t>100</a:t>
                      </a:r>
                      <a:endParaRPr sz="14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7625" marR="7625" marT="7625" marB="0" anchor="ctr"/>
                </a:tc>
                <a:tc>
                  <a:txBody>
                    <a:bodyPr/>
                    <a:lstStyle/>
                    <a:p>
                      <a:pPr marL="0" marR="0" lvl="0" indent="0" algn="l" rtl="0">
                        <a:lnSpc>
                          <a:spcPct val="100000"/>
                        </a:lnSpc>
                        <a:spcBef>
                          <a:spcPts val="0"/>
                        </a:spcBef>
                        <a:spcAft>
                          <a:spcPts val="0"/>
                        </a:spcAft>
                        <a:buNone/>
                      </a:pPr>
                      <a:r>
                        <a:rPr lang="en-CA" sz="1400" b="0" i="0" u="none" strike="noStrike" cap="none" dirty="0" err="1">
                          <a:latin typeface="Calibri" panose="020F0502020204030204" pitchFamily="34" charset="0"/>
                          <a:ea typeface="Roboto" panose="02000000000000000000" pitchFamily="2" charset="0"/>
                        </a:rPr>
                        <a:t>Présentation</a:t>
                      </a:r>
                      <a:r>
                        <a:rPr lang="en-CA" sz="1400" b="0" i="0" u="none" strike="noStrike" cap="none" dirty="0">
                          <a:latin typeface="Calibri" panose="020F0502020204030204" pitchFamily="34" charset="0"/>
                          <a:ea typeface="Roboto" panose="02000000000000000000" pitchFamily="2" charset="0"/>
                        </a:rPr>
                        <a:t> de </a:t>
                      </a:r>
                      <a:r>
                        <a:rPr lang="en-CA" sz="1400" b="0" i="0" u="none" strike="noStrike" cap="none" dirty="0" err="1">
                          <a:latin typeface="Calibri" panose="020F0502020204030204" pitchFamily="34" charset="0"/>
                          <a:ea typeface="Roboto" panose="02000000000000000000" pitchFamily="2" charset="0"/>
                        </a:rPr>
                        <a:t>théorie</a:t>
                      </a:r>
                      <a:endParaRPr sz="14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7625" marR="7625" marT="7625" marB="0" anchor="ctr"/>
                </a:tc>
                <a:extLst>
                  <a:ext uri="{0D108BD9-81ED-4DB2-BD59-A6C34878D82A}">
                    <a16:rowId xmlns:a16="http://schemas.microsoft.com/office/drawing/2014/main" val="10001"/>
                  </a:ext>
                </a:extLst>
              </a:tr>
              <a:tr h="492475">
                <a:tc>
                  <a:txBody>
                    <a:bodyPr/>
                    <a:lstStyle/>
                    <a:p>
                      <a:pPr marL="0" marR="0" lvl="0" indent="0" algn="ctr" rtl="0">
                        <a:lnSpc>
                          <a:spcPct val="100000"/>
                        </a:lnSpc>
                        <a:spcBef>
                          <a:spcPts val="0"/>
                        </a:spcBef>
                        <a:spcAft>
                          <a:spcPts val="0"/>
                        </a:spcAft>
                        <a:buNone/>
                      </a:pPr>
                      <a:r>
                        <a:rPr lang="en-CA" sz="1400" b="0" i="0" u="none" strike="noStrike" cap="none" dirty="0">
                          <a:latin typeface="Calibri" panose="020F0502020204030204" pitchFamily="34" charset="0"/>
                          <a:ea typeface="Roboto" panose="02000000000000000000" pitchFamily="2" charset="0"/>
                        </a:rPr>
                        <a:t>69</a:t>
                      </a:r>
                      <a:endParaRPr sz="14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7625" marR="7625" marT="7625" marB="0" anchor="ctr"/>
                </a:tc>
                <a:tc>
                  <a:txBody>
                    <a:bodyPr/>
                    <a:lstStyle/>
                    <a:p>
                      <a:pPr marL="0" marR="0" lvl="0" indent="0" algn="l" rtl="0">
                        <a:lnSpc>
                          <a:spcPct val="100000"/>
                        </a:lnSpc>
                        <a:spcBef>
                          <a:spcPts val="0"/>
                        </a:spcBef>
                        <a:spcAft>
                          <a:spcPts val="0"/>
                        </a:spcAft>
                        <a:buNone/>
                      </a:pPr>
                      <a:r>
                        <a:rPr lang="en-CA" sz="1400" b="0" i="0" u="none" strike="noStrike" cap="none" dirty="0">
                          <a:latin typeface="Calibri" panose="020F0502020204030204" pitchFamily="34" charset="0"/>
                          <a:ea typeface="Roboto" panose="02000000000000000000" pitchFamily="2" charset="0"/>
                        </a:rPr>
                        <a:t>Mises </a:t>
                      </a:r>
                      <a:r>
                        <a:rPr lang="en-CA" sz="1400" b="0" i="0" u="none" strike="noStrike" cap="none" dirty="0" err="1">
                          <a:latin typeface="Calibri" panose="020F0502020204030204" pitchFamily="34" charset="0"/>
                          <a:ea typeface="Roboto" panose="02000000000000000000" pitchFamily="2" charset="0"/>
                        </a:rPr>
                        <a:t>en</a:t>
                      </a:r>
                      <a:r>
                        <a:rPr lang="en-CA" sz="1400" b="0" i="0" u="none" strike="noStrike" cap="none" dirty="0">
                          <a:latin typeface="Calibri" panose="020F0502020204030204" pitchFamily="34" charset="0"/>
                          <a:ea typeface="Roboto" panose="02000000000000000000" pitchFamily="2" charset="0"/>
                        </a:rPr>
                        <a:t> situation (études de </a:t>
                      </a:r>
                      <a:r>
                        <a:rPr lang="en-CA" sz="1400" b="0" i="0" u="none" strike="noStrike" cap="none" dirty="0" err="1">
                          <a:latin typeface="Calibri" panose="020F0502020204030204" pitchFamily="34" charset="0"/>
                          <a:ea typeface="Roboto" panose="02000000000000000000" pitchFamily="2" charset="0"/>
                        </a:rPr>
                        <a:t>cas</a:t>
                      </a:r>
                      <a:r>
                        <a:rPr lang="en-CA" sz="1400" b="0" i="0" u="none" strike="noStrike" cap="none" dirty="0">
                          <a:latin typeface="Calibri" panose="020F0502020204030204" pitchFamily="34" charset="0"/>
                          <a:ea typeface="Roboto" panose="02000000000000000000" pitchFamily="2" charset="0"/>
                        </a:rPr>
                        <a:t>)</a:t>
                      </a:r>
                      <a:endParaRPr sz="14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7625" marR="7625" marT="7625" marB="0" anchor="ctr"/>
                </a:tc>
                <a:extLst>
                  <a:ext uri="{0D108BD9-81ED-4DB2-BD59-A6C34878D82A}">
                    <a16:rowId xmlns:a16="http://schemas.microsoft.com/office/drawing/2014/main" val="10002"/>
                  </a:ext>
                </a:extLst>
              </a:tr>
              <a:tr h="492475">
                <a:tc>
                  <a:txBody>
                    <a:bodyPr/>
                    <a:lstStyle/>
                    <a:p>
                      <a:pPr marL="0" marR="0" lvl="0" indent="0" algn="ctr" rtl="0">
                        <a:lnSpc>
                          <a:spcPct val="100000"/>
                        </a:lnSpc>
                        <a:spcBef>
                          <a:spcPts val="0"/>
                        </a:spcBef>
                        <a:spcAft>
                          <a:spcPts val="0"/>
                        </a:spcAft>
                        <a:buNone/>
                      </a:pPr>
                      <a:r>
                        <a:rPr lang="en-CA" sz="1400" b="0" i="0" u="none" strike="noStrike" cap="none" dirty="0">
                          <a:latin typeface="Calibri" panose="020F0502020204030204" pitchFamily="34" charset="0"/>
                          <a:ea typeface="Roboto" panose="02000000000000000000" pitchFamily="2" charset="0"/>
                        </a:rPr>
                        <a:t>34</a:t>
                      </a:r>
                      <a:endParaRPr sz="14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7625" marR="7625" marT="7625" marB="0" anchor="ctr"/>
                </a:tc>
                <a:tc>
                  <a:txBody>
                    <a:bodyPr/>
                    <a:lstStyle/>
                    <a:p>
                      <a:pPr marL="0" marR="0" lvl="0" indent="0" algn="l" rtl="0">
                        <a:lnSpc>
                          <a:spcPct val="100000"/>
                        </a:lnSpc>
                        <a:spcBef>
                          <a:spcPts val="0"/>
                        </a:spcBef>
                        <a:spcAft>
                          <a:spcPts val="0"/>
                        </a:spcAft>
                        <a:buNone/>
                      </a:pPr>
                      <a:r>
                        <a:rPr lang="en-CA" sz="1400" b="0" i="0" u="none" strike="noStrike" cap="none" dirty="0">
                          <a:latin typeface="Calibri" panose="020F0502020204030204" pitchFamily="34" charset="0"/>
                          <a:ea typeface="Roboto" panose="02000000000000000000" pitchFamily="2" charset="0"/>
                        </a:rPr>
                        <a:t>Exercises (</a:t>
                      </a:r>
                      <a:r>
                        <a:rPr lang="en-CA" sz="1400" b="0" i="0" u="none" strike="noStrike" cap="none" dirty="0" err="1">
                          <a:latin typeface="Calibri" panose="020F0502020204030204" pitchFamily="34" charset="0"/>
                          <a:ea typeface="Roboto" panose="02000000000000000000" pitchFamily="2" charset="0"/>
                        </a:rPr>
                        <a:t>individuelles</a:t>
                      </a:r>
                      <a:r>
                        <a:rPr lang="en-CA" sz="1400" b="0" i="0" u="none" strike="noStrike" cap="none" dirty="0">
                          <a:latin typeface="Calibri" panose="020F0502020204030204" pitchFamily="34" charset="0"/>
                          <a:ea typeface="Roboto" panose="02000000000000000000" pitchFamily="2" charset="0"/>
                        </a:rPr>
                        <a:t> </a:t>
                      </a:r>
                      <a:r>
                        <a:rPr lang="en-CA" sz="1400" b="0" i="0" u="none" strike="noStrike" cap="none" dirty="0" err="1">
                          <a:latin typeface="Calibri" panose="020F0502020204030204" pitchFamily="34" charset="0"/>
                          <a:ea typeface="Roboto" panose="02000000000000000000" pitchFamily="2" charset="0"/>
                        </a:rPr>
                        <a:t>ou</a:t>
                      </a:r>
                      <a:r>
                        <a:rPr lang="en-CA" sz="1400" b="0" i="0" u="none" strike="noStrike" cap="none" dirty="0">
                          <a:latin typeface="Calibri" panose="020F0502020204030204" pitchFamily="34" charset="0"/>
                          <a:ea typeface="Roboto" panose="02000000000000000000" pitchFamily="2" charset="0"/>
                        </a:rPr>
                        <a:t> de </a:t>
                      </a:r>
                      <a:r>
                        <a:rPr lang="en-CA" sz="1400" b="0" i="0" u="none" strike="noStrike" cap="none" dirty="0" err="1">
                          <a:latin typeface="Calibri" panose="020F0502020204030204" pitchFamily="34" charset="0"/>
                          <a:ea typeface="Roboto" panose="02000000000000000000" pitchFamily="2" charset="0"/>
                        </a:rPr>
                        <a:t>groupe</a:t>
                      </a:r>
                      <a:r>
                        <a:rPr lang="en-CA" sz="1400" b="0" i="0" u="none" strike="noStrike" cap="none" dirty="0">
                          <a:latin typeface="Calibri" panose="020F0502020204030204" pitchFamily="34" charset="0"/>
                          <a:ea typeface="Roboto" panose="02000000000000000000" pitchFamily="2" charset="0"/>
                        </a:rPr>
                        <a:t>)</a:t>
                      </a:r>
                      <a:endParaRPr sz="14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7625" marR="7625" marT="7625" marB="0" anchor="ctr"/>
                </a:tc>
                <a:extLst>
                  <a:ext uri="{0D108BD9-81ED-4DB2-BD59-A6C34878D82A}">
                    <a16:rowId xmlns:a16="http://schemas.microsoft.com/office/drawing/2014/main" val="10003"/>
                  </a:ext>
                </a:extLst>
              </a:tr>
              <a:tr h="492475">
                <a:tc>
                  <a:txBody>
                    <a:bodyPr/>
                    <a:lstStyle/>
                    <a:p>
                      <a:pPr marL="0" marR="0" lvl="0" indent="0" algn="ctr" rtl="0">
                        <a:lnSpc>
                          <a:spcPct val="100000"/>
                        </a:lnSpc>
                        <a:spcBef>
                          <a:spcPts val="0"/>
                        </a:spcBef>
                        <a:spcAft>
                          <a:spcPts val="0"/>
                        </a:spcAft>
                        <a:buNone/>
                      </a:pPr>
                      <a:r>
                        <a:rPr lang="en-CA" sz="1400" b="0" i="0" u="none" strike="noStrike" cap="none" dirty="0">
                          <a:latin typeface="Calibri" panose="020F0502020204030204" pitchFamily="34" charset="0"/>
                          <a:ea typeface="Roboto" panose="02000000000000000000" pitchFamily="2" charset="0"/>
                        </a:rPr>
                        <a:t>28</a:t>
                      </a:r>
                      <a:endParaRPr sz="14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7625" marR="7625" marT="7625" marB="0" anchor="ctr"/>
                </a:tc>
                <a:tc>
                  <a:txBody>
                    <a:bodyPr/>
                    <a:lstStyle/>
                    <a:p>
                      <a:pPr marL="0" marR="0" lvl="0" indent="0" algn="l" rtl="0">
                        <a:lnSpc>
                          <a:spcPct val="100000"/>
                        </a:lnSpc>
                        <a:spcBef>
                          <a:spcPts val="0"/>
                        </a:spcBef>
                        <a:spcAft>
                          <a:spcPts val="0"/>
                        </a:spcAft>
                        <a:buNone/>
                      </a:pPr>
                      <a:r>
                        <a:rPr lang="en-CA" sz="1400" b="0" i="0" u="none" strike="noStrike" cap="none" dirty="0">
                          <a:latin typeface="Calibri" panose="020F0502020204030204" pitchFamily="34" charset="0"/>
                          <a:ea typeface="Roboto" panose="02000000000000000000" pitchFamily="2" charset="0"/>
                        </a:rPr>
                        <a:t>Aspects pratiques (</a:t>
                      </a:r>
                      <a:r>
                        <a:rPr lang="en-CA" sz="1400" b="0" i="0" u="none" strike="noStrike" cap="none" dirty="0" err="1">
                          <a:latin typeface="Calibri" panose="020F0502020204030204" pitchFamily="34" charset="0"/>
                          <a:ea typeface="Roboto" panose="02000000000000000000" pitchFamily="2" charset="0"/>
                        </a:rPr>
                        <a:t>outils</a:t>
                      </a:r>
                      <a:r>
                        <a:rPr lang="en-CA" sz="1400" b="0" i="0" u="none" strike="noStrike" cap="none" dirty="0">
                          <a:latin typeface="Calibri" panose="020F0502020204030204" pitchFamily="34" charset="0"/>
                          <a:ea typeface="Roboto" panose="02000000000000000000" pitchFamily="2" charset="0"/>
                        </a:rPr>
                        <a:t>, </a:t>
                      </a:r>
                      <a:r>
                        <a:rPr lang="en-CA" sz="1400" b="0" i="0" u="none" strike="noStrike" cap="none" dirty="0" err="1">
                          <a:latin typeface="Calibri" panose="020F0502020204030204" pitchFamily="34" charset="0"/>
                          <a:ea typeface="Roboto" panose="02000000000000000000" pitchFamily="2" charset="0"/>
                        </a:rPr>
                        <a:t>lignes</a:t>
                      </a:r>
                      <a:r>
                        <a:rPr lang="en-CA" sz="1400" b="0" i="0" u="none" strike="noStrike" cap="none" dirty="0">
                          <a:latin typeface="Calibri" panose="020F0502020204030204" pitchFamily="34" charset="0"/>
                          <a:ea typeface="Roboto" panose="02000000000000000000" pitchFamily="2" charset="0"/>
                        </a:rPr>
                        <a:t> directrices)</a:t>
                      </a:r>
                      <a:endParaRPr sz="14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7625" marR="7625" marT="7625" marB="0" anchor="ctr"/>
                </a:tc>
                <a:extLst>
                  <a:ext uri="{0D108BD9-81ED-4DB2-BD59-A6C34878D82A}">
                    <a16:rowId xmlns:a16="http://schemas.microsoft.com/office/drawing/2014/main" val="10004"/>
                  </a:ext>
                </a:extLst>
              </a:tr>
              <a:tr h="448975">
                <a:tc>
                  <a:txBody>
                    <a:bodyPr/>
                    <a:lstStyle/>
                    <a:p>
                      <a:pPr marL="0" marR="0" lvl="0" indent="0" algn="ctr" rtl="0">
                        <a:lnSpc>
                          <a:spcPct val="100000"/>
                        </a:lnSpc>
                        <a:spcBef>
                          <a:spcPts val="0"/>
                        </a:spcBef>
                        <a:spcAft>
                          <a:spcPts val="0"/>
                        </a:spcAft>
                        <a:buNone/>
                      </a:pPr>
                      <a:r>
                        <a:rPr lang="en-CA" sz="1400" b="0" i="0" u="none" strike="noStrike" cap="none" dirty="0">
                          <a:latin typeface="Calibri" panose="020F0502020204030204" pitchFamily="34" charset="0"/>
                          <a:ea typeface="Roboto" panose="02000000000000000000" pitchFamily="2" charset="0"/>
                        </a:rPr>
                        <a:t>24</a:t>
                      </a:r>
                      <a:endParaRPr sz="14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7625" marR="7625" marT="7625" marB="0" anchor="ctr"/>
                </a:tc>
                <a:tc>
                  <a:txBody>
                    <a:bodyPr/>
                    <a:lstStyle/>
                    <a:p>
                      <a:pPr marL="0" marR="0" lvl="0" indent="0" algn="l" rtl="0">
                        <a:lnSpc>
                          <a:spcPct val="100000"/>
                        </a:lnSpc>
                        <a:spcBef>
                          <a:spcPts val="0"/>
                        </a:spcBef>
                        <a:spcAft>
                          <a:spcPts val="0"/>
                        </a:spcAft>
                        <a:buNone/>
                      </a:pPr>
                      <a:r>
                        <a:rPr lang="en-CA" sz="1400" b="0" i="0" u="none" strike="noStrike" cap="none" dirty="0">
                          <a:latin typeface="Calibri" panose="020F0502020204030204" pitchFamily="34" charset="0"/>
                          <a:ea typeface="Roboto" panose="02000000000000000000" pitchFamily="2" charset="0"/>
                        </a:rPr>
                        <a:t>Discussion de </a:t>
                      </a:r>
                      <a:r>
                        <a:rPr lang="en-CA" sz="1400" b="0" i="0" u="none" strike="noStrike" cap="none" dirty="0" err="1">
                          <a:latin typeface="Calibri" panose="020F0502020204030204" pitchFamily="34" charset="0"/>
                          <a:ea typeface="Roboto" panose="02000000000000000000" pitchFamily="2" charset="0"/>
                        </a:rPr>
                        <a:t>groupe</a:t>
                      </a:r>
                      <a:endParaRPr sz="14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7625" marR="7625" marT="7625" marB="0" anchor="ctr"/>
                </a:tc>
                <a:extLst>
                  <a:ext uri="{0D108BD9-81ED-4DB2-BD59-A6C34878D82A}">
                    <a16:rowId xmlns:a16="http://schemas.microsoft.com/office/drawing/2014/main" val="10005"/>
                  </a:ext>
                </a:extLst>
              </a:tr>
              <a:tr h="492475">
                <a:tc>
                  <a:txBody>
                    <a:bodyPr/>
                    <a:lstStyle/>
                    <a:p>
                      <a:pPr marL="0" marR="0" lvl="0" indent="0" algn="ctr" rtl="0">
                        <a:lnSpc>
                          <a:spcPct val="100000"/>
                        </a:lnSpc>
                        <a:spcBef>
                          <a:spcPts val="0"/>
                        </a:spcBef>
                        <a:spcAft>
                          <a:spcPts val="0"/>
                        </a:spcAft>
                        <a:buNone/>
                      </a:pPr>
                      <a:r>
                        <a:rPr lang="en-CA" sz="1400" b="0" i="0" u="none" strike="noStrike" cap="none" dirty="0">
                          <a:latin typeface="Calibri" panose="020F0502020204030204" pitchFamily="34" charset="0"/>
                          <a:ea typeface="Roboto" panose="02000000000000000000" pitchFamily="2" charset="0"/>
                        </a:rPr>
                        <a:t>21</a:t>
                      </a:r>
                      <a:endParaRPr sz="14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7625" marR="7625" marT="7625" marB="0" anchor="ctr"/>
                </a:tc>
                <a:tc>
                  <a:txBody>
                    <a:bodyPr/>
                    <a:lstStyle/>
                    <a:p>
                      <a:pPr marL="0" marR="0" lvl="0" indent="0" algn="l" rtl="0">
                        <a:lnSpc>
                          <a:spcPct val="100000"/>
                        </a:lnSpc>
                        <a:spcBef>
                          <a:spcPts val="0"/>
                        </a:spcBef>
                        <a:spcAft>
                          <a:spcPts val="0"/>
                        </a:spcAft>
                        <a:buNone/>
                      </a:pPr>
                      <a:r>
                        <a:rPr lang="en-CA" sz="1400" b="0" i="0" u="none" strike="noStrike" cap="none" dirty="0">
                          <a:latin typeface="Calibri" panose="020F0502020204030204" pitchFamily="34" charset="0"/>
                          <a:ea typeface="Roboto" panose="02000000000000000000" pitchFamily="2" charset="0"/>
                        </a:rPr>
                        <a:t>Experimentation (faire vivre </a:t>
                      </a:r>
                      <a:r>
                        <a:rPr lang="en-CA" sz="1400" b="0" i="0" u="none" strike="noStrike" cap="none" dirty="0" err="1">
                          <a:latin typeface="Calibri" panose="020F0502020204030204" pitchFamily="34" charset="0"/>
                          <a:ea typeface="Roboto" panose="02000000000000000000" pitchFamily="2" charset="0"/>
                        </a:rPr>
                        <a:t>une</a:t>
                      </a:r>
                      <a:r>
                        <a:rPr lang="en-CA" sz="1400" b="0" i="0" u="none" strike="noStrike" cap="none" dirty="0">
                          <a:latin typeface="Calibri" panose="020F0502020204030204" pitchFamily="34" charset="0"/>
                          <a:ea typeface="Roboto" panose="02000000000000000000" pitchFamily="2" charset="0"/>
                        </a:rPr>
                        <a:t> </a:t>
                      </a:r>
                      <a:r>
                        <a:rPr lang="en-CA" sz="1400" b="0" i="0" u="none" strike="noStrike" cap="none" dirty="0" err="1">
                          <a:latin typeface="Calibri" panose="020F0502020204030204" pitchFamily="34" charset="0"/>
                          <a:ea typeface="Roboto" panose="02000000000000000000" pitchFamily="2" charset="0"/>
                        </a:rPr>
                        <a:t>expérience</a:t>
                      </a:r>
                      <a:r>
                        <a:rPr lang="en-CA" sz="1400" b="0" i="0" u="none" strike="noStrike" cap="none" dirty="0">
                          <a:latin typeface="Calibri" panose="020F0502020204030204" pitchFamily="34" charset="0"/>
                          <a:ea typeface="Roboto" panose="02000000000000000000" pitchFamily="2" charset="0"/>
                        </a:rPr>
                        <a:t>)</a:t>
                      </a:r>
                      <a:endParaRPr sz="14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7625" marR="7625" marT="7625" marB="0" anchor="ctr"/>
                </a:tc>
                <a:extLst>
                  <a:ext uri="{0D108BD9-81ED-4DB2-BD59-A6C34878D82A}">
                    <a16:rowId xmlns:a16="http://schemas.microsoft.com/office/drawing/2014/main" val="10006"/>
                  </a:ext>
                </a:extLst>
              </a:tr>
              <a:tr h="448975">
                <a:tc>
                  <a:txBody>
                    <a:bodyPr/>
                    <a:lstStyle/>
                    <a:p>
                      <a:pPr marL="0" marR="0" lvl="0" indent="0" algn="ctr" rtl="0">
                        <a:lnSpc>
                          <a:spcPct val="100000"/>
                        </a:lnSpc>
                        <a:spcBef>
                          <a:spcPts val="0"/>
                        </a:spcBef>
                        <a:spcAft>
                          <a:spcPts val="0"/>
                        </a:spcAft>
                        <a:buNone/>
                      </a:pPr>
                      <a:r>
                        <a:rPr lang="en-CA" sz="1400" b="0" i="0" u="none" strike="noStrike" cap="none" dirty="0">
                          <a:latin typeface="Calibri" panose="020F0502020204030204" pitchFamily="34" charset="0"/>
                          <a:ea typeface="Roboto" panose="02000000000000000000" pitchFamily="2" charset="0"/>
                        </a:rPr>
                        <a:t>17</a:t>
                      </a:r>
                      <a:endParaRPr sz="14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7625" marR="7625" marT="7625" marB="0" anchor="ctr"/>
                </a:tc>
                <a:tc>
                  <a:txBody>
                    <a:bodyPr/>
                    <a:lstStyle/>
                    <a:p>
                      <a:pPr marL="0" marR="0" lvl="0" indent="0" algn="l" rtl="0">
                        <a:lnSpc>
                          <a:spcPct val="100000"/>
                        </a:lnSpc>
                        <a:spcBef>
                          <a:spcPts val="0"/>
                        </a:spcBef>
                        <a:spcAft>
                          <a:spcPts val="0"/>
                        </a:spcAft>
                        <a:buNone/>
                      </a:pPr>
                      <a:r>
                        <a:rPr lang="en-CA" sz="1400" b="0" i="0" u="none" strike="noStrike" cap="none" dirty="0" err="1">
                          <a:latin typeface="Calibri" panose="020F0502020204030204" pitchFamily="34" charset="0"/>
                          <a:ea typeface="Roboto" panose="02000000000000000000" pitchFamily="2" charset="0"/>
                        </a:rPr>
                        <a:t>Témoignage</a:t>
                      </a:r>
                      <a:endParaRPr sz="14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7625" marR="7625" marT="7625" marB="0" anchor="ctr"/>
                </a:tc>
                <a:extLst>
                  <a:ext uri="{0D108BD9-81ED-4DB2-BD59-A6C34878D82A}">
                    <a16:rowId xmlns:a16="http://schemas.microsoft.com/office/drawing/2014/main" val="10007"/>
                  </a:ext>
                </a:extLst>
              </a:tr>
            </a:tbl>
          </a:graphicData>
        </a:graphic>
      </p:graphicFrame>
      <p:graphicFrame>
        <p:nvGraphicFramePr>
          <p:cNvPr id="420" name="Google Shape;420;p53"/>
          <p:cNvGraphicFramePr/>
          <p:nvPr/>
        </p:nvGraphicFramePr>
        <p:xfrm>
          <a:off x="9445335" y="5559137"/>
          <a:ext cx="2542450" cy="1075750"/>
        </p:xfrm>
        <a:graphic>
          <a:graphicData uri="http://schemas.openxmlformats.org/drawingml/2006/table">
            <a:tbl>
              <a:tblPr>
                <a:noFill/>
                <a:tableStyleId>{D38AACF3-6E2D-4810-8482-0AC9730B1CD0}</a:tableStyleId>
              </a:tblPr>
              <a:tblGrid>
                <a:gridCol w="761775">
                  <a:extLst>
                    <a:ext uri="{9D8B030D-6E8A-4147-A177-3AD203B41FA5}">
                      <a16:colId xmlns:a16="http://schemas.microsoft.com/office/drawing/2014/main" val="20000"/>
                    </a:ext>
                  </a:extLst>
                </a:gridCol>
                <a:gridCol w="1780675">
                  <a:extLst>
                    <a:ext uri="{9D8B030D-6E8A-4147-A177-3AD203B41FA5}">
                      <a16:colId xmlns:a16="http://schemas.microsoft.com/office/drawing/2014/main" val="20001"/>
                    </a:ext>
                  </a:extLst>
                </a:gridCol>
              </a:tblGrid>
              <a:tr h="270025">
                <a:tc gridSpan="2">
                  <a:txBody>
                    <a:bodyPr/>
                    <a:lstStyle/>
                    <a:p>
                      <a:pPr marL="0" marR="0" lvl="0" indent="0" algn="ctr" rtl="0">
                        <a:lnSpc>
                          <a:spcPct val="100000"/>
                        </a:lnSpc>
                        <a:spcBef>
                          <a:spcPts val="0"/>
                        </a:spcBef>
                        <a:spcAft>
                          <a:spcPts val="0"/>
                        </a:spcAft>
                        <a:buNone/>
                      </a:pPr>
                      <a:r>
                        <a:rPr lang="en-CA" sz="1600" b="0" i="0" u="none" strike="noStrike" cap="none" dirty="0">
                          <a:solidFill>
                            <a:srgbClr val="000000"/>
                          </a:solidFill>
                          <a:latin typeface="Calibri" panose="020F0502020204030204" pitchFamily="34" charset="0"/>
                          <a:ea typeface="Roboto" panose="02000000000000000000" pitchFamily="2" charset="0"/>
                          <a:cs typeface="Calibri"/>
                          <a:sym typeface="Calibri"/>
                        </a:rPr>
                        <a:t>Medium (%)</a:t>
                      </a:r>
                      <a:endParaRPr dirty="0"/>
                    </a:p>
                  </a:txBody>
                  <a:tcPr marL="9525" marR="9525" marT="9525" marB="0" anchor="ctr"/>
                </a:tc>
                <a:tc hMerge="1">
                  <a:txBody>
                    <a:bodyPr/>
                    <a:lstStyle/>
                    <a:p>
                      <a:endParaRPr lang="en-US"/>
                    </a:p>
                  </a:txBody>
                  <a:tcPr/>
                </a:tc>
                <a:extLst>
                  <a:ext uri="{0D108BD9-81ED-4DB2-BD59-A6C34878D82A}">
                    <a16:rowId xmlns:a16="http://schemas.microsoft.com/office/drawing/2014/main" val="10000"/>
                  </a:ext>
                </a:extLst>
              </a:tr>
              <a:tr h="268575">
                <a:tc>
                  <a:txBody>
                    <a:bodyPr/>
                    <a:lstStyle/>
                    <a:p>
                      <a:pPr marL="0" marR="0" lvl="0" indent="0" algn="ctr" rtl="0">
                        <a:lnSpc>
                          <a:spcPct val="100000"/>
                        </a:lnSpc>
                        <a:spcBef>
                          <a:spcPts val="0"/>
                        </a:spcBef>
                        <a:spcAft>
                          <a:spcPts val="0"/>
                        </a:spcAft>
                        <a:buNone/>
                      </a:pPr>
                      <a:r>
                        <a:rPr lang="en-CA" sz="1400" b="0" i="0" u="none" strike="noStrike" cap="none" dirty="0">
                          <a:latin typeface="Calibri" panose="020F0502020204030204" pitchFamily="34" charset="0"/>
                          <a:ea typeface="Roboto" panose="02000000000000000000" pitchFamily="2" charset="0"/>
                        </a:rPr>
                        <a:t>69</a:t>
                      </a:r>
                      <a:endParaRPr sz="14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9525" marR="9525" marT="9525" marB="0" anchor="ctr"/>
                </a:tc>
                <a:tc>
                  <a:txBody>
                    <a:bodyPr/>
                    <a:lstStyle/>
                    <a:p>
                      <a:pPr marL="0" marR="0" lvl="0" indent="0" algn="l" rtl="0">
                        <a:lnSpc>
                          <a:spcPct val="100000"/>
                        </a:lnSpc>
                        <a:spcBef>
                          <a:spcPts val="0"/>
                        </a:spcBef>
                        <a:spcAft>
                          <a:spcPts val="0"/>
                        </a:spcAft>
                        <a:buNone/>
                      </a:pPr>
                      <a:r>
                        <a:rPr lang="en-CA" sz="1400" b="0" i="0" u="none" strike="noStrike" cap="none" dirty="0" err="1">
                          <a:latin typeface="Calibri" panose="020F0502020204030204" pitchFamily="34" charset="0"/>
                          <a:ea typeface="Roboto" panose="02000000000000000000" pitchFamily="2" charset="0"/>
                        </a:rPr>
                        <a:t>En</a:t>
                      </a:r>
                      <a:r>
                        <a:rPr lang="en-CA" sz="1400" b="0" i="0" u="none" strike="noStrike" cap="none" dirty="0">
                          <a:latin typeface="Calibri" panose="020F0502020204030204" pitchFamily="34" charset="0"/>
                          <a:ea typeface="Roboto" panose="02000000000000000000" pitchFamily="2" charset="0"/>
                        </a:rPr>
                        <a:t> </a:t>
                      </a:r>
                      <a:r>
                        <a:rPr lang="en-CA" sz="1400" b="0" i="0" u="none" strike="noStrike" cap="none" dirty="0" err="1">
                          <a:latin typeface="Calibri" panose="020F0502020204030204" pitchFamily="34" charset="0"/>
                          <a:ea typeface="Roboto" panose="02000000000000000000" pitchFamily="2" charset="0"/>
                        </a:rPr>
                        <a:t>personne</a:t>
                      </a:r>
                      <a:endParaRPr sz="14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9525" marR="9525" marT="9525" marB="0" anchor="b"/>
                </a:tc>
                <a:extLst>
                  <a:ext uri="{0D108BD9-81ED-4DB2-BD59-A6C34878D82A}">
                    <a16:rowId xmlns:a16="http://schemas.microsoft.com/office/drawing/2014/main" val="10001"/>
                  </a:ext>
                </a:extLst>
              </a:tr>
              <a:tr h="268575">
                <a:tc>
                  <a:txBody>
                    <a:bodyPr/>
                    <a:lstStyle/>
                    <a:p>
                      <a:pPr marL="0" marR="0" lvl="0" indent="0" algn="ctr" rtl="0">
                        <a:lnSpc>
                          <a:spcPct val="100000"/>
                        </a:lnSpc>
                        <a:spcBef>
                          <a:spcPts val="0"/>
                        </a:spcBef>
                        <a:spcAft>
                          <a:spcPts val="0"/>
                        </a:spcAft>
                        <a:buNone/>
                      </a:pPr>
                      <a:r>
                        <a:rPr lang="en-CA" sz="1400" b="0" i="0" u="none" strike="noStrike" cap="none" dirty="0">
                          <a:latin typeface="Calibri" panose="020F0502020204030204" pitchFamily="34" charset="0"/>
                          <a:ea typeface="Roboto" panose="02000000000000000000" pitchFamily="2" charset="0"/>
                        </a:rPr>
                        <a:t>17</a:t>
                      </a:r>
                      <a:endParaRPr sz="14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9525" marR="9525" marT="9525" marB="0" anchor="ctr"/>
                </a:tc>
                <a:tc>
                  <a:txBody>
                    <a:bodyPr/>
                    <a:lstStyle/>
                    <a:p>
                      <a:pPr marL="0" marR="0" lvl="0" indent="0" algn="l" rtl="0">
                        <a:lnSpc>
                          <a:spcPct val="100000"/>
                        </a:lnSpc>
                        <a:spcBef>
                          <a:spcPts val="0"/>
                        </a:spcBef>
                        <a:spcAft>
                          <a:spcPts val="0"/>
                        </a:spcAft>
                        <a:buNone/>
                      </a:pPr>
                      <a:r>
                        <a:rPr lang="en-CA" sz="1400" b="0" i="0" u="none" strike="noStrike" cap="none" dirty="0" err="1">
                          <a:latin typeface="Calibri" panose="020F0502020204030204" pitchFamily="34" charset="0"/>
                          <a:ea typeface="Roboto" panose="02000000000000000000" pitchFamily="2" charset="0"/>
                        </a:rPr>
                        <a:t>En</a:t>
                      </a:r>
                      <a:r>
                        <a:rPr lang="en-CA" sz="1400" b="0" i="0" u="none" strike="noStrike" cap="none" dirty="0">
                          <a:latin typeface="Calibri" panose="020F0502020204030204" pitchFamily="34" charset="0"/>
                          <a:ea typeface="Roboto" panose="02000000000000000000" pitchFamily="2" charset="0"/>
                        </a:rPr>
                        <a:t> </a:t>
                      </a:r>
                      <a:r>
                        <a:rPr lang="en-CA" sz="1400" b="0" i="0" u="none" strike="noStrike" cap="none" dirty="0" err="1">
                          <a:latin typeface="Calibri" panose="020F0502020204030204" pitchFamily="34" charset="0"/>
                          <a:ea typeface="Roboto" panose="02000000000000000000" pitchFamily="2" charset="0"/>
                        </a:rPr>
                        <a:t>ligne</a:t>
                      </a:r>
                      <a:endParaRPr sz="14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9525" marR="9525" marT="9525" marB="0" anchor="b"/>
                </a:tc>
                <a:extLst>
                  <a:ext uri="{0D108BD9-81ED-4DB2-BD59-A6C34878D82A}">
                    <a16:rowId xmlns:a16="http://schemas.microsoft.com/office/drawing/2014/main" val="10002"/>
                  </a:ext>
                </a:extLst>
              </a:tr>
              <a:tr h="268575">
                <a:tc>
                  <a:txBody>
                    <a:bodyPr/>
                    <a:lstStyle/>
                    <a:p>
                      <a:pPr marL="0" marR="0" lvl="0" indent="0" algn="ctr" rtl="0">
                        <a:lnSpc>
                          <a:spcPct val="100000"/>
                        </a:lnSpc>
                        <a:spcBef>
                          <a:spcPts val="0"/>
                        </a:spcBef>
                        <a:spcAft>
                          <a:spcPts val="0"/>
                        </a:spcAft>
                        <a:buNone/>
                      </a:pPr>
                      <a:r>
                        <a:rPr lang="en-CA" sz="1400" b="0" i="0" u="none" strike="noStrike" cap="none" dirty="0">
                          <a:latin typeface="Calibri" panose="020F0502020204030204" pitchFamily="34" charset="0"/>
                          <a:ea typeface="Roboto" panose="02000000000000000000" pitchFamily="2" charset="0"/>
                        </a:rPr>
                        <a:t>14</a:t>
                      </a:r>
                      <a:endParaRPr sz="14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9525" marR="9525" marT="9525" marB="0" anchor="ctr"/>
                </a:tc>
                <a:tc>
                  <a:txBody>
                    <a:bodyPr/>
                    <a:lstStyle/>
                    <a:p>
                      <a:pPr marL="0" marR="0" lvl="0" indent="0" algn="l" rtl="0">
                        <a:lnSpc>
                          <a:spcPct val="100000"/>
                        </a:lnSpc>
                        <a:spcBef>
                          <a:spcPts val="0"/>
                        </a:spcBef>
                        <a:spcAft>
                          <a:spcPts val="0"/>
                        </a:spcAft>
                        <a:buNone/>
                      </a:pPr>
                      <a:r>
                        <a:rPr lang="en-CA" sz="1400" b="0" i="0" u="none" strike="noStrike" cap="none" dirty="0">
                          <a:latin typeface="Calibri" panose="020F0502020204030204" pitchFamily="34" charset="0"/>
                          <a:ea typeface="Roboto" panose="02000000000000000000" pitchFamily="2" charset="0"/>
                        </a:rPr>
                        <a:t>Choix entre les deux</a:t>
                      </a:r>
                      <a:endParaRPr sz="14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9525" marR="9525" marT="9525" marB="0" anchor="b"/>
                </a:tc>
                <a:extLst>
                  <a:ext uri="{0D108BD9-81ED-4DB2-BD59-A6C34878D82A}">
                    <a16:rowId xmlns:a16="http://schemas.microsoft.com/office/drawing/2014/main" val="10003"/>
                  </a:ext>
                </a:extLst>
              </a:tr>
            </a:tbl>
          </a:graphicData>
        </a:graphic>
      </p:graphicFrame>
      <p:sp>
        <p:nvSpPr>
          <p:cNvPr id="421" name="Google Shape;421;p53"/>
          <p:cNvSpPr txBox="1"/>
          <p:nvPr/>
        </p:nvSpPr>
        <p:spPr>
          <a:xfrm>
            <a:off x="3735079" y="3590808"/>
            <a:ext cx="13581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CA" sz="1200" strike="noStrike" cap="none" dirty="0">
                <a:solidFill>
                  <a:srgbClr val="000000"/>
                </a:solidFill>
                <a:latin typeface="Calibri" panose="020F0502020204030204" pitchFamily="34" charset="0"/>
                <a:ea typeface="Roboto" panose="02000000000000000000" pitchFamily="2" charset="0"/>
                <a:cs typeface="Calibri"/>
                <a:sym typeface="Calibri"/>
              </a:rPr>
              <a:t>Type </a:t>
            </a:r>
            <a:r>
              <a:rPr lang="en-CA" sz="1200" strike="noStrike" cap="none" dirty="0" err="1">
                <a:solidFill>
                  <a:srgbClr val="000000"/>
                </a:solidFill>
                <a:latin typeface="Calibri" panose="020F0502020204030204" pitchFamily="34" charset="0"/>
                <a:ea typeface="Roboto" panose="02000000000000000000" pitchFamily="2" charset="0"/>
                <a:cs typeface="Calibri"/>
                <a:sym typeface="Calibri"/>
              </a:rPr>
              <a:t>d’organismes</a:t>
            </a:r>
            <a:endParaRPr sz="1200" strike="noStrike" cap="none" dirty="0">
              <a:solidFill>
                <a:srgbClr val="000000"/>
              </a:solidFill>
              <a:latin typeface="Calibri" panose="020F0502020204030204" pitchFamily="34" charset="0"/>
              <a:ea typeface="Roboto" panose="02000000000000000000" pitchFamily="2" charset="0"/>
              <a:cs typeface="Calibri"/>
              <a:sym typeface="Calibri"/>
            </a:endParaRPr>
          </a:p>
        </p:txBody>
      </p:sp>
      <p:pic>
        <p:nvPicPr>
          <p:cNvPr id="422" name="Google Shape;422;p53"/>
          <p:cNvPicPr preferRelativeResize="0"/>
          <p:nvPr/>
        </p:nvPicPr>
        <p:blipFill>
          <a:blip r:embed="rId3">
            <a:alphaModFix/>
          </a:blip>
          <a:stretch>
            <a:fillRect/>
          </a:stretch>
        </p:blipFill>
        <p:spPr>
          <a:xfrm>
            <a:off x="2912486" y="2001550"/>
            <a:ext cx="2856878" cy="17407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54"/>
          <p:cNvSpPr/>
          <p:nvPr/>
        </p:nvSpPr>
        <p:spPr>
          <a:xfrm>
            <a:off x="301044" y="353718"/>
            <a:ext cx="11243256" cy="1454598"/>
          </a:xfrm>
          <a:prstGeom prst="rect">
            <a:avLst/>
          </a:prstGeom>
          <a:solidFill>
            <a:srgbClr val="404040"/>
          </a:solidFill>
          <a:ln w="127000" cap="flat" cmpd="thickThin">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u="none" strike="noStrike" cap="none" dirty="0">
              <a:solidFill>
                <a:schemeClr val="lt1"/>
              </a:solidFill>
              <a:latin typeface="Calibri" panose="020F0502020204030204" pitchFamily="34" charset="0"/>
              <a:ea typeface="Roboto" panose="02000000000000000000" pitchFamily="2" charset="0"/>
              <a:cs typeface="Calibri"/>
              <a:sym typeface="Calibri"/>
            </a:endParaRPr>
          </a:p>
        </p:txBody>
      </p:sp>
      <p:sp>
        <p:nvSpPr>
          <p:cNvPr id="428" name="Google Shape;428;p54"/>
          <p:cNvSpPr txBox="1">
            <a:spLocks noGrp="1"/>
          </p:cNvSpPr>
          <p:nvPr>
            <p:ph type="title"/>
          </p:nvPr>
        </p:nvSpPr>
        <p:spPr>
          <a:xfrm>
            <a:off x="490471" y="443275"/>
            <a:ext cx="10864403"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400"/>
              <a:buFont typeface="Calibri"/>
              <a:buNone/>
            </a:pPr>
            <a:r>
              <a:rPr lang="en-CA" dirty="0" err="1">
                <a:solidFill>
                  <a:schemeClr val="lt1"/>
                </a:solidFill>
              </a:rPr>
              <a:t>Profil</a:t>
            </a:r>
            <a:r>
              <a:rPr lang="en-CA" dirty="0">
                <a:solidFill>
                  <a:schemeClr val="lt1"/>
                </a:solidFill>
              </a:rPr>
              <a:t> des </a:t>
            </a:r>
            <a:r>
              <a:rPr lang="en-CA" dirty="0" err="1">
                <a:solidFill>
                  <a:schemeClr val="lt1"/>
                </a:solidFill>
              </a:rPr>
              <a:t>activités</a:t>
            </a:r>
            <a:r>
              <a:rPr lang="en-CA" dirty="0">
                <a:solidFill>
                  <a:schemeClr val="lt1"/>
                </a:solidFill>
              </a:rPr>
              <a:t> de </a:t>
            </a:r>
            <a:r>
              <a:rPr lang="en-CA" dirty="0" err="1">
                <a:solidFill>
                  <a:schemeClr val="lt1"/>
                </a:solidFill>
              </a:rPr>
              <a:t>sensibilisation</a:t>
            </a:r>
            <a:r>
              <a:rPr lang="en-CA" dirty="0">
                <a:solidFill>
                  <a:schemeClr val="lt1"/>
                </a:solidFill>
              </a:rPr>
              <a:t> </a:t>
            </a:r>
            <a:r>
              <a:rPr lang="en-CA" dirty="0" err="1">
                <a:solidFill>
                  <a:schemeClr val="lt1"/>
                </a:solidFill>
              </a:rPr>
              <a:t>payantes</a:t>
            </a:r>
            <a:endParaRPr dirty="0">
              <a:solidFill>
                <a:schemeClr val="lt1"/>
              </a:solidFill>
            </a:endParaRPr>
          </a:p>
        </p:txBody>
      </p:sp>
      <p:sp>
        <p:nvSpPr>
          <p:cNvPr id="429" name="Google Shape;429;p54"/>
          <p:cNvSpPr txBox="1">
            <a:spLocks noGrp="1"/>
          </p:cNvSpPr>
          <p:nvPr>
            <p:ph type="body" idx="1"/>
          </p:nvPr>
        </p:nvSpPr>
        <p:spPr>
          <a:xfrm>
            <a:off x="490471" y="2063387"/>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150000"/>
              </a:lnSpc>
              <a:spcBef>
                <a:spcPts val="0"/>
              </a:spcBef>
              <a:spcAft>
                <a:spcPts val="0"/>
              </a:spcAft>
              <a:buClr>
                <a:schemeClr val="dk1"/>
              </a:buClr>
              <a:buSzPts val="2800"/>
              <a:buChar char="•"/>
            </a:pPr>
            <a:r>
              <a:rPr lang="en-CA" dirty="0"/>
              <a:t>13/58 (22%) </a:t>
            </a:r>
            <a:r>
              <a:rPr lang="en-CA" dirty="0" err="1"/>
              <a:t>activités</a:t>
            </a:r>
            <a:r>
              <a:rPr lang="en-CA" dirty="0"/>
              <a:t> </a:t>
            </a:r>
            <a:r>
              <a:rPr lang="en-CA" dirty="0" err="1"/>
              <a:t>payantes</a:t>
            </a:r>
            <a:endParaRPr dirty="0"/>
          </a:p>
          <a:p>
            <a:pPr marL="685800" lvl="1" indent="-190500" algn="l" rtl="0">
              <a:lnSpc>
                <a:spcPct val="100000"/>
              </a:lnSpc>
              <a:spcBef>
                <a:spcPts val="500"/>
              </a:spcBef>
              <a:spcAft>
                <a:spcPts val="0"/>
              </a:spcAft>
              <a:buClr>
                <a:schemeClr val="dk1"/>
              </a:buClr>
              <a:buSzPts val="1800"/>
              <a:buChar char="•"/>
            </a:pPr>
            <a:r>
              <a:rPr lang="en-CA" sz="1800" dirty="0">
                <a:latin typeface="Calibri" panose="020F0502020204030204" pitchFamily="34" charset="0"/>
                <a:ea typeface="Roboto" panose="02000000000000000000" pitchFamily="2" charset="0"/>
              </a:rPr>
              <a:t>31%: </a:t>
            </a:r>
            <a:r>
              <a:rPr lang="en-CA" sz="1800" dirty="0" err="1">
                <a:latin typeface="Calibri" panose="020F0502020204030204" pitchFamily="34" charset="0"/>
                <a:ea typeface="Roboto" panose="02000000000000000000" pitchFamily="2" charset="0"/>
              </a:rPr>
              <a:t>contenu</a:t>
            </a:r>
            <a:r>
              <a:rPr lang="en-CA" sz="1800" dirty="0">
                <a:latin typeface="Calibri" panose="020F0502020204030204" pitchFamily="34" charset="0"/>
                <a:ea typeface="Roboto" panose="02000000000000000000" pitchFamily="2" charset="0"/>
              </a:rPr>
              <a:t> </a:t>
            </a:r>
            <a:r>
              <a:rPr lang="en-CA" sz="1800" dirty="0" err="1">
                <a:latin typeface="Calibri" panose="020F0502020204030204" pitchFamily="34" charset="0"/>
                <a:ea typeface="Roboto" panose="02000000000000000000" pitchFamily="2" charset="0"/>
              </a:rPr>
              <a:t>validé</a:t>
            </a:r>
            <a:endParaRPr sz="1800" dirty="0">
              <a:latin typeface="Calibri" panose="020F0502020204030204" pitchFamily="34" charset="0"/>
              <a:ea typeface="Roboto" panose="02000000000000000000" pitchFamily="2" charset="0"/>
            </a:endParaRPr>
          </a:p>
          <a:p>
            <a:pPr marL="457200" lvl="1" indent="0" algn="l" rtl="0">
              <a:lnSpc>
                <a:spcPct val="90000"/>
              </a:lnSpc>
              <a:spcBef>
                <a:spcPts val="500"/>
              </a:spcBef>
              <a:spcAft>
                <a:spcPts val="0"/>
              </a:spcAft>
              <a:buClr>
                <a:schemeClr val="dk1"/>
              </a:buClr>
              <a:buSzPts val="2400"/>
              <a:buNone/>
            </a:pPr>
            <a:endParaRPr dirty="0">
              <a:latin typeface="Calibri" panose="020F0502020204030204" pitchFamily="34" charset="0"/>
              <a:ea typeface="Roboto" panose="02000000000000000000" pitchFamily="2" charset="0"/>
            </a:endParaRPr>
          </a:p>
          <a:p>
            <a:pPr marL="228600" lvl="0" indent="-50800" algn="l" rtl="0">
              <a:lnSpc>
                <a:spcPct val="90000"/>
              </a:lnSpc>
              <a:spcBef>
                <a:spcPts val="1000"/>
              </a:spcBef>
              <a:spcAft>
                <a:spcPts val="0"/>
              </a:spcAft>
              <a:buClr>
                <a:schemeClr val="dk1"/>
              </a:buClr>
              <a:buSzPts val="2800"/>
              <a:buNone/>
            </a:pPr>
            <a:endParaRPr dirty="0"/>
          </a:p>
        </p:txBody>
      </p:sp>
      <p:sp>
        <p:nvSpPr>
          <p:cNvPr id="430" name="Google Shape;430;p54"/>
          <p:cNvSpPr/>
          <p:nvPr/>
        </p:nvSpPr>
        <p:spPr>
          <a:xfrm>
            <a:off x="7211880" y="2937571"/>
            <a:ext cx="1288500" cy="533400"/>
          </a:xfrm>
          <a:prstGeom prst="roundRect">
            <a:avLst>
              <a:gd name="adj" fmla="val 16667"/>
            </a:avLst>
          </a:prstGeom>
          <a:solidFill>
            <a:srgbClr val="BBD6EE"/>
          </a:solidFill>
          <a:ln w="25400" cap="flat" cmpd="sng">
            <a:solidFill>
              <a:srgbClr val="BBD6E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CA" sz="1400" u="none" strike="noStrike" cap="none" dirty="0">
                <a:solidFill>
                  <a:schemeClr val="dk1"/>
                </a:solidFill>
                <a:latin typeface="Calibri" panose="020F0502020204030204" pitchFamily="34" charset="0"/>
                <a:ea typeface="Roboto" panose="02000000000000000000" pitchFamily="2" charset="0"/>
                <a:cs typeface="Calibri"/>
                <a:sym typeface="Calibri"/>
              </a:rPr>
              <a:t>(100$ </a:t>
            </a:r>
            <a:r>
              <a:rPr lang="en-CA" sz="1400" u="none" strike="noStrike" cap="none" dirty="0" err="1">
                <a:solidFill>
                  <a:schemeClr val="dk1"/>
                </a:solidFill>
                <a:latin typeface="Calibri" panose="020F0502020204030204" pitchFamily="34" charset="0"/>
                <a:ea typeface="Roboto" panose="02000000000000000000" pitchFamily="2" charset="0"/>
                <a:cs typeface="Calibri"/>
                <a:sym typeface="Calibri"/>
              </a:rPr>
              <a:t>à</a:t>
            </a:r>
            <a:r>
              <a:rPr lang="en-CA" sz="1400" u="none" strike="noStrike" cap="none" dirty="0">
                <a:solidFill>
                  <a:schemeClr val="dk1"/>
                </a:solidFill>
                <a:latin typeface="Calibri" panose="020F0502020204030204" pitchFamily="34" charset="0"/>
                <a:ea typeface="Roboto" panose="02000000000000000000" pitchFamily="2" charset="0"/>
                <a:cs typeface="Calibri"/>
                <a:sym typeface="Calibri"/>
              </a:rPr>
              <a:t> 500$)</a:t>
            </a:r>
            <a:endParaRPr dirty="0">
              <a:latin typeface="Calibri" panose="020F0502020204030204" pitchFamily="34" charset="0"/>
              <a:ea typeface="Roboto" panose="02000000000000000000" pitchFamily="2" charset="0"/>
            </a:endParaRPr>
          </a:p>
          <a:p>
            <a:pPr marL="0" marR="0" lvl="0" indent="0" algn="ctr" rtl="0">
              <a:lnSpc>
                <a:spcPct val="100000"/>
              </a:lnSpc>
              <a:spcBef>
                <a:spcPts val="0"/>
              </a:spcBef>
              <a:spcAft>
                <a:spcPts val="0"/>
              </a:spcAft>
              <a:buNone/>
            </a:pPr>
            <a:r>
              <a:rPr lang="en-CA" sz="1400" u="none" strike="noStrike" cap="none" dirty="0">
                <a:solidFill>
                  <a:schemeClr val="dk1"/>
                </a:solidFill>
                <a:latin typeface="Calibri" panose="020F0502020204030204" pitchFamily="34" charset="0"/>
                <a:ea typeface="Roboto" panose="02000000000000000000" pitchFamily="2" charset="0"/>
                <a:cs typeface="Calibri"/>
                <a:sym typeface="Calibri"/>
              </a:rPr>
              <a:t>n=5</a:t>
            </a:r>
            <a:endParaRPr dirty="0">
              <a:latin typeface="Calibri" panose="020F0502020204030204" pitchFamily="34" charset="0"/>
              <a:ea typeface="Roboto" panose="02000000000000000000" pitchFamily="2" charset="0"/>
            </a:endParaRPr>
          </a:p>
        </p:txBody>
      </p:sp>
      <p:sp>
        <p:nvSpPr>
          <p:cNvPr id="431" name="Google Shape;431;p54"/>
          <p:cNvSpPr/>
          <p:nvPr/>
        </p:nvSpPr>
        <p:spPr>
          <a:xfrm>
            <a:off x="6958075" y="2063375"/>
            <a:ext cx="1796100" cy="874200"/>
          </a:xfrm>
          <a:prstGeom prst="roundRect">
            <a:avLst>
              <a:gd name="adj" fmla="val 16667"/>
            </a:avLst>
          </a:prstGeom>
          <a:solidFill>
            <a:srgbClr val="9CC2E5"/>
          </a:solidFill>
          <a:ln w="25400" cap="flat" cmpd="sng">
            <a:solidFill>
              <a:srgbClr val="9CC2E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CA" sz="2400" u="none" strike="noStrike" cap="none" dirty="0">
                <a:solidFill>
                  <a:schemeClr val="dk1"/>
                </a:solidFill>
                <a:latin typeface="Calibri" panose="020F0502020204030204" pitchFamily="34" charset="0"/>
                <a:ea typeface="Roboto" panose="02000000000000000000" pitchFamily="2" charset="0"/>
                <a:cs typeface="Calibri"/>
                <a:sym typeface="Calibri"/>
              </a:rPr>
              <a:t>315$ </a:t>
            </a:r>
            <a:endParaRPr dirty="0">
              <a:latin typeface="Calibri" panose="020F0502020204030204" pitchFamily="34" charset="0"/>
              <a:ea typeface="Roboto" panose="02000000000000000000" pitchFamily="2" charset="0"/>
            </a:endParaRPr>
          </a:p>
          <a:p>
            <a:pPr marL="0" marR="0" lvl="0" indent="0" algn="ctr" rtl="0">
              <a:lnSpc>
                <a:spcPct val="100000"/>
              </a:lnSpc>
              <a:spcBef>
                <a:spcPts val="0"/>
              </a:spcBef>
              <a:spcAft>
                <a:spcPts val="0"/>
              </a:spcAft>
              <a:buNone/>
            </a:pPr>
            <a:r>
              <a:rPr lang="en-CA" sz="1800" u="none" strike="noStrike" cap="none" dirty="0">
                <a:solidFill>
                  <a:schemeClr val="dk1"/>
                </a:solidFill>
                <a:latin typeface="Calibri" panose="020F0502020204030204" pitchFamily="34" charset="0"/>
                <a:ea typeface="Roboto" panose="02000000000000000000" pitchFamily="2" charset="0"/>
                <a:cs typeface="Calibri"/>
                <a:sym typeface="Calibri"/>
              </a:rPr>
              <a:t>par </a:t>
            </a:r>
            <a:r>
              <a:rPr lang="en-CA" sz="1800" u="none" strike="noStrike" cap="none" dirty="0" err="1">
                <a:solidFill>
                  <a:schemeClr val="dk1"/>
                </a:solidFill>
                <a:latin typeface="Calibri" panose="020F0502020204030204" pitchFamily="34" charset="0"/>
                <a:ea typeface="Roboto" panose="02000000000000000000" pitchFamily="2" charset="0"/>
                <a:cs typeface="Calibri"/>
                <a:sym typeface="Calibri"/>
              </a:rPr>
              <a:t>activité</a:t>
            </a:r>
            <a:endParaRPr sz="1800" u="none" strike="noStrike" cap="none" dirty="0">
              <a:solidFill>
                <a:schemeClr val="dk1"/>
              </a:solidFill>
              <a:latin typeface="Calibri" panose="020F0502020204030204" pitchFamily="34" charset="0"/>
              <a:ea typeface="Roboto" panose="02000000000000000000" pitchFamily="2" charset="0"/>
              <a:cs typeface="Calibri"/>
              <a:sym typeface="Calibri"/>
            </a:endParaRPr>
          </a:p>
        </p:txBody>
      </p:sp>
      <p:sp>
        <p:nvSpPr>
          <p:cNvPr id="432" name="Google Shape;432;p54"/>
          <p:cNvSpPr/>
          <p:nvPr/>
        </p:nvSpPr>
        <p:spPr>
          <a:xfrm>
            <a:off x="9545827" y="2937571"/>
            <a:ext cx="1124400" cy="533400"/>
          </a:xfrm>
          <a:prstGeom prst="roundRect">
            <a:avLst>
              <a:gd name="adj" fmla="val 16667"/>
            </a:avLst>
          </a:prstGeom>
          <a:solidFill>
            <a:srgbClr val="BBD6EE"/>
          </a:solidFill>
          <a:ln w="25400" cap="flat" cmpd="sng">
            <a:solidFill>
              <a:srgbClr val="BBD6E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CA" sz="1400" u="none" strike="noStrike" cap="none" dirty="0">
                <a:solidFill>
                  <a:schemeClr val="dk1"/>
                </a:solidFill>
                <a:latin typeface="Calibri" panose="020F0502020204030204" pitchFamily="34" charset="0"/>
                <a:ea typeface="Roboto" panose="02000000000000000000" pitchFamily="2" charset="0"/>
                <a:cs typeface="Calibri"/>
                <a:sym typeface="Calibri"/>
              </a:rPr>
              <a:t>(15$ </a:t>
            </a:r>
            <a:r>
              <a:rPr lang="en-CA" sz="1400" u="none" strike="noStrike" cap="none" dirty="0" err="1">
                <a:solidFill>
                  <a:schemeClr val="dk1"/>
                </a:solidFill>
                <a:latin typeface="Calibri" panose="020F0502020204030204" pitchFamily="34" charset="0"/>
                <a:ea typeface="Roboto" panose="02000000000000000000" pitchFamily="2" charset="0"/>
                <a:cs typeface="Calibri"/>
                <a:sym typeface="Calibri"/>
              </a:rPr>
              <a:t>à</a:t>
            </a:r>
            <a:r>
              <a:rPr lang="en-CA" sz="1400" u="none" strike="noStrike" cap="none" dirty="0">
                <a:solidFill>
                  <a:schemeClr val="dk1"/>
                </a:solidFill>
                <a:latin typeface="Calibri" panose="020F0502020204030204" pitchFamily="34" charset="0"/>
                <a:ea typeface="Roboto" panose="02000000000000000000" pitchFamily="2" charset="0"/>
                <a:cs typeface="Calibri"/>
                <a:sym typeface="Calibri"/>
              </a:rPr>
              <a:t> 90$)</a:t>
            </a:r>
            <a:endParaRPr dirty="0">
              <a:latin typeface="Calibri" panose="020F0502020204030204" pitchFamily="34" charset="0"/>
              <a:ea typeface="Roboto" panose="02000000000000000000" pitchFamily="2" charset="0"/>
            </a:endParaRPr>
          </a:p>
          <a:p>
            <a:pPr marL="0" marR="0" lvl="0" indent="0" algn="ctr" rtl="0">
              <a:lnSpc>
                <a:spcPct val="100000"/>
              </a:lnSpc>
              <a:spcBef>
                <a:spcPts val="0"/>
              </a:spcBef>
              <a:spcAft>
                <a:spcPts val="0"/>
              </a:spcAft>
              <a:buNone/>
            </a:pPr>
            <a:r>
              <a:rPr lang="en-CA" sz="1400" u="none" strike="noStrike" cap="none" dirty="0">
                <a:solidFill>
                  <a:schemeClr val="dk1"/>
                </a:solidFill>
                <a:latin typeface="Calibri" panose="020F0502020204030204" pitchFamily="34" charset="0"/>
                <a:ea typeface="Roboto" panose="02000000000000000000" pitchFamily="2" charset="0"/>
                <a:cs typeface="Calibri"/>
                <a:sym typeface="Calibri"/>
              </a:rPr>
              <a:t>n=7</a:t>
            </a:r>
            <a:endParaRPr dirty="0">
              <a:latin typeface="Calibri" panose="020F0502020204030204" pitchFamily="34" charset="0"/>
              <a:ea typeface="Roboto" panose="02000000000000000000" pitchFamily="2" charset="0"/>
            </a:endParaRPr>
          </a:p>
        </p:txBody>
      </p:sp>
      <p:sp>
        <p:nvSpPr>
          <p:cNvPr id="433" name="Google Shape;433;p54"/>
          <p:cNvSpPr/>
          <p:nvPr/>
        </p:nvSpPr>
        <p:spPr>
          <a:xfrm>
            <a:off x="9209969" y="2063374"/>
            <a:ext cx="1796100" cy="874200"/>
          </a:xfrm>
          <a:prstGeom prst="roundRect">
            <a:avLst>
              <a:gd name="adj" fmla="val 16667"/>
            </a:avLst>
          </a:prstGeom>
          <a:solidFill>
            <a:srgbClr val="9CC2E5"/>
          </a:solidFill>
          <a:ln w="25400" cap="flat" cmpd="sng">
            <a:solidFill>
              <a:srgbClr val="9CC2E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CA" sz="2400" u="none" strike="noStrike" cap="none" dirty="0">
                <a:solidFill>
                  <a:schemeClr val="dk1"/>
                </a:solidFill>
                <a:latin typeface="Calibri" panose="020F0502020204030204" pitchFamily="34" charset="0"/>
                <a:ea typeface="Roboto" panose="02000000000000000000" pitchFamily="2" charset="0"/>
                <a:cs typeface="Calibri"/>
                <a:sym typeface="Calibri"/>
              </a:rPr>
              <a:t>47$ </a:t>
            </a:r>
            <a:endParaRPr dirty="0">
              <a:latin typeface="Calibri" panose="020F0502020204030204" pitchFamily="34" charset="0"/>
              <a:ea typeface="Roboto" panose="02000000000000000000" pitchFamily="2" charset="0"/>
            </a:endParaRPr>
          </a:p>
          <a:p>
            <a:pPr marL="0" marR="0" lvl="0" indent="0" algn="ctr" rtl="0">
              <a:lnSpc>
                <a:spcPct val="100000"/>
              </a:lnSpc>
              <a:spcBef>
                <a:spcPts val="0"/>
              </a:spcBef>
              <a:spcAft>
                <a:spcPts val="0"/>
              </a:spcAft>
              <a:buNone/>
            </a:pPr>
            <a:r>
              <a:rPr lang="en-CA" sz="1800" u="none" strike="noStrike" cap="none" dirty="0">
                <a:solidFill>
                  <a:schemeClr val="dk1"/>
                </a:solidFill>
                <a:latin typeface="Calibri" panose="020F0502020204030204" pitchFamily="34" charset="0"/>
                <a:ea typeface="Roboto" panose="02000000000000000000" pitchFamily="2" charset="0"/>
                <a:cs typeface="Calibri"/>
                <a:sym typeface="Calibri"/>
              </a:rPr>
              <a:t>par participant</a:t>
            </a:r>
            <a:endParaRPr dirty="0">
              <a:latin typeface="Calibri" panose="020F0502020204030204" pitchFamily="34" charset="0"/>
              <a:ea typeface="Roboto" panose="02000000000000000000" pitchFamily="2" charset="0"/>
            </a:endParaRPr>
          </a:p>
        </p:txBody>
      </p:sp>
      <p:graphicFrame>
        <p:nvGraphicFramePr>
          <p:cNvPr id="434" name="Google Shape;434;p54"/>
          <p:cNvGraphicFramePr/>
          <p:nvPr/>
        </p:nvGraphicFramePr>
        <p:xfrm>
          <a:off x="556415" y="3593262"/>
          <a:ext cx="5528250" cy="2592000"/>
        </p:xfrm>
        <a:graphic>
          <a:graphicData uri="http://schemas.openxmlformats.org/drawingml/2006/table">
            <a:tbl>
              <a:tblPr>
                <a:noFill/>
                <a:tableStyleId>{D38AACF3-6E2D-4810-8482-0AC9730B1CD0}</a:tableStyleId>
              </a:tblPr>
              <a:tblGrid>
                <a:gridCol w="1024100">
                  <a:extLst>
                    <a:ext uri="{9D8B030D-6E8A-4147-A177-3AD203B41FA5}">
                      <a16:colId xmlns:a16="http://schemas.microsoft.com/office/drawing/2014/main" val="20000"/>
                    </a:ext>
                  </a:extLst>
                </a:gridCol>
                <a:gridCol w="4504150">
                  <a:extLst>
                    <a:ext uri="{9D8B030D-6E8A-4147-A177-3AD203B41FA5}">
                      <a16:colId xmlns:a16="http://schemas.microsoft.com/office/drawing/2014/main" val="20001"/>
                    </a:ext>
                  </a:extLst>
                </a:gridCol>
              </a:tblGrid>
              <a:tr h="324000">
                <a:tc gridSpan="2">
                  <a:txBody>
                    <a:bodyPr/>
                    <a:lstStyle/>
                    <a:p>
                      <a:pPr marL="0" marR="0" lvl="0" indent="0" algn="ctr" rtl="0">
                        <a:lnSpc>
                          <a:spcPct val="100000"/>
                        </a:lnSpc>
                        <a:spcBef>
                          <a:spcPts val="0"/>
                        </a:spcBef>
                        <a:spcAft>
                          <a:spcPts val="0"/>
                        </a:spcAft>
                        <a:buNone/>
                      </a:pPr>
                      <a:r>
                        <a:rPr lang="en-CA" sz="1800" b="0" i="0" u="none" strike="noStrike" cap="none" dirty="0" err="1">
                          <a:latin typeface="Calibri" panose="020F0502020204030204" pitchFamily="34" charset="0"/>
                          <a:ea typeface="Roboto" panose="02000000000000000000" pitchFamily="2" charset="0"/>
                        </a:rPr>
                        <a:t>Sujet</a:t>
                      </a:r>
                      <a:r>
                        <a:rPr lang="en-CA" sz="1800" b="0" i="0" u="none" strike="noStrike" cap="none" dirty="0">
                          <a:latin typeface="Calibri" panose="020F0502020204030204" pitchFamily="34" charset="0"/>
                          <a:ea typeface="Roboto" panose="02000000000000000000" pitchFamily="2" charset="0"/>
                        </a:rPr>
                        <a:t> </a:t>
                      </a:r>
                      <a:r>
                        <a:rPr lang="en-CA" sz="1800" b="1" dirty="0"/>
                        <a:t>(%)</a:t>
                      </a:r>
                      <a:endParaRPr sz="18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6075" marR="6075" marT="6075" marB="0" anchor="ctr"/>
                </a:tc>
                <a:tc hMerge="1">
                  <a:txBody>
                    <a:bodyPr/>
                    <a:lstStyle/>
                    <a:p>
                      <a:endParaRPr lang="en-US"/>
                    </a:p>
                  </a:txBody>
                  <a:tcPr/>
                </a:tc>
                <a:extLst>
                  <a:ext uri="{0D108BD9-81ED-4DB2-BD59-A6C34878D82A}">
                    <a16:rowId xmlns:a16="http://schemas.microsoft.com/office/drawing/2014/main" val="10000"/>
                  </a:ext>
                </a:extLst>
              </a:tr>
              <a:tr h="324000">
                <a:tc>
                  <a:txBody>
                    <a:bodyPr/>
                    <a:lstStyle/>
                    <a:p>
                      <a:pPr marL="0" marR="0" lvl="0" indent="0" algn="ctr" rtl="0">
                        <a:lnSpc>
                          <a:spcPct val="100000"/>
                        </a:lnSpc>
                        <a:spcBef>
                          <a:spcPts val="0"/>
                        </a:spcBef>
                        <a:spcAft>
                          <a:spcPts val="0"/>
                        </a:spcAft>
                        <a:buNone/>
                      </a:pPr>
                      <a:r>
                        <a:rPr lang="en-CA" sz="1800" b="0" i="0" dirty="0">
                          <a:latin typeface="Calibri" panose="020F0502020204030204" pitchFamily="34" charset="0"/>
                          <a:ea typeface="Roboto" panose="02000000000000000000" pitchFamily="2" charset="0"/>
                        </a:rPr>
                        <a:t>31</a:t>
                      </a:r>
                      <a:endParaRPr sz="18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9525" marR="9525" marT="9525" marB="0" anchor="b"/>
                </a:tc>
                <a:tc>
                  <a:txBody>
                    <a:bodyPr/>
                    <a:lstStyle/>
                    <a:p>
                      <a:pPr marL="0" marR="0" lvl="0" indent="0" algn="l" rtl="0">
                        <a:lnSpc>
                          <a:spcPct val="100000"/>
                        </a:lnSpc>
                        <a:spcBef>
                          <a:spcPts val="0"/>
                        </a:spcBef>
                        <a:spcAft>
                          <a:spcPts val="0"/>
                        </a:spcAft>
                        <a:buNone/>
                      </a:pPr>
                      <a:r>
                        <a:rPr lang="en-CA" sz="1800" b="0" i="0" u="none" strike="noStrike" cap="none" dirty="0" err="1">
                          <a:latin typeface="Calibri" panose="020F0502020204030204" pitchFamily="34" charset="0"/>
                          <a:ea typeface="Roboto" panose="02000000000000000000" pitchFamily="2" charset="0"/>
                        </a:rPr>
                        <a:t>Toutes</a:t>
                      </a:r>
                      <a:r>
                        <a:rPr lang="en-CA" sz="1800" b="0" i="0" u="none" strike="noStrike" cap="none" dirty="0">
                          <a:latin typeface="Calibri" panose="020F0502020204030204" pitchFamily="34" charset="0"/>
                          <a:ea typeface="Roboto" panose="02000000000000000000" pitchFamily="2" charset="0"/>
                        </a:rPr>
                        <a:t> les </a:t>
                      </a:r>
                      <a:r>
                        <a:rPr lang="en-CA" sz="1800" b="0" i="0" u="none" strike="noStrike" cap="none" dirty="0" err="1">
                          <a:latin typeface="Calibri" panose="020F0502020204030204" pitchFamily="34" charset="0"/>
                          <a:ea typeface="Roboto" panose="02000000000000000000" pitchFamily="2" charset="0"/>
                        </a:rPr>
                        <a:t>personnes</a:t>
                      </a:r>
                      <a:r>
                        <a:rPr lang="en-CA" sz="1800" b="0" i="0" u="none" strike="noStrike" cap="none" dirty="0">
                          <a:latin typeface="Calibri" panose="020F0502020204030204" pitchFamily="34" charset="0"/>
                          <a:ea typeface="Roboto" panose="02000000000000000000" pitchFamily="2" charset="0"/>
                        </a:rPr>
                        <a:t> </a:t>
                      </a:r>
                      <a:r>
                        <a:rPr lang="en-CA" sz="1800" b="0" i="0" u="none" strike="noStrike" cap="none" dirty="0" err="1">
                          <a:latin typeface="Calibri" panose="020F0502020204030204" pitchFamily="34" charset="0"/>
                          <a:ea typeface="Roboto" panose="02000000000000000000" pitchFamily="2" charset="0"/>
                        </a:rPr>
                        <a:t>en</a:t>
                      </a:r>
                      <a:r>
                        <a:rPr lang="en-CA" sz="1800" b="0" i="0" u="none" strike="noStrike" cap="none" dirty="0">
                          <a:latin typeface="Calibri" panose="020F0502020204030204" pitchFamily="34" charset="0"/>
                          <a:ea typeface="Roboto" panose="02000000000000000000" pitchFamily="2" charset="0"/>
                        </a:rPr>
                        <a:t> situation de handicap</a:t>
                      </a:r>
                      <a:endParaRPr sz="18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9525" marR="9525" marT="9525" marB="0" anchor="b"/>
                </a:tc>
                <a:extLst>
                  <a:ext uri="{0D108BD9-81ED-4DB2-BD59-A6C34878D82A}">
                    <a16:rowId xmlns:a16="http://schemas.microsoft.com/office/drawing/2014/main" val="10001"/>
                  </a:ext>
                </a:extLst>
              </a:tr>
              <a:tr h="324000">
                <a:tc>
                  <a:txBody>
                    <a:bodyPr/>
                    <a:lstStyle/>
                    <a:p>
                      <a:pPr marL="0" marR="0" lvl="0" indent="0" algn="ctr" rtl="0">
                        <a:lnSpc>
                          <a:spcPct val="100000"/>
                        </a:lnSpc>
                        <a:spcBef>
                          <a:spcPts val="0"/>
                        </a:spcBef>
                        <a:spcAft>
                          <a:spcPts val="0"/>
                        </a:spcAft>
                        <a:buNone/>
                      </a:pPr>
                      <a:r>
                        <a:rPr lang="en-CA" sz="1800" b="0" i="0" dirty="0">
                          <a:latin typeface="Calibri" panose="020F0502020204030204" pitchFamily="34" charset="0"/>
                          <a:ea typeface="Roboto" panose="02000000000000000000" pitchFamily="2" charset="0"/>
                        </a:rPr>
                        <a:t>23</a:t>
                      </a:r>
                      <a:endParaRPr sz="18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9525" marR="9525" marT="9525" marB="0" anchor="b"/>
                </a:tc>
                <a:tc>
                  <a:txBody>
                    <a:bodyPr/>
                    <a:lstStyle/>
                    <a:p>
                      <a:pPr marL="0" marR="0" lvl="0" indent="0" algn="l" rtl="0">
                        <a:lnSpc>
                          <a:spcPct val="100000"/>
                        </a:lnSpc>
                        <a:spcBef>
                          <a:spcPts val="0"/>
                        </a:spcBef>
                        <a:spcAft>
                          <a:spcPts val="0"/>
                        </a:spcAft>
                        <a:buNone/>
                      </a:pPr>
                      <a:r>
                        <a:rPr lang="en-CA" sz="1800" b="0" i="0" u="none" strike="noStrike" cap="none" dirty="0" err="1">
                          <a:latin typeface="Calibri" panose="020F0502020204030204" pitchFamily="34" charset="0"/>
                          <a:ea typeface="Roboto" panose="02000000000000000000" pitchFamily="2" charset="0"/>
                        </a:rPr>
                        <a:t>Capacités</a:t>
                      </a:r>
                      <a:r>
                        <a:rPr lang="en-CA" sz="1800" b="0" i="0" u="none" strike="noStrike" cap="none" dirty="0">
                          <a:latin typeface="Calibri" panose="020F0502020204030204" pitchFamily="34" charset="0"/>
                          <a:ea typeface="Roboto" panose="02000000000000000000" pitchFamily="2" charset="0"/>
                        </a:rPr>
                        <a:t> et </a:t>
                      </a:r>
                      <a:r>
                        <a:rPr lang="en-CA" sz="1800" b="0" i="0" u="none" strike="noStrike" cap="none" dirty="0" err="1">
                          <a:latin typeface="Calibri" panose="020F0502020204030204" pitchFamily="34" charset="0"/>
                          <a:ea typeface="Roboto" panose="02000000000000000000" pitchFamily="2" charset="0"/>
                        </a:rPr>
                        <a:t>incapacités</a:t>
                      </a:r>
                      <a:r>
                        <a:rPr lang="en-CA" sz="1800" b="0" i="0" u="none" strike="noStrike" cap="none" dirty="0">
                          <a:latin typeface="Calibri" panose="020F0502020204030204" pitchFamily="34" charset="0"/>
                          <a:ea typeface="Roboto" panose="02000000000000000000" pitchFamily="2" charset="0"/>
                        </a:rPr>
                        <a:t> </a:t>
                      </a:r>
                      <a:r>
                        <a:rPr lang="en-CA" sz="1800" b="0" i="0" u="none" strike="noStrike" cap="none" dirty="0" err="1">
                          <a:latin typeface="Calibri" panose="020F0502020204030204" pitchFamily="34" charset="0"/>
                          <a:ea typeface="Roboto" panose="02000000000000000000" pitchFamily="2" charset="0"/>
                        </a:rPr>
                        <a:t>visuelles</a:t>
                      </a:r>
                      <a:endParaRPr sz="18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9525" marR="9525" marT="9525" marB="0" anchor="b"/>
                </a:tc>
                <a:extLst>
                  <a:ext uri="{0D108BD9-81ED-4DB2-BD59-A6C34878D82A}">
                    <a16:rowId xmlns:a16="http://schemas.microsoft.com/office/drawing/2014/main" val="10002"/>
                  </a:ext>
                </a:extLst>
              </a:tr>
              <a:tr h="324000">
                <a:tc>
                  <a:txBody>
                    <a:bodyPr/>
                    <a:lstStyle/>
                    <a:p>
                      <a:pPr marL="0" marR="0" lvl="0" indent="0" algn="ctr" rtl="0">
                        <a:lnSpc>
                          <a:spcPct val="100000"/>
                        </a:lnSpc>
                        <a:spcBef>
                          <a:spcPts val="0"/>
                        </a:spcBef>
                        <a:spcAft>
                          <a:spcPts val="0"/>
                        </a:spcAft>
                        <a:buNone/>
                      </a:pPr>
                      <a:r>
                        <a:rPr lang="en-CA" sz="1800" b="0" i="0" dirty="0">
                          <a:latin typeface="Calibri" panose="020F0502020204030204" pitchFamily="34" charset="0"/>
                          <a:ea typeface="Roboto" panose="02000000000000000000" pitchFamily="2" charset="0"/>
                        </a:rPr>
                        <a:t>15</a:t>
                      </a:r>
                      <a:endParaRPr sz="18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9525" marR="9525" marT="9525" marB="0" anchor="b"/>
                </a:tc>
                <a:tc>
                  <a:txBody>
                    <a:bodyPr/>
                    <a:lstStyle/>
                    <a:p>
                      <a:pPr marL="0" marR="0" lvl="0" indent="0" algn="l" rtl="0">
                        <a:lnSpc>
                          <a:spcPct val="100000"/>
                        </a:lnSpc>
                        <a:spcBef>
                          <a:spcPts val="0"/>
                        </a:spcBef>
                        <a:spcAft>
                          <a:spcPts val="0"/>
                        </a:spcAft>
                        <a:buNone/>
                      </a:pPr>
                      <a:r>
                        <a:rPr lang="en-CA" sz="1800" b="0" i="0" u="none" strike="noStrike" cap="none" dirty="0">
                          <a:latin typeface="Calibri" panose="020F0502020204030204" pitchFamily="34" charset="0"/>
                          <a:ea typeface="Roboto" panose="02000000000000000000" pitchFamily="2" charset="0"/>
                        </a:rPr>
                        <a:t>Trouble du spectre de </a:t>
                      </a:r>
                      <a:r>
                        <a:rPr lang="en-CA" sz="1800" b="0" i="0" u="none" strike="noStrike" cap="none" dirty="0" err="1">
                          <a:latin typeface="Calibri" panose="020F0502020204030204" pitchFamily="34" charset="0"/>
                          <a:ea typeface="Roboto" panose="02000000000000000000" pitchFamily="2" charset="0"/>
                        </a:rPr>
                        <a:t>l’autisme</a:t>
                      </a:r>
                      <a:endParaRPr sz="18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9525" marR="9525" marT="9525" marB="0" anchor="b"/>
                </a:tc>
                <a:extLst>
                  <a:ext uri="{0D108BD9-81ED-4DB2-BD59-A6C34878D82A}">
                    <a16:rowId xmlns:a16="http://schemas.microsoft.com/office/drawing/2014/main" val="10003"/>
                  </a:ext>
                </a:extLst>
              </a:tr>
              <a:tr h="324000">
                <a:tc>
                  <a:txBody>
                    <a:bodyPr/>
                    <a:lstStyle/>
                    <a:p>
                      <a:pPr marL="0" marR="0" lvl="0" indent="0" algn="ctr" rtl="0">
                        <a:lnSpc>
                          <a:spcPct val="100000"/>
                        </a:lnSpc>
                        <a:spcBef>
                          <a:spcPts val="0"/>
                        </a:spcBef>
                        <a:spcAft>
                          <a:spcPts val="0"/>
                        </a:spcAft>
                        <a:buNone/>
                      </a:pPr>
                      <a:r>
                        <a:rPr lang="en-CA" sz="1800" b="0" i="0" dirty="0">
                          <a:latin typeface="Calibri" panose="020F0502020204030204" pitchFamily="34" charset="0"/>
                          <a:ea typeface="Roboto" panose="02000000000000000000" pitchFamily="2" charset="0"/>
                        </a:rPr>
                        <a:t>8</a:t>
                      </a:r>
                      <a:endParaRPr sz="18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9525" marR="9525" marT="9525" marB="0" anchor="b"/>
                </a:tc>
                <a:tc>
                  <a:txBody>
                    <a:bodyPr/>
                    <a:lstStyle/>
                    <a:p>
                      <a:pPr marL="0" marR="0" lvl="0" indent="0" algn="l" rtl="0">
                        <a:lnSpc>
                          <a:spcPct val="100000"/>
                        </a:lnSpc>
                        <a:spcBef>
                          <a:spcPts val="0"/>
                        </a:spcBef>
                        <a:spcAft>
                          <a:spcPts val="0"/>
                        </a:spcAft>
                        <a:buNone/>
                      </a:pPr>
                      <a:r>
                        <a:rPr lang="en-CA" sz="1800" b="0" i="0" u="none" strike="noStrike" cap="none" dirty="0" err="1">
                          <a:latin typeface="Calibri" panose="020F0502020204030204" pitchFamily="34" charset="0"/>
                          <a:ea typeface="Roboto" panose="02000000000000000000" pitchFamily="2" charset="0"/>
                        </a:rPr>
                        <a:t>Capacités</a:t>
                      </a:r>
                      <a:r>
                        <a:rPr lang="en-CA" sz="1800" b="0" i="0" u="none" strike="noStrike" cap="none" dirty="0">
                          <a:latin typeface="Calibri" panose="020F0502020204030204" pitchFamily="34" charset="0"/>
                          <a:ea typeface="Roboto" panose="02000000000000000000" pitchFamily="2" charset="0"/>
                        </a:rPr>
                        <a:t> et </a:t>
                      </a:r>
                      <a:r>
                        <a:rPr lang="en-CA" sz="1800" b="0" i="0" u="none" strike="noStrike" cap="none" dirty="0" err="1">
                          <a:latin typeface="Calibri" panose="020F0502020204030204" pitchFamily="34" charset="0"/>
                          <a:ea typeface="Roboto" panose="02000000000000000000" pitchFamily="2" charset="0"/>
                        </a:rPr>
                        <a:t>incapacités</a:t>
                      </a:r>
                      <a:r>
                        <a:rPr lang="en-CA" sz="1800" b="0" i="0" u="none" strike="noStrike" cap="none" dirty="0">
                          <a:latin typeface="Calibri" panose="020F0502020204030204" pitchFamily="34" charset="0"/>
                          <a:ea typeface="Roboto" panose="02000000000000000000" pitchFamily="2" charset="0"/>
                        </a:rPr>
                        <a:t> </a:t>
                      </a:r>
                      <a:r>
                        <a:rPr lang="en-CA" sz="1800" b="0" i="0" u="none" strike="noStrike" cap="none" dirty="0" err="1">
                          <a:latin typeface="Calibri" panose="020F0502020204030204" pitchFamily="34" charset="0"/>
                          <a:ea typeface="Roboto" panose="02000000000000000000" pitchFamily="2" charset="0"/>
                        </a:rPr>
                        <a:t>motrices</a:t>
                      </a:r>
                      <a:endParaRPr sz="18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9525" marR="9525" marT="9525" marB="0" anchor="b"/>
                </a:tc>
                <a:extLst>
                  <a:ext uri="{0D108BD9-81ED-4DB2-BD59-A6C34878D82A}">
                    <a16:rowId xmlns:a16="http://schemas.microsoft.com/office/drawing/2014/main" val="10004"/>
                  </a:ext>
                </a:extLst>
              </a:tr>
              <a:tr h="324000">
                <a:tc>
                  <a:txBody>
                    <a:bodyPr/>
                    <a:lstStyle/>
                    <a:p>
                      <a:pPr marL="0" lvl="0" indent="0" algn="ctr" rtl="0">
                        <a:spcBef>
                          <a:spcPts val="0"/>
                        </a:spcBef>
                        <a:spcAft>
                          <a:spcPts val="0"/>
                        </a:spcAft>
                        <a:buNone/>
                      </a:pPr>
                      <a:r>
                        <a:rPr lang="en-CA" sz="1800" b="0" i="0" dirty="0">
                          <a:solidFill>
                            <a:schemeClr val="dk1"/>
                          </a:solidFill>
                          <a:latin typeface="Calibri" panose="020F0502020204030204" pitchFamily="34" charset="0"/>
                          <a:ea typeface="Roboto" panose="02000000000000000000" pitchFamily="2" charset="0"/>
                          <a:cs typeface="Calibri"/>
                          <a:sym typeface="Calibri"/>
                        </a:rPr>
                        <a:t>8</a:t>
                      </a:r>
                      <a:endParaRPr dirty="0"/>
                    </a:p>
                  </a:txBody>
                  <a:tcPr marL="9525" marR="9525" marT="9525" marB="0" anchor="b"/>
                </a:tc>
                <a:tc>
                  <a:txBody>
                    <a:bodyPr/>
                    <a:lstStyle/>
                    <a:p>
                      <a:pPr marL="0" marR="0" lvl="0" indent="0" algn="l" rtl="0">
                        <a:lnSpc>
                          <a:spcPct val="100000"/>
                        </a:lnSpc>
                        <a:spcBef>
                          <a:spcPts val="0"/>
                        </a:spcBef>
                        <a:spcAft>
                          <a:spcPts val="0"/>
                        </a:spcAft>
                        <a:buNone/>
                      </a:pPr>
                      <a:r>
                        <a:rPr lang="en-CA" sz="1800" b="0" i="0" u="none" strike="noStrike" cap="none" dirty="0">
                          <a:latin typeface="Calibri" panose="020F0502020204030204" pitchFamily="34" charset="0"/>
                          <a:ea typeface="Roboto" panose="02000000000000000000" pitchFamily="2" charset="0"/>
                        </a:rPr>
                        <a:t>Trouble de </a:t>
                      </a:r>
                      <a:r>
                        <a:rPr lang="en-CA" sz="1800" b="0" i="0" u="none" strike="noStrike" cap="none" dirty="0" err="1">
                          <a:latin typeface="Calibri" panose="020F0502020204030204" pitchFamily="34" charset="0"/>
                          <a:ea typeface="Roboto" panose="02000000000000000000" pitchFamily="2" charset="0"/>
                        </a:rPr>
                        <a:t>langage</a:t>
                      </a:r>
                      <a:r>
                        <a:rPr lang="en-CA" sz="1800" b="0" i="0" u="none" strike="noStrike" cap="none" dirty="0">
                          <a:latin typeface="Calibri" panose="020F0502020204030204" pitchFamily="34" charset="0"/>
                          <a:ea typeface="Roboto" panose="02000000000000000000" pitchFamily="2" charset="0"/>
                        </a:rPr>
                        <a:t>-parole</a:t>
                      </a:r>
                      <a:endParaRPr sz="18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9525" marR="9525" marT="9525" marB="0" anchor="b"/>
                </a:tc>
                <a:extLst>
                  <a:ext uri="{0D108BD9-81ED-4DB2-BD59-A6C34878D82A}">
                    <a16:rowId xmlns:a16="http://schemas.microsoft.com/office/drawing/2014/main" val="10005"/>
                  </a:ext>
                </a:extLst>
              </a:tr>
              <a:tr h="324000">
                <a:tc>
                  <a:txBody>
                    <a:bodyPr/>
                    <a:lstStyle/>
                    <a:p>
                      <a:pPr marL="0" lvl="0" indent="0" algn="ctr" rtl="0">
                        <a:spcBef>
                          <a:spcPts val="0"/>
                        </a:spcBef>
                        <a:spcAft>
                          <a:spcPts val="0"/>
                        </a:spcAft>
                        <a:buNone/>
                      </a:pPr>
                      <a:r>
                        <a:rPr lang="en-CA" sz="1800" b="0" i="0" dirty="0">
                          <a:solidFill>
                            <a:schemeClr val="dk1"/>
                          </a:solidFill>
                          <a:latin typeface="Calibri" panose="020F0502020204030204" pitchFamily="34" charset="0"/>
                          <a:ea typeface="Roboto" panose="02000000000000000000" pitchFamily="2" charset="0"/>
                          <a:cs typeface="Calibri"/>
                          <a:sym typeface="Calibri"/>
                        </a:rPr>
                        <a:t>8</a:t>
                      </a:r>
                      <a:endParaRPr dirty="0"/>
                    </a:p>
                  </a:txBody>
                  <a:tcPr marL="9525" marR="9525" marT="9525" marB="0" anchor="b"/>
                </a:tc>
                <a:tc>
                  <a:txBody>
                    <a:bodyPr/>
                    <a:lstStyle/>
                    <a:p>
                      <a:pPr marL="0" marR="0" lvl="0" indent="0" algn="l" rtl="0">
                        <a:lnSpc>
                          <a:spcPct val="100000"/>
                        </a:lnSpc>
                        <a:spcBef>
                          <a:spcPts val="0"/>
                        </a:spcBef>
                        <a:spcAft>
                          <a:spcPts val="0"/>
                        </a:spcAft>
                        <a:buNone/>
                      </a:pPr>
                      <a:r>
                        <a:rPr lang="en-CA" sz="1800" b="0" i="0" u="none" strike="noStrike" cap="none" dirty="0" err="1">
                          <a:latin typeface="Calibri" panose="020F0502020204030204" pitchFamily="34" charset="0"/>
                          <a:ea typeface="Roboto" panose="02000000000000000000" pitchFamily="2" charset="0"/>
                        </a:rPr>
                        <a:t>Trisomie</a:t>
                      </a:r>
                      <a:r>
                        <a:rPr lang="en-CA" sz="1800" b="0" i="0" u="none" strike="noStrike" cap="none" dirty="0">
                          <a:latin typeface="Calibri" panose="020F0502020204030204" pitchFamily="34" charset="0"/>
                          <a:ea typeface="Roboto" panose="02000000000000000000" pitchFamily="2" charset="0"/>
                        </a:rPr>
                        <a:t> 21</a:t>
                      </a:r>
                      <a:endParaRPr sz="18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9525" marR="9525" marT="9525" marB="0" anchor="b"/>
                </a:tc>
                <a:extLst>
                  <a:ext uri="{0D108BD9-81ED-4DB2-BD59-A6C34878D82A}">
                    <a16:rowId xmlns:a16="http://schemas.microsoft.com/office/drawing/2014/main" val="10006"/>
                  </a:ext>
                </a:extLst>
              </a:tr>
              <a:tr h="324000">
                <a:tc>
                  <a:txBody>
                    <a:bodyPr/>
                    <a:lstStyle/>
                    <a:p>
                      <a:pPr marL="0" lvl="0" indent="0" algn="ctr" rtl="0">
                        <a:spcBef>
                          <a:spcPts val="0"/>
                        </a:spcBef>
                        <a:spcAft>
                          <a:spcPts val="0"/>
                        </a:spcAft>
                        <a:buNone/>
                      </a:pPr>
                      <a:r>
                        <a:rPr lang="en-CA" sz="1800" b="0" i="0" dirty="0">
                          <a:solidFill>
                            <a:schemeClr val="dk1"/>
                          </a:solidFill>
                          <a:latin typeface="Calibri" panose="020F0502020204030204" pitchFamily="34" charset="0"/>
                          <a:ea typeface="Roboto" panose="02000000000000000000" pitchFamily="2" charset="0"/>
                          <a:cs typeface="Calibri"/>
                          <a:sym typeface="Calibri"/>
                        </a:rPr>
                        <a:t>8</a:t>
                      </a:r>
                      <a:endParaRPr dirty="0"/>
                    </a:p>
                  </a:txBody>
                  <a:tcPr marL="9525" marR="9525" marT="9525" marB="0" anchor="b"/>
                </a:tc>
                <a:tc>
                  <a:txBody>
                    <a:bodyPr/>
                    <a:lstStyle/>
                    <a:p>
                      <a:pPr marL="0" marR="0" lvl="0" indent="0" algn="l" rtl="0">
                        <a:lnSpc>
                          <a:spcPct val="100000"/>
                        </a:lnSpc>
                        <a:spcBef>
                          <a:spcPts val="0"/>
                        </a:spcBef>
                        <a:spcAft>
                          <a:spcPts val="0"/>
                        </a:spcAft>
                        <a:buNone/>
                      </a:pPr>
                      <a:r>
                        <a:rPr lang="en-CA" sz="1800" b="0" i="0" u="none" strike="noStrike" cap="none" dirty="0" err="1">
                          <a:latin typeface="Calibri" panose="020F0502020204030204" pitchFamily="34" charset="0"/>
                          <a:ea typeface="Roboto" panose="02000000000000000000" pitchFamily="2" charset="0"/>
                        </a:rPr>
                        <a:t>Personnes</a:t>
                      </a:r>
                      <a:r>
                        <a:rPr lang="en-CA" sz="1800" b="0" i="0" u="none" strike="noStrike" cap="none" dirty="0">
                          <a:latin typeface="Calibri" panose="020F0502020204030204" pitchFamily="34" charset="0"/>
                          <a:ea typeface="Roboto" panose="02000000000000000000" pitchFamily="2" charset="0"/>
                        </a:rPr>
                        <a:t> de petite taille</a:t>
                      </a:r>
                      <a:endParaRPr sz="18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9525" marR="9525" marT="9525" marB="0" anchor="b"/>
                </a:tc>
                <a:extLst>
                  <a:ext uri="{0D108BD9-81ED-4DB2-BD59-A6C34878D82A}">
                    <a16:rowId xmlns:a16="http://schemas.microsoft.com/office/drawing/2014/main" val="10007"/>
                  </a:ext>
                </a:extLst>
              </a:tr>
            </a:tbl>
          </a:graphicData>
        </a:graphic>
      </p:graphicFrame>
      <p:graphicFrame>
        <p:nvGraphicFramePr>
          <p:cNvPr id="435" name="Google Shape;435;p54"/>
          <p:cNvGraphicFramePr/>
          <p:nvPr/>
        </p:nvGraphicFramePr>
        <p:xfrm>
          <a:off x="7012028" y="3728377"/>
          <a:ext cx="4241500" cy="2957770"/>
        </p:xfrm>
        <a:graphic>
          <a:graphicData uri="http://schemas.openxmlformats.org/drawingml/2006/table">
            <a:tbl>
              <a:tblPr>
                <a:noFill/>
                <a:tableStyleId>{D38AACF3-6E2D-4810-8482-0AC9730B1CD0}</a:tableStyleId>
              </a:tblPr>
              <a:tblGrid>
                <a:gridCol w="1284475">
                  <a:extLst>
                    <a:ext uri="{9D8B030D-6E8A-4147-A177-3AD203B41FA5}">
                      <a16:colId xmlns:a16="http://schemas.microsoft.com/office/drawing/2014/main" val="20000"/>
                    </a:ext>
                  </a:extLst>
                </a:gridCol>
                <a:gridCol w="2957025">
                  <a:extLst>
                    <a:ext uri="{9D8B030D-6E8A-4147-A177-3AD203B41FA5}">
                      <a16:colId xmlns:a16="http://schemas.microsoft.com/office/drawing/2014/main" val="20001"/>
                    </a:ext>
                  </a:extLst>
                </a:gridCol>
              </a:tblGrid>
              <a:tr h="288000">
                <a:tc gridSpan="2">
                  <a:txBody>
                    <a:bodyPr/>
                    <a:lstStyle/>
                    <a:p>
                      <a:pPr marL="0" marR="0" lvl="0" indent="0" algn="ctr" rtl="0">
                        <a:lnSpc>
                          <a:spcPct val="100000"/>
                        </a:lnSpc>
                        <a:spcBef>
                          <a:spcPts val="0"/>
                        </a:spcBef>
                        <a:spcAft>
                          <a:spcPts val="0"/>
                        </a:spcAft>
                        <a:buNone/>
                      </a:pPr>
                      <a:r>
                        <a:rPr lang="en-CA" sz="1800" b="0" i="0" u="none" strike="noStrike" cap="none" dirty="0" err="1">
                          <a:latin typeface="Calibri" panose="020F0502020204030204" pitchFamily="34" charset="0"/>
                          <a:ea typeface="Roboto" panose="02000000000000000000" pitchFamily="2" charset="0"/>
                        </a:rPr>
                        <a:t>Contenu</a:t>
                      </a:r>
                      <a:r>
                        <a:rPr lang="en-CA" sz="1800" b="0" i="0" u="none" strike="noStrike" cap="none" dirty="0">
                          <a:latin typeface="Calibri" panose="020F0502020204030204" pitchFamily="34" charset="0"/>
                          <a:ea typeface="Roboto" panose="02000000000000000000" pitchFamily="2" charset="0"/>
                        </a:rPr>
                        <a:t> (%)</a:t>
                      </a:r>
                      <a:endParaRPr sz="1800" b="1" u="none" strike="noStrike" cap="none" dirty="0"/>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288000">
                <a:tc>
                  <a:txBody>
                    <a:bodyPr/>
                    <a:lstStyle/>
                    <a:p>
                      <a:pPr marL="0" marR="0" lvl="0" indent="0" algn="ctr" rtl="0">
                        <a:lnSpc>
                          <a:spcPct val="100000"/>
                        </a:lnSpc>
                        <a:spcBef>
                          <a:spcPts val="0"/>
                        </a:spcBef>
                        <a:spcAft>
                          <a:spcPts val="0"/>
                        </a:spcAft>
                        <a:buNone/>
                      </a:pPr>
                      <a:r>
                        <a:rPr lang="en-CA" sz="1600" b="0" i="0" dirty="0">
                          <a:solidFill>
                            <a:srgbClr val="000000"/>
                          </a:solidFill>
                          <a:latin typeface="Calibri" panose="020F0502020204030204" pitchFamily="34" charset="0"/>
                          <a:ea typeface="Roboto" panose="02000000000000000000" pitchFamily="2" charset="0"/>
                        </a:rPr>
                        <a:t>38</a:t>
                      </a:r>
                      <a:endParaRPr dirty="0"/>
                    </a:p>
                  </a:txBody>
                  <a:tcPr marL="9525" marR="9525" marT="9525" marB="0" anchor="ctr"/>
                </a:tc>
                <a:tc>
                  <a:txBody>
                    <a:bodyPr/>
                    <a:lstStyle/>
                    <a:p>
                      <a:pPr marL="0" marR="0" lvl="0" indent="0" algn="l" rtl="0">
                        <a:lnSpc>
                          <a:spcPct val="100000"/>
                        </a:lnSpc>
                        <a:spcBef>
                          <a:spcPts val="0"/>
                        </a:spcBef>
                        <a:spcAft>
                          <a:spcPts val="0"/>
                        </a:spcAft>
                        <a:buNone/>
                      </a:pPr>
                      <a:r>
                        <a:rPr lang="en-CA" sz="1600" b="0" i="0" u="none" strike="noStrike" cap="none" dirty="0">
                          <a:solidFill>
                            <a:srgbClr val="000000"/>
                          </a:solidFill>
                          <a:latin typeface="Calibri" panose="020F0502020204030204" pitchFamily="34" charset="0"/>
                          <a:ea typeface="Roboto" panose="02000000000000000000" pitchFamily="2" charset="0"/>
                          <a:cs typeface="Calibri"/>
                          <a:sym typeface="Calibri"/>
                        </a:rPr>
                        <a:t>Ateliers </a:t>
                      </a:r>
                      <a:r>
                        <a:rPr lang="en-CA" sz="1600" b="0" i="0" u="none" strike="noStrike" cap="none" dirty="0" err="1">
                          <a:solidFill>
                            <a:srgbClr val="000000"/>
                          </a:solidFill>
                          <a:latin typeface="Calibri" panose="020F0502020204030204" pitchFamily="34" charset="0"/>
                          <a:ea typeface="Roboto" panose="02000000000000000000" pitchFamily="2" charset="0"/>
                          <a:cs typeface="Calibri"/>
                          <a:sym typeface="Calibri"/>
                        </a:rPr>
                        <a:t>interactifs</a:t>
                      </a:r>
                      <a:endParaRPr sz="16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9525" marR="9525" marT="9525" marB="0" anchor="ctr"/>
                </a:tc>
                <a:extLst>
                  <a:ext uri="{0D108BD9-81ED-4DB2-BD59-A6C34878D82A}">
                    <a16:rowId xmlns:a16="http://schemas.microsoft.com/office/drawing/2014/main" val="10001"/>
                  </a:ext>
                </a:extLst>
              </a:tr>
              <a:tr h="288000">
                <a:tc>
                  <a:txBody>
                    <a:bodyPr/>
                    <a:lstStyle/>
                    <a:p>
                      <a:pPr marL="0" marR="0" lvl="0" indent="0" algn="ctr" rtl="0">
                        <a:lnSpc>
                          <a:spcPct val="100000"/>
                        </a:lnSpc>
                        <a:spcBef>
                          <a:spcPts val="0"/>
                        </a:spcBef>
                        <a:spcAft>
                          <a:spcPts val="0"/>
                        </a:spcAft>
                        <a:buNone/>
                      </a:pPr>
                      <a:r>
                        <a:rPr lang="en-CA" sz="1600" b="0" i="0" dirty="0">
                          <a:solidFill>
                            <a:srgbClr val="000000"/>
                          </a:solidFill>
                          <a:latin typeface="Calibri" panose="020F0502020204030204" pitchFamily="34" charset="0"/>
                          <a:ea typeface="Roboto" panose="02000000000000000000" pitchFamily="2" charset="0"/>
                        </a:rPr>
                        <a:t>23</a:t>
                      </a:r>
                      <a:endParaRPr dirty="0"/>
                    </a:p>
                  </a:txBody>
                  <a:tcPr marL="9525" marR="9525" marT="9525" marB="0" anchor="ctr"/>
                </a:tc>
                <a:tc>
                  <a:txBody>
                    <a:bodyPr/>
                    <a:lstStyle/>
                    <a:p>
                      <a:pPr marL="0" marR="0" lvl="0" indent="0" algn="l" rtl="0">
                        <a:lnSpc>
                          <a:spcPct val="100000"/>
                        </a:lnSpc>
                        <a:spcBef>
                          <a:spcPts val="0"/>
                        </a:spcBef>
                        <a:spcAft>
                          <a:spcPts val="0"/>
                        </a:spcAft>
                        <a:buNone/>
                      </a:pPr>
                      <a:r>
                        <a:rPr lang="en-CA" sz="1600" b="0" i="0" u="none" strike="noStrike" cap="none" dirty="0" err="1">
                          <a:solidFill>
                            <a:srgbClr val="000000"/>
                          </a:solidFill>
                          <a:latin typeface="Calibri" panose="020F0502020204030204" pitchFamily="34" charset="0"/>
                          <a:ea typeface="Roboto" panose="02000000000000000000" pitchFamily="2" charset="0"/>
                          <a:cs typeface="Calibri"/>
                          <a:sym typeface="Calibri"/>
                        </a:rPr>
                        <a:t>Activités</a:t>
                      </a:r>
                      <a:r>
                        <a:rPr lang="en-CA" sz="1600" b="0" i="0" u="none" strike="noStrike" cap="none" dirty="0">
                          <a:solidFill>
                            <a:srgbClr val="000000"/>
                          </a:solidFill>
                          <a:latin typeface="Calibri" panose="020F0502020204030204" pitchFamily="34" charset="0"/>
                          <a:ea typeface="Roboto" panose="02000000000000000000" pitchFamily="2" charset="0"/>
                          <a:cs typeface="Calibri"/>
                          <a:sym typeface="Calibri"/>
                        </a:rPr>
                        <a:t> </a:t>
                      </a:r>
                      <a:r>
                        <a:rPr lang="en-CA" sz="1600" b="0" i="0" u="none" strike="noStrike" cap="none" dirty="0" err="1">
                          <a:solidFill>
                            <a:srgbClr val="000000"/>
                          </a:solidFill>
                          <a:latin typeface="Calibri" panose="020F0502020204030204" pitchFamily="34" charset="0"/>
                          <a:ea typeface="Roboto" panose="02000000000000000000" pitchFamily="2" charset="0"/>
                          <a:cs typeface="Calibri"/>
                          <a:sym typeface="Calibri"/>
                        </a:rPr>
                        <a:t>sportifs</a:t>
                      </a:r>
                      <a:endParaRPr sz="16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9525" marR="9525" marT="9525" marB="0" anchor="ctr"/>
                </a:tc>
                <a:extLst>
                  <a:ext uri="{0D108BD9-81ED-4DB2-BD59-A6C34878D82A}">
                    <a16:rowId xmlns:a16="http://schemas.microsoft.com/office/drawing/2014/main" val="10002"/>
                  </a:ext>
                </a:extLst>
              </a:tr>
              <a:tr h="288000">
                <a:tc>
                  <a:txBody>
                    <a:bodyPr/>
                    <a:lstStyle/>
                    <a:p>
                      <a:pPr marL="0" marR="0" lvl="0" indent="0" algn="ctr" rtl="0">
                        <a:lnSpc>
                          <a:spcPct val="100000"/>
                        </a:lnSpc>
                        <a:spcBef>
                          <a:spcPts val="0"/>
                        </a:spcBef>
                        <a:spcAft>
                          <a:spcPts val="0"/>
                        </a:spcAft>
                        <a:buNone/>
                      </a:pPr>
                      <a:r>
                        <a:rPr lang="en-CA" sz="1600" b="0" i="0" dirty="0">
                          <a:solidFill>
                            <a:srgbClr val="000000"/>
                          </a:solidFill>
                          <a:latin typeface="Calibri" panose="020F0502020204030204" pitchFamily="34" charset="0"/>
                          <a:ea typeface="Roboto" panose="02000000000000000000" pitchFamily="2" charset="0"/>
                        </a:rPr>
                        <a:t>15</a:t>
                      </a:r>
                      <a:endParaRPr dirty="0"/>
                    </a:p>
                  </a:txBody>
                  <a:tcPr marL="9525" marR="9525" marT="9525" marB="0" anchor="ctr"/>
                </a:tc>
                <a:tc>
                  <a:txBody>
                    <a:bodyPr/>
                    <a:lstStyle/>
                    <a:p>
                      <a:pPr marL="0" marR="0" lvl="0" indent="0" algn="l" rtl="0">
                        <a:lnSpc>
                          <a:spcPct val="100000"/>
                        </a:lnSpc>
                        <a:spcBef>
                          <a:spcPts val="0"/>
                        </a:spcBef>
                        <a:spcAft>
                          <a:spcPts val="0"/>
                        </a:spcAft>
                        <a:buNone/>
                      </a:pPr>
                      <a:r>
                        <a:rPr lang="en-CA" sz="1600" b="0" i="0" u="none" strike="noStrike" cap="none" dirty="0">
                          <a:solidFill>
                            <a:srgbClr val="000000"/>
                          </a:solidFill>
                          <a:latin typeface="Calibri" panose="020F0502020204030204" pitchFamily="34" charset="0"/>
                          <a:ea typeface="Roboto" panose="02000000000000000000" pitchFamily="2" charset="0"/>
                          <a:cs typeface="Calibri"/>
                          <a:sym typeface="Calibri"/>
                        </a:rPr>
                        <a:t>Discussion de </a:t>
                      </a:r>
                      <a:r>
                        <a:rPr lang="en-CA" sz="1600" b="0" i="0" u="none" strike="noStrike" cap="none" dirty="0" err="1">
                          <a:solidFill>
                            <a:srgbClr val="000000"/>
                          </a:solidFill>
                          <a:latin typeface="Calibri" panose="020F0502020204030204" pitchFamily="34" charset="0"/>
                          <a:ea typeface="Roboto" panose="02000000000000000000" pitchFamily="2" charset="0"/>
                          <a:cs typeface="Calibri"/>
                          <a:sym typeface="Calibri"/>
                        </a:rPr>
                        <a:t>groupe</a:t>
                      </a:r>
                      <a:r>
                        <a:rPr lang="en-CA" sz="1600" b="0" i="0" u="none" strike="noStrike" cap="none" dirty="0">
                          <a:solidFill>
                            <a:srgbClr val="000000"/>
                          </a:solidFill>
                          <a:latin typeface="Calibri" panose="020F0502020204030204" pitchFamily="34" charset="0"/>
                          <a:ea typeface="Roboto" panose="02000000000000000000" pitchFamily="2" charset="0"/>
                          <a:cs typeface="Calibri"/>
                          <a:sym typeface="Calibri"/>
                        </a:rPr>
                        <a:t>/meeting</a:t>
                      </a:r>
                      <a:endParaRPr dirty="0"/>
                    </a:p>
                  </a:txBody>
                  <a:tcPr marL="9525" marR="9525" marT="9525" marB="0" anchor="ctr"/>
                </a:tc>
                <a:extLst>
                  <a:ext uri="{0D108BD9-81ED-4DB2-BD59-A6C34878D82A}">
                    <a16:rowId xmlns:a16="http://schemas.microsoft.com/office/drawing/2014/main" val="10003"/>
                  </a:ext>
                </a:extLst>
              </a:tr>
              <a:tr h="288000">
                <a:tc>
                  <a:txBody>
                    <a:bodyPr/>
                    <a:lstStyle/>
                    <a:p>
                      <a:pPr marL="0" marR="0" lvl="0" indent="0" algn="ctr" rtl="0">
                        <a:lnSpc>
                          <a:spcPct val="100000"/>
                        </a:lnSpc>
                        <a:spcBef>
                          <a:spcPts val="0"/>
                        </a:spcBef>
                        <a:spcAft>
                          <a:spcPts val="0"/>
                        </a:spcAft>
                        <a:buClr>
                          <a:srgbClr val="000000"/>
                        </a:buClr>
                        <a:buSzPts val="1600"/>
                        <a:buFont typeface="Arial"/>
                        <a:buNone/>
                      </a:pPr>
                      <a:r>
                        <a:rPr lang="en-CA" sz="1600" b="0" i="0" dirty="0">
                          <a:solidFill>
                            <a:srgbClr val="000000"/>
                          </a:solidFill>
                          <a:latin typeface="Calibri" panose="020F0502020204030204" pitchFamily="34" charset="0"/>
                          <a:ea typeface="Roboto" panose="02000000000000000000" pitchFamily="2" charset="0"/>
                        </a:rPr>
                        <a:t>15</a:t>
                      </a:r>
                      <a:endParaRPr sz="16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9525" marR="9525" marT="9525" marB="0" anchor="ctr"/>
                </a:tc>
                <a:tc>
                  <a:txBody>
                    <a:bodyPr/>
                    <a:lstStyle/>
                    <a:p>
                      <a:pPr marL="0" marR="0" lvl="0" indent="0" algn="l" rtl="0">
                        <a:lnSpc>
                          <a:spcPct val="100000"/>
                        </a:lnSpc>
                        <a:spcBef>
                          <a:spcPts val="0"/>
                        </a:spcBef>
                        <a:spcAft>
                          <a:spcPts val="0"/>
                        </a:spcAft>
                        <a:buNone/>
                      </a:pPr>
                      <a:r>
                        <a:rPr lang="en-CA" sz="1600" b="0" i="0" u="none" strike="noStrike" cap="none" dirty="0" err="1">
                          <a:solidFill>
                            <a:srgbClr val="000000"/>
                          </a:solidFill>
                          <a:latin typeface="Calibri" panose="020F0502020204030204" pitchFamily="34" charset="0"/>
                          <a:ea typeface="Roboto" panose="02000000000000000000" pitchFamily="2" charset="0"/>
                          <a:cs typeface="Calibri"/>
                          <a:sym typeface="Calibri"/>
                        </a:rPr>
                        <a:t>Présentation</a:t>
                      </a:r>
                      <a:r>
                        <a:rPr lang="en-CA" sz="1600" b="0" i="0" u="none" strike="noStrike" cap="none" dirty="0">
                          <a:solidFill>
                            <a:srgbClr val="000000"/>
                          </a:solidFill>
                          <a:latin typeface="Calibri" panose="020F0502020204030204" pitchFamily="34" charset="0"/>
                          <a:ea typeface="Roboto" panose="02000000000000000000" pitchFamily="2" charset="0"/>
                          <a:cs typeface="Calibri"/>
                          <a:sym typeface="Calibri"/>
                        </a:rPr>
                        <a:t> de </a:t>
                      </a:r>
                      <a:r>
                        <a:rPr lang="en-CA" sz="1600" b="0" i="0" u="none" strike="noStrike" cap="none" dirty="0" err="1">
                          <a:solidFill>
                            <a:srgbClr val="000000"/>
                          </a:solidFill>
                          <a:latin typeface="Calibri" panose="020F0502020204030204" pitchFamily="34" charset="0"/>
                          <a:ea typeface="Roboto" panose="02000000000000000000" pitchFamily="2" charset="0"/>
                          <a:cs typeface="Calibri"/>
                          <a:sym typeface="Calibri"/>
                        </a:rPr>
                        <a:t>théorie</a:t>
                      </a:r>
                      <a:endParaRPr sz="16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9525" marR="9525" marT="9525" marB="0" anchor="ctr"/>
                </a:tc>
                <a:extLst>
                  <a:ext uri="{0D108BD9-81ED-4DB2-BD59-A6C34878D82A}">
                    <a16:rowId xmlns:a16="http://schemas.microsoft.com/office/drawing/2014/main" val="10004"/>
                  </a:ext>
                </a:extLst>
              </a:tr>
              <a:tr h="288000">
                <a:tc>
                  <a:txBody>
                    <a:bodyPr/>
                    <a:lstStyle/>
                    <a:p>
                      <a:pPr marL="0" lvl="0" indent="0" algn="ctr" rtl="0">
                        <a:spcBef>
                          <a:spcPts val="0"/>
                        </a:spcBef>
                        <a:spcAft>
                          <a:spcPts val="0"/>
                        </a:spcAft>
                        <a:buNone/>
                      </a:pPr>
                      <a:r>
                        <a:rPr lang="en-CA" sz="1600" b="0" i="0" dirty="0">
                          <a:solidFill>
                            <a:schemeClr val="dk1"/>
                          </a:solidFill>
                          <a:latin typeface="Calibri" panose="020F0502020204030204" pitchFamily="34" charset="0"/>
                          <a:ea typeface="Roboto" panose="02000000000000000000" pitchFamily="2" charset="0"/>
                          <a:cs typeface="Calibri"/>
                          <a:sym typeface="Calibri"/>
                        </a:rPr>
                        <a:t>15</a:t>
                      </a:r>
                      <a:endParaRPr dirty="0"/>
                    </a:p>
                  </a:txBody>
                  <a:tcPr marL="9525" marR="9525" marT="9525" marB="0" anchor="ctr"/>
                </a:tc>
                <a:tc>
                  <a:txBody>
                    <a:bodyPr/>
                    <a:lstStyle/>
                    <a:p>
                      <a:pPr marL="0" marR="0" lvl="0" indent="0" algn="l" rtl="0">
                        <a:lnSpc>
                          <a:spcPct val="100000"/>
                        </a:lnSpc>
                        <a:spcBef>
                          <a:spcPts val="0"/>
                        </a:spcBef>
                        <a:spcAft>
                          <a:spcPts val="0"/>
                        </a:spcAft>
                        <a:buNone/>
                      </a:pPr>
                      <a:r>
                        <a:rPr lang="en-CA" sz="1600" b="0" i="0" u="none" strike="noStrike" cap="none" dirty="0" err="1">
                          <a:solidFill>
                            <a:srgbClr val="000000"/>
                          </a:solidFill>
                          <a:latin typeface="Calibri" panose="020F0502020204030204" pitchFamily="34" charset="0"/>
                          <a:ea typeface="Roboto" panose="02000000000000000000" pitchFamily="2" charset="0"/>
                          <a:cs typeface="Calibri"/>
                          <a:sym typeface="Calibri"/>
                        </a:rPr>
                        <a:t>Témoignage</a:t>
                      </a:r>
                      <a:endParaRPr sz="16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9525" marR="9525" marT="9525" marB="0" anchor="ctr"/>
                </a:tc>
                <a:extLst>
                  <a:ext uri="{0D108BD9-81ED-4DB2-BD59-A6C34878D82A}">
                    <a16:rowId xmlns:a16="http://schemas.microsoft.com/office/drawing/2014/main" val="10005"/>
                  </a:ext>
                </a:extLst>
              </a:tr>
              <a:tr h="288000">
                <a:tc>
                  <a:txBody>
                    <a:bodyPr/>
                    <a:lstStyle/>
                    <a:p>
                      <a:pPr marL="0" lvl="0" indent="0" algn="ctr" rtl="0">
                        <a:spcBef>
                          <a:spcPts val="0"/>
                        </a:spcBef>
                        <a:spcAft>
                          <a:spcPts val="0"/>
                        </a:spcAft>
                        <a:buNone/>
                      </a:pPr>
                      <a:r>
                        <a:rPr lang="en-CA" sz="1600" b="0" i="0" dirty="0">
                          <a:solidFill>
                            <a:schemeClr val="dk1"/>
                          </a:solidFill>
                          <a:latin typeface="Calibri" panose="020F0502020204030204" pitchFamily="34" charset="0"/>
                          <a:ea typeface="Roboto" panose="02000000000000000000" pitchFamily="2" charset="0"/>
                          <a:cs typeface="Calibri"/>
                          <a:sym typeface="Calibri"/>
                        </a:rPr>
                        <a:t>15</a:t>
                      </a:r>
                      <a:endParaRPr dirty="0"/>
                    </a:p>
                  </a:txBody>
                  <a:tcPr marL="9525" marR="9525" marT="9525" marB="0" anchor="ctr"/>
                </a:tc>
                <a:tc>
                  <a:txBody>
                    <a:bodyPr/>
                    <a:lstStyle/>
                    <a:p>
                      <a:pPr marL="0" marR="0" lvl="0" indent="0" algn="l" rtl="0">
                        <a:lnSpc>
                          <a:spcPct val="100000"/>
                        </a:lnSpc>
                        <a:spcBef>
                          <a:spcPts val="0"/>
                        </a:spcBef>
                        <a:spcAft>
                          <a:spcPts val="0"/>
                        </a:spcAft>
                        <a:buNone/>
                      </a:pPr>
                      <a:r>
                        <a:rPr lang="en-CA" sz="1600" b="0" i="0" u="none" strike="noStrike" cap="none" dirty="0" err="1">
                          <a:solidFill>
                            <a:srgbClr val="000000"/>
                          </a:solidFill>
                          <a:latin typeface="Calibri" panose="020F0502020204030204" pitchFamily="34" charset="0"/>
                          <a:ea typeface="Roboto" panose="02000000000000000000" pitchFamily="2" charset="0"/>
                          <a:cs typeface="Calibri"/>
                          <a:sym typeface="Calibri"/>
                        </a:rPr>
                        <a:t>Conférence</a:t>
                      </a:r>
                      <a:endParaRPr sz="16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9525" marR="9525" marT="9525" marB="0" anchor="ctr"/>
                </a:tc>
                <a:extLst>
                  <a:ext uri="{0D108BD9-81ED-4DB2-BD59-A6C34878D82A}">
                    <a16:rowId xmlns:a16="http://schemas.microsoft.com/office/drawing/2014/main" val="10006"/>
                  </a:ext>
                </a:extLst>
              </a:tr>
              <a:tr h="288000">
                <a:tc>
                  <a:txBody>
                    <a:bodyPr/>
                    <a:lstStyle/>
                    <a:p>
                      <a:pPr marL="0" marR="0" lvl="0" indent="0" algn="ctr" rtl="0">
                        <a:lnSpc>
                          <a:spcPct val="100000"/>
                        </a:lnSpc>
                        <a:spcBef>
                          <a:spcPts val="0"/>
                        </a:spcBef>
                        <a:spcAft>
                          <a:spcPts val="0"/>
                        </a:spcAft>
                        <a:buNone/>
                      </a:pPr>
                      <a:r>
                        <a:rPr lang="en-CA" sz="1600" b="0" i="0" dirty="0">
                          <a:solidFill>
                            <a:srgbClr val="000000"/>
                          </a:solidFill>
                          <a:latin typeface="Calibri" panose="020F0502020204030204" pitchFamily="34" charset="0"/>
                          <a:ea typeface="Roboto" panose="02000000000000000000" pitchFamily="2" charset="0"/>
                        </a:rPr>
                        <a:t>8</a:t>
                      </a:r>
                      <a:endParaRPr dirty="0"/>
                    </a:p>
                  </a:txBody>
                  <a:tcPr marL="9525" marR="9525" marT="9525" marB="0" anchor="ctr">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CA" sz="1600" b="0" i="0" u="none" strike="noStrike" cap="none" dirty="0">
                          <a:solidFill>
                            <a:srgbClr val="000000"/>
                          </a:solidFill>
                          <a:latin typeface="Calibri" panose="020F0502020204030204" pitchFamily="34" charset="0"/>
                          <a:ea typeface="Roboto" panose="02000000000000000000" pitchFamily="2" charset="0"/>
                          <a:cs typeface="Calibri"/>
                          <a:sym typeface="Calibri"/>
                        </a:rPr>
                        <a:t>Tour des </a:t>
                      </a:r>
                      <a:r>
                        <a:rPr lang="en-CA" sz="1600" b="0" i="0" u="none" strike="noStrike" cap="none" dirty="0" err="1">
                          <a:solidFill>
                            <a:srgbClr val="000000"/>
                          </a:solidFill>
                          <a:latin typeface="Calibri" panose="020F0502020204030204" pitchFamily="34" charset="0"/>
                          <a:ea typeface="Roboto" panose="02000000000000000000" pitchFamily="2" charset="0"/>
                          <a:cs typeface="Calibri"/>
                          <a:sym typeface="Calibri"/>
                        </a:rPr>
                        <a:t>lieux</a:t>
                      </a:r>
                      <a:r>
                        <a:rPr lang="en-CA" sz="1600" b="0" i="0" u="none" strike="noStrike" cap="none" dirty="0">
                          <a:solidFill>
                            <a:srgbClr val="000000"/>
                          </a:solidFill>
                          <a:latin typeface="Calibri" panose="020F0502020204030204" pitchFamily="34" charset="0"/>
                          <a:ea typeface="Roboto" panose="02000000000000000000" pitchFamily="2" charset="0"/>
                          <a:cs typeface="Calibri"/>
                          <a:sym typeface="Calibri"/>
                        </a:rPr>
                        <a:t> + </a:t>
                      </a:r>
                      <a:r>
                        <a:rPr lang="en-CA" sz="1600" b="0" i="0" u="none" strike="noStrike" cap="none" dirty="0" err="1">
                          <a:solidFill>
                            <a:srgbClr val="000000"/>
                          </a:solidFill>
                          <a:latin typeface="Calibri" panose="020F0502020204030204" pitchFamily="34" charset="0"/>
                          <a:ea typeface="Roboto" panose="02000000000000000000" pitchFamily="2" charset="0"/>
                          <a:cs typeface="Calibri"/>
                          <a:sym typeface="Calibri"/>
                        </a:rPr>
                        <a:t>commentaires</a:t>
                      </a:r>
                      <a:endParaRPr sz="16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9525" marR="9525" marT="9525" marB="0" anchor="ctr"/>
                </a:tc>
                <a:extLst>
                  <a:ext uri="{0D108BD9-81ED-4DB2-BD59-A6C34878D82A}">
                    <a16:rowId xmlns:a16="http://schemas.microsoft.com/office/drawing/2014/main" val="10007"/>
                  </a:ext>
                </a:extLst>
              </a:tr>
              <a:tr h="288000">
                <a:tc>
                  <a:txBody>
                    <a:bodyPr/>
                    <a:lstStyle/>
                    <a:p>
                      <a:pPr marL="0" lvl="0" indent="0" algn="ctr" rtl="0">
                        <a:spcBef>
                          <a:spcPts val="0"/>
                        </a:spcBef>
                        <a:spcAft>
                          <a:spcPts val="0"/>
                        </a:spcAft>
                        <a:buNone/>
                      </a:pPr>
                      <a:r>
                        <a:rPr lang="en-CA" sz="1600" b="0" i="0" dirty="0">
                          <a:solidFill>
                            <a:schemeClr val="dk1"/>
                          </a:solidFill>
                          <a:latin typeface="Calibri" panose="020F0502020204030204" pitchFamily="34" charset="0"/>
                          <a:ea typeface="Roboto" panose="02000000000000000000" pitchFamily="2" charset="0"/>
                          <a:cs typeface="Calibri"/>
                          <a:sym typeface="Calibri"/>
                        </a:rPr>
                        <a:t>8</a:t>
                      </a:r>
                      <a:endParaRPr dirty="0"/>
                    </a:p>
                  </a:txBody>
                  <a:tcPr marL="9525" marR="9525" marT="95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CA" sz="1600" b="0" i="0" u="none" strike="noStrike" cap="none" dirty="0" err="1">
                          <a:solidFill>
                            <a:srgbClr val="000000"/>
                          </a:solidFill>
                          <a:latin typeface="Calibri" panose="020F0502020204030204" pitchFamily="34" charset="0"/>
                          <a:ea typeface="Roboto" panose="02000000000000000000" pitchFamily="2" charset="0"/>
                          <a:cs typeface="Calibri"/>
                          <a:sym typeface="Calibri"/>
                        </a:rPr>
                        <a:t>Kiosques</a:t>
                      </a:r>
                      <a:endParaRPr sz="16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9525" marR="9525" marT="9525" marB="0" anchor="ctr">
                    <a:lnL w="12700" cap="flat" cmpd="sng">
                      <a:solidFill>
                        <a:schemeClr val="lt1"/>
                      </a:solidFill>
                      <a:prstDash val="solid"/>
                      <a:round/>
                      <a:headEnd type="none" w="sm" len="sm"/>
                      <a:tailEnd type="none" w="sm" len="sm"/>
                    </a:lnL>
                  </a:tcPr>
                </a:tc>
                <a:extLst>
                  <a:ext uri="{0D108BD9-81ED-4DB2-BD59-A6C34878D82A}">
                    <a16:rowId xmlns:a16="http://schemas.microsoft.com/office/drawing/2014/main" val="10008"/>
                  </a:ext>
                </a:extLst>
              </a:tr>
              <a:tr h="288000">
                <a:tc>
                  <a:txBody>
                    <a:bodyPr/>
                    <a:lstStyle/>
                    <a:p>
                      <a:pPr marL="0" lvl="0" indent="0" algn="ctr" rtl="0">
                        <a:spcBef>
                          <a:spcPts val="0"/>
                        </a:spcBef>
                        <a:spcAft>
                          <a:spcPts val="0"/>
                        </a:spcAft>
                        <a:buNone/>
                      </a:pPr>
                      <a:r>
                        <a:rPr lang="en-CA" sz="1600" b="0" i="0" dirty="0">
                          <a:solidFill>
                            <a:schemeClr val="dk1"/>
                          </a:solidFill>
                          <a:latin typeface="Calibri" panose="020F0502020204030204" pitchFamily="34" charset="0"/>
                          <a:ea typeface="Roboto" panose="02000000000000000000" pitchFamily="2" charset="0"/>
                          <a:cs typeface="Calibri"/>
                          <a:sym typeface="Calibri"/>
                        </a:rPr>
                        <a:t>8</a:t>
                      </a:r>
                      <a:endParaRPr dirty="0"/>
                    </a:p>
                  </a:txBody>
                  <a:tcPr marL="9525" marR="9525" marT="9525"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CA" sz="1600" b="0" i="0" u="none" strike="noStrike" cap="none" dirty="0" err="1">
                          <a:solidFill>
                            <a:srgbClr val="000000"/>
                          </a:solidFill>
                          <a:latin typeface="Calibri" panose="020F0502020204030204" pitchFamily="34" charset="0"/>
                          <a:ea typeface="Roboto" panose="02000000000000000000" pitchFamily="2" charset="0"/>
                          <a:cs typeface="Calibri"/>
                          <a:sym typeface="Calibri"/>
                        </a:rPr>
                        <a:t>Activités</a:t>
                      </a:r>
                      <a:r>
                        <a:rPr lang="en-CA" sz="1600" b="0" i="0" u="none" strike="noStrike" cap="none" dirty="0">
                          <a:solidFill>
                            <a:srgbClr val="000000"/>
                          </a:solidFill>
                          <a:latin typeface="Calibri" panose="020F0502020204030204" pitchFamily="34" charset="0"/>
                          <a:ea typeface="Roboto" panose="02000000000000000000" pitchFamily="2" charset="0"/>
                          <a:cs typeface="Calibri"/>
                          <a:sym typeface="Calibri"/>
                        </a:rPr>
                        <a:t> </a:t>
                      </a:r>
                      <a:r>
                        <a:rPr lang="en-CA" sz="1600" b="0" i="0" u="none" strike="noStrike" cap="none" dirty="0" err="1">
                          <a:solidFill>
                            <a:srgbClr val="000000"/>
                          </a:solidFill>
                          <a:latin typeface="Calibri" panose="020F0502020204030204" pitchFamily="34" charset="0"/>
                          <a:ea typeface="Roboto" panose="02000000000000000000" pitchFamily="2" charset="0"/>
                          <a:cs typeface="Calibri"/>
                          <a:sym typeface="Calibri"/>
                        </a:rPr>
                        <a:t>créatives</a:t>
                      </a:r>
                      <a:endParaRPr sz="1600"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9525" marR="9525" marT="9525" marB="0" anchor="ctr">
                    <a:lnL w="12700" cap="flat" cmpd="sng">
                      <a:solidFill>
                        <a:schemeClr val="lt1"/>
                      </a:solidFill>
                      <a:prstDash val="solid"/>
                      <a:round/>
                      <a:headEnd type="none" w="sm" len="sm"/>
                      <a:tailEnd type="none" w="sm" len="sm"/>
                    </a:lnL>
                  </a:tcPr>
                </a:tc>
                <a:extLst>
                  <a:ext uri="{0D108BD9-81ED-4DB2-BD59-A6C34878D82A}">
                    <a16:rowId xmlns:a16="http://schemas.microsoft.com/office/drawing/2014/main" val="10009"/>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55"/>
          <p:cNvSpPr/>
          <p:nvPr/>
        </p:nvSpPr>
        <p:spPr>
          <a:xfrm>
            <a:off x="290159" y="223090"/>
            <a:ext cx="11243256" cy="1454598"/>
          </a:xfrm>
          <a:prstGeom prst="rect">
            <a:avLst/>
          </a:prstGeom>
          <a:solidFill>
            <a:srgbClr val="404040"/>
          </a:solidFill>
          <a:ln w="127000" cap="flat" cmpd="thickThin">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u="none" strike="noStrike" cap="none" dirty="0">
              <a:solidFill>
                <a:schemeClr val="lt1"/>
              </a:solidFill>
              <a:latin typeface="Calibri" panose="020F0502020204030204" pitchFamily="34" charset="0"/>
              <a:ea typeface="Roboto" panose="02000000000000000000" pitchFamily="2" charset="0"/>
              <a:cs typeface="Calibri"/>
              <a:sym typeface="Calibri"/>
            </a:endParaRPr>
          </a:p>
        </p:txBody>
      </p:sp>
      <p:sp>
        <p:nvSpPr>
          <p:cNvPr id="442" name="Google Shape;442;p55"/>
          <p:cNvSpPr txBox="1">
            <a:spLocks noGrp="1"/>
          </p:cNvSpPr>
          <p:nvPr>
            <p:ph type="title"/>
          </p:nvPr>
        </p:nvSpPr>
        <p:spPr>
          <a:xfrm>
            <a:off x="838200" y="355623"/>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400"/>
              <a:buFont typeface="Calibri"/>
              <a:buNone/>
            </a:pPr>
            <a:r>
              <a:rPr lang="en-CA" dirty="0" err="1">
                <a:solidFill>
                  <a:schemeClr val="lt1"/>
                </a:solidFill>
              </a:rPr>
              <a:t>Profil</a:t>
            </a:r>
            <a:r>
              <a:rPr lang="en-CA" dirty="0">
                <a:solidFill>
                  <a:schemeClr val="lt1"/>
                </a:solidFill>
              </a:rPr>
              <a:t> des </a:t>
            </a:r>
            <a:r>
              <a:rPr lang="en-CA" dirty="0" err="1">
                <a:solidFill>
                  <a:schemeClr val="lt1"/>
                </a:solidFill>
              </a:rPr>
              <a:t>activités</a:t>
            </a:r>
            <a:r>
              <a:rPr lang="en-CA" dirty="0">
                <a:solidFill>
                  <a:schemeClr val="lt1"/>
                </a:solidFill>
              </a:rPr>
              <a:t> de formation </a:t>
            </a:r>
            <a:r>
              <a:rPr lang="en-CA" dirty="0" err="1">
                <a:solidFill>
                  <a:schemeClr val="lt1"/>
                </a:solidFill>
              </a:rPr>
              <a:t>payantes</a:t>
            </a:r>
            <a:endParaRPr dirty="0">
              <a:solidFill>
                <a:schemeClr val="lt1"/>
              </a:solidFill>
            </a:endParaRPr>
          </a:p>
        </p:txBody>
      </p:sp>
      <p:sp>
        <p:nvSpPr>
          <p:cNvPr id="443" name="Google Shape;443;p55"/>
          <p:cNvSpPr txBox="1">
            <a:spLocks noGrp="1"/>
          </p:cNvSpPr>
          <p:nvPr>
            <p:ph type="body" idx="1"/>
          </p:nvPr>
        </p:nvSpPr>
        <p:spPr>
          <a:xfrm>
            <a:off x="947049" y="1770904"/>
            <a:ext cx="7152000" cy="2612700"/>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chemeClr val="dk1"/>
              </a:buClr>
              <a:buSzPts val="2800"/>
              <a:buChar char="●"/>
            </a:pPr>
            <a:r>
              <a:rPr lang="en-CA" sz="2400" dirty="0"/>
              <a:t>42/71 (59%) formations </a:t>
            </a:r>
            <a:r>
              <a:rPr lang="en-CA" sz="2400" dirty="0" err="1"/>
              <a:t>payantes</a:t>
            </a:r>
            <a:endParaRPr sz="2400" dirty="0"/>
          </a:p>
          <a:p>
            <a:pPr marL="1143000" lvl="2" indent="-228600" algn="l" rtl="0">
              <a:lnSpc>
                <a:spcPct val="100000"/>
              </a:lnSpc>
              <a:spcBef>
                <a:spcPts val="500"/>
              </a:spcBef>
              <a:spcAft>
                <a:spcPts val="0"/>
              </a:spcAft>
              <a:buClr>
                <a:schemeClr val="dk1"/>
              </a:buClr>
              <a:buSzPts val="2400"/>
              <a:buFont typeface="Noto Sans Symbols"/>
              <a:buChar char="■"/>
            </a:pPr>
            <a:r>
              <a:rPr lang="en-CA" dirty="0">
                <a:latin typeface="Calibri" panose="020F0502020204030204" pitchFamily="34" charset="0"/>
                <a:ea typeface="Roboto" panose="02000000000000000000" pitchFamily="2" charset="0"/>
              </a:rPr>
              <a:t> 40/42 (95%) - “</a:t>
            </a:r>
            <a:r>
              <a:rPr lang="en-CA" dirty="0" err="1">
                <a:latin typeface="Calibri" panose="020F0502020204030204" pitchFamily="34" charset="0"/>
                <a:ea typeface="Roboto" panose="02000000000000000000" pitchFamily="2" charset="0"/>
              </a:rPr>
              <a:t>contenu</a:t>
            </a:r>
            <a:r>
              <a:rPr lang="en-CA" dirty="0">
                <a:latin typeface="Calibri" panose="020F0502020204030204" pitchFamily="34" charset="0"/>
                <a:ea typeface="Roboto" panose="02000000000000000000" pitchFamily="2" charset="0"/>
              </a:rPr>
              <a:t> </a:t>
            </a:r>
            <a:r>
              <a:rPr lang="en-CA" dirty="0" err="1">
                <a:latin typeface="Calibri" panose="020F0502020204030204" pitchFamily="34" charset="0"/>
                <a:ea typeface="Roboto" panose="02000000000000000000" pitchFamily="2" charset="0"/>
              </a:rPr>
              <a:t>est</a:t>
            </a:r>
            <a:r>
              <a:rPr lang="en-CA" dirty="0">
                <a:latin typeface="Calibri" panose="020F0502020204030204" pitchFamily="34" charset="0"/>
                <a:ea typeface="Roboto" panose="02000000000000000000" pitchFamily="2" charset="0"/>
              </a:rPr>
              <a:t> </a:t>
            </a:r>
            <a:r>
              <a:rPr lang="en-CA" dirty="0" err="1">
                <a:latin typeface="Calibri" panose="020F0502020204030204" pitchFamily="34" charset="0"/>
                <a:ea typeface="Roboto" panose="02000000000000000000" pitchFamily="2" charset="0"/>
              </a:rPr>
              <a:t>validé</a:t>
            </a:r>
            <a:r>
              <a:rPr lang="en-CA" dirty="0">
                <a:latin typeface="Calibri" panose="020F0502020204030204" pitchFamily="34" charset="0"/>
                <a:ea typeface="Roboto" panose="02000000000000000000" pitchFamily="2" charset="0"/>
              </a:rPr>
              <a:t>”</a:t>
            </a:r>
            <a:endParaRPr dirty="0">
              <a:latin typeface="Calibri" panose="020F0502020204030204" pitchFamily="34" charset="0"/>
              <a:ea typeface="Roboto" panose="02000000000000000000" pitchFamily="2" charset="0"/>
            </a:endParaRPr>
          </a:p>
          <a:p>
            <a:pPr marL="1143000" lvl="2" indent="-228600" algn="l" rtl="0">
              <a:lnSpc>
                <a:spcPct val="100000"/>
              </a:lnSpc>
              <a:spcBef>
                <a:spcPts val="500"/>
              </a:spcBef>
              <a:spcAft>
                <a:spcPts val="0"/>
              </a:spcAft>
              <a:buClr>
                <a:schemeClr val="dk1"/>
              </a:buClr>
              <a:buSzPts val="2400"/>
              <a:buFont typeface="Noto Sans Symbols"/>
              <a:buChar char="■"/>
            </a:pPr>
            <a:r>
              <a:rPr lang="en-CA" dirty="0">
                <a:latin typeface="Calibri" panose="020F0502020204030204" pitchFamily="34" charset="0"/>
                <a:ea typeface="Roboto" panose="02000000000000000000" pitchFamily="2" charset="0"/>
              </a:rPr>
              <a:t> 29/42 (69%) - formations </a:t>
            </a:r>
            <a:r>
              <a:rPr lang="en-CA" dirty="0" err="1">
                <a:latin typeface="Calibri" panose="020F0502020204030204" pitchFamily="34" charset="0"/>
                <a:ea typeface="Roboto" panose="02000000000000000000" pitchFamily="2" charset="0"/>
              </a:rPr>
              <a:t>accréditées</a:t>
            </a:r>
            <a:endParaRPr dirty="0">
              <a:latin typeface="Calibri" panose="020F0502020204030204" pitchFamily="34" charset="0"/>
              <a:ea typeface="Roboto" panose="02000000000000000000" pitchFamily="2" charset="0"/>
            </a:endParaRPr>
          </a:p>
          <a:p>
            <a:pPr marL="1143000" lvl="2" indent="-228600" algn="l" rtl="0">
              <a:lnSpc>
                <a:spcPct val="100000"/>
              </a:lnSpc>
              <a:spcBef>
                <a:spcPts val="500"/>
              </a:spcBef>
              <a:spcAft>
                <a:spcPts val="0"/>
              </a:spcAft>
              <a:buClr>
                <a:schemeClr val="dk1"/>
              </a:buClr>
              <a:buSzPts val="2400"/>
              <a:buFont typeface="Noto Sans Symbols"/>
              <a:buChar char="■"/>
            </a:pPr>
            <a:r>
              <a:rPr lang="en-CA" dirty="0">
                <a:latin typeface="Calibri" panose="020F0502020204030204" pitchFamily="34" charset="0"/>
                <a:ea typeface="Roboto" panose="02000000000000000000" pitchFamily="2" charset="0"/>
              </a:rPr>
              <a:t> 100% </a:t>
            </a:r>
            <a:r>
              <a:rPr lang="en-CA" dirty="0" err="1">
                <a:latin typeface="Calibri" panose="020F0502020204030204" pitchFamily="34" charset="0"/>
                <a:ea typeface="Roboto" panose="02000000000000000000" pitchFamily="2" charset="0"/>
              </a:rPr>
              <a:t>d’organismes</a:t>
            </a:r>
            <a:r>
              <a:rPr lang="en-CA" dirty="0">
                <a:latin typeface="Calibri" panose="020F0502020204030204" pitchFamily="34" charset="0"/>
                <a:ea typeface="Roboto" panose="02000000000000000000" pitchFamily="2" charset="0"/>
              </a:rPr>
              <a:t> </a:t>
            </a:r>
            <a:r>
              <a:rPr lang="en-CA" dirty="0" err="1">
                <a:latin typeface="Calibri" panose="020F0502020204030204" pitchFamily="34" charset="0"/>
                <a:ea typeface="Roboto" panose="02000000000000000000" pitchFamily="2" charset="0"/>
              </a:rPr>
              <a:t>communautaires</a:t>
            </a:r>
            <a:endParaRPr dirty="0">
              <a:latin typeface="Calibri" panose="020F0502020204030204" pitchFamily="34" charset="0"/>
              <a:ea typeface="Roboto" panose="02000000000000000000" pitchFamily="2" charset="0"/>
            </a:endParaRPr>
          </a:p>
          <a:p>
            <a:pPr marL="0" lvl="0" indent="0" algn="l" rtl="0">
              <a:lnSpc>
                <a:spcPct val="150000"/>
              </a:lnSpc>
              <a:spcBef>
                <a:spcPts val="500"/>
              </a:spcBef>
              <a:spcAft>
                <a:spcPts val="0"/>
              </a:spcAft>
              <a:buSzPts val="1800"/>
              <a:buNone/>
            </a:pPr>
            <a:endParaRPr sz="2400" dirty="0"/>
          </a:p>
          <a:p>
            <a:pPr marL="685800" lvl="1" indent="-76200" algn="l" rtl="0">
              <a:lnSpc>
                <a:spcPct val="90000"/>
              </a:lnSpc>
              <a:spcBef>
                <a:spcPts val="500"/>
              </a:spcBef>
              <a:spcAft>
                <a:spcPts val="0"/>
              </a:spcAft>
              <a:buClr>
                <a:schemeClr val="dk1"/>
              </a:buClr>
              <a:buSzPts val="2400"/>
              <a:buNone/>
            </a:pPr>
            <a:endParaRPr dirty="0">
              <a:latin typeface="Calibri" panose="020F0502020204030204" pitchFamily="34" charset="0"/>
              <a:ea typeface="Roboto" panose="02000000000000000000" pitchFamily="2" charset="0"/>
            </a:endParaRPr>
          </a:p>
          <a:p>
            <a:pPr marL="228600" lvl="0" indent="-50800" algn="l" rtl="0">
              <a:lnSpc>
                <a:spcPct val="90000"/>
              </a:lnSpc>
              <a:spcBef>
                <a:spcPts val="1000"/>
              </a:spcBef>
              <a:spcAft>
                <a:spcPts val="0"/>
              </a:spcAft>
              <a:buClr>
                <a:schemeClr val="dk1"/>
              </a:buClr>
              <a:buSzPts val="2800"/>
              <a:buNone/>
            </a:pPr>
            <a:endParaRPr dirty="0"/>
          </a:p>
          <a:p>
            <a:pPr marL="457200" lvl="1" indent="0" algn="l" rtl="0">
              <a:lnSpc>
                <a:spcPct val="90000"/>
              </a:lnSpc>
              <a:spcBef>
                <a:spcPts val="500"/>
              </a:spcBef>
              <a:spcAft>
                <a:spcPts val="0"/>
              </a:spcAft>
              <a:buClr>
                <a:schemeClr val="dk1"/>
              </a:buClr>
              <a:buSzPts val="2400"/>
              <a:buNone/>
            </a:pPr>
            <a:endParaRPr dirty="0">
              <a:latin typeface="Calibri" panose="020F0502020204030204" pitchFamily="34" charset="0"/>
              <a:ea typeface="Roboto" panose="02000000000000000000" pitchFamily="2" charset="0"/>
            </a:endParaRPr>
          </a:p>
          <a:p>
            <a:pPr marL="228600" lvl="0" indent="-50800" algn="l" rtl="0">
              <a:lnSpc>
                <a:spcPct val="90000"/>
              </a:lnSpc>
              <a:spcBef>
                <a:spcPts val="1000"/>
              </a:spcBef>
              <a:spcAft>
                <a:spcPts val="0"/>
              </a:spcAft>
              <a:buClr>
                <a:schemeClr val="dk1"/>
              </a:buClr>
              <a:buSzPts val="2800"/>
              <a:buNone/>
            </a:pPr>
            <a:endParaRPr dirty="0"/>
          </a:p>
        </p:txBody>
      </p:sp>
      <p:graphicFrame>
        <p:nvGraphicFramePr>
          <p:cNvPr id="444" name="Google Shape;444;p55"/>
          <p:cNvGraphicFramePr/>
          <p:nvPr/>
        </p:nvGraphicFramePr>
        <p:xfrm>
          <a:off x="6450600" y="4114606"/>
          <a:ext cx="4982025" cy="2286000"/>
        </p:xfrm>
        <a:graphic>
          <a:graphicData uri="http://schemas.openxmlformats.org/drawingml/2006/table">
            <a:tbl>
              <a:tblPr>
                <a:noFill/>
                <a:tableStyleId>{D38AACF3-6E2D-4810-8482-0AC9730B1CD0}</a:tableStyleId>
              </a:tblPr>
              <a:tblGrid>
                <a:gridCol w="649825">
                  <a:extLst>
                    <a:ext uri="{9D8B030D-6E8A-4147-A177-3AD203B41FA5}">
                      <a16:colId xmlns:a16="http://schemas.microsoft.com/office/drawing/2014/main" val="20000"/>
                    </a:ext>
                  </a:extLst>
                </a:gridCol>
                <a:gridCol w="4332200">
                  <a:extLst>
                    <a:ext uri="{9D8B030D-6E8A-4147-A177-3AD203B41FA5}">
                      <a16:colId xmlns:a16="http://schemas.microsoft.com/office/drawing/2014/main" val="20001"/>
                    </a:ext>
                  </a:extLst>
                </a:gridCol>
              </a:tblGrid>
              <a:tr h="285750">
                <a:tc gridSpan="2">
                  <a:txBody>
                    <a:bodyPr/>
                    <a:lstStyle/>
                    <a:p>
                      <a:pPr marL="0" marR="0" lvl="0" indent="0" algn="ctr" rtl="0">
                        <a:lnSpc>
                          <a:spcPct val="100000"/>
                        </a:lnSpc>
                        <a:spcBef>
                          <a:spcPts val="0"/>
                        </a:spcBef>
                        <a:spcAft>
                          <a:spcPts val="0"/>
                        </a:spcAft>
                        <a:buClr>
                          <a:srgbClr val="000000"/>
                        </a:buClr>
                        <a:buSzPts val="1800"/>
                        <a:buFont typeface="Arial"/>
                        <a:buNone/>
                      </a:pPr>
                      <a:r>
                        <a:rPr lang="en-CA" sz="1800" b="0" i="0" u="none" strike="noStrike" cap="none" dirty="0" err="1">
                          <a:solidFill>
                            <a:schemeClr val="dk1"/>
                          </a:solidFill>
                          <a:latin typeface="Calibri" panose="020F0502020204030204" pitchFamily="34" charset="0"/>
                          <a:ea typeface="Roboto" panose="02000000000000000000" pitchFamily="2" charset="0"/>
                        </a:rPr>
                        <a:t>Contenu</a:t>
                      </a:r>
                      <a:r>
                        <a:rPr lang="en-CA" sz="1800" b="0" i="0" u="none" strike="noStrike" cap="none" dirty="0">
                          <a:solidFill>
                            <a:schemeClr val="dk1"/>
                          </a:solidFill>
                          <a:latin typeface="Calibri" panose="020F0502020204030204" pitchFamily="34" charset="0"/>
                          <a:ea typeface="Roboto" panose="02000000000000000000" pitchFamily="2" charset="0"/>
                        </a:rPr>
                        <a:t> </a:t>
                      </a:r>
                      <a:r>
                        <a:rPr lang="en-CA" sz="1800" b="1" dirty="0"/>
                        <a:t>(%)</a:t>
                      </a:r>
                      <a:endParaRPr sz="1800" b="1" u="none" strike="noStrike" cap="none" dirty="0">
                        <a:solidFill>
                          <a:schemeClr val="dk1"/>
                        </a:solidFill>
                      </a:endParaRPr>
                    </a:p>
                  </a:txBody>
                  <a:tcPr marL="9525" marR="9525" marT="9525" marB="0" anchor="b"/>
                </a:tc>
                <a:tc hMerge="1">
                  <a:txBody>
                    <a:bodyPr/>
                    <a:lstStyle/>
                    <a:p>
                      <a:endParaRPr lang="en-US"/>
                    </a:p>
                  </a:txBody>
                  <a:tcPr/>
                </a:tc>
                <a:extLst>
                  <a:ext uri="{0D108BD9-81ED-4DB2-BD59-A6C34878D82A}">
                    <a16:rowId xmlns:a16="http://schemas.microsoft.com/office/drawing/2014/main" val="10000"/>
                  </a:ext>
                </a:extLst>
              </a:tr>
              <a:tr h="285750">
                <a:tc>
                  <a:txBody>
                    <a:bodyPr/>
                    <a:lstStyle/>
                    <a:p>
                      <a:pPr marL="0" marR="0" lvl="0" indent="0" algn="ctr" rtl="0">
                        <a:lnSpc>
                          <a:spcPct val="100000"/>
                        </a:lnSpc>
                        <a:spcBef>
                          <a:spcPts val="0"/>
                        </a:spcBef>
                        <a:spcAft>
                          <a:spcPts val="0"/>
                        </a:spcAft>
                        <a:buClr>
                          <a:srgbClr val="000000"/>
                        </a:buClr>
                        <a:buSzPts val="1800"/>
                        <a:buFont typeface="Arial"/>
                        <a:buNone/>
                      </a:pPr>
                      <a:r>
                        <a:rPr lang="en-CA" b="0" i="0" u="none" strike="noStrike" cap="none" dirty="0">
                          <a:latin typeface="Calibri" panose="020F0502020204030204" pitchFamily="34" charset="0"/>
                          <a:ea typeface="Roboto" panose="02000000000000000000" pitchFamily="2" charset="0"/>
                        </a:rPr>
                        <a:t>88</a:t>
                      </a:r>
                      <a:endParaRPr u="none" strike="noStrike" cap="none" dirty="0"/>
                    </a:p>
                  </a:txBody>
                  <a:tcPr marL="9525" marR="9525" marT="9525" marB="0" anchor="ctr"/>
                </a:tc>
                <a:tc>
                  <a:txBody>
                    <a:bodyPr/>
                    <a:lstStyle/>
                    <a:p>
                      <a:pPr marL="0" marR="0" lvl="0" indent="0" algn="l" rtl="0">
                        <a:lnSpc>
                          <a:spcPct val="100000"/>
                        </a:lnSpc>
                        <a:spcBef>
                          <a:spcPts val="0"/>
                        </a:spcBef>
                        <a:spcAft>
                          <a:spcPts val="0"/>
                        </a:spcAft>
                        <a:buClr>
                          <a:srgbClr val="000000"/>
                        </a:buClr>
                        <a:buSzPts val="1800"/>
                        <a:buFont typeface="Arial"/>
                        <a:buNone/>
                      </a:pPr>
                      <a:r>
                        <a:rPr lang="en-CA" b="0" i="0" u="none" strike="noStrike" cap="none" dirty="0" err="1">
                          <a:latin typeface="Calibri" panose="020F0502020204030204" pitchFamily="34" charset="0"/>
                          <a:ea typeface="Roboto" panose="02000000000000000000" pitchFamily="2" charset="0"/>
                        </a:rPr>
                        <a:t>Présentation</a:t>
                      </a:r>
                      <a:r>
                        <a:rPr lang="en-CA" b="0" i="0" u="none" strike="noStrike" cap="none" dirty="0">
                          <a:latin typeface="Calibri" panose="020F0502020204030204" pitchFamily="34" charset="0"/>
                          <a:ea typeface="Roboto" panose="02000000000000000000" pitchFamily="2" charset="0"/>
                        </a:rPr>
                        <a:t> de </a:t>
                      </a:r>
                      <a:r>
                        <a:rPr lang="en-CA" b="0" i="0" u="none" strike="noStrike" cap="none" dirty="0" err="1">
                          <a:latin typeface="Calibri" panose="020F0502020204030204" pitchFamily="34" charset="0"/>
                          <a:ea typeface="Roboto" panose="02000000000000000000" pitchFamily="2" charset="0"/>
                        </a:rPr>
                        <a:t>théorie</a:t>
                      </a:r>
                      <a:endParaRPr u="none" strike="noStrike" cap="none" dirty="0"/>
                    </a:p>
                  </a:txBody>
                  <a:tcPr marL="9525" marR="9525" marT="9525" marB="0" anchor="ctr"/>
                </a:tc>
                <a:extLst>
                  <a:ext uri="{0D108BD9-81ED-4DB2-BD59-A6C34878D82A}">
                    <a16:rowId xmlns:a16="http://schemas.microsoft.com/office/drawing/2014/main" val="10001"/>
                  </a:ext>
                </a:extLst>
              </a:tr>
              <a:tr h="285750">
                <a:tc>
                  <a:txBody>
                    <a:bodyPr/>
                    <a:lstStyle/>
                    <a:p>
                      <a:pPr marL="0" marR="0" lvl="0" indent="0" algn="ctr" rtl="0">
                        <a:lnSpc>
                          <a:spcPct val="100000"/>
                        </a:lnSpc>
                        <a:spcBef>
                          <a:spcPts val="0"/>
                        </a:spcBef>
                        <a:spcAft>
                          <a:spcPts val="0"/>
                        </a:spcAft>
                        <a:buClr>
                          <a:srgbClr val="000000"/>
                        </a:buClr>
                        <a:buSzPts val="1800"/>
                        <a:buFont typeface="Arial"/>
                        <a:buNone/>
                      </a:pPr>
                      <a:r>
                        <a:rPr lang="en-CA" b="0" i="0" u="none" strike="noStrike" cap="none" dirty="0">
                          <a:latin typeface="Calibri" panose="020F0502020204030204" pitchFamily="34" charset="0"/>
                          <a:ea typeface="Roboto" panose="02000000000000000000" pitchFamily="2" charset="0"/>
                        </a:rPr>
                        <a:t>55</a:t>
                      </a:r>
                      <a:endParaRPr u="none" strike="noStrike" cap="none" dirty="0"/>
                    </a:p>
                  </a:txBody>
                  <a:tcPr marL="9525" marR="9525" marT="9525" marB="0" anchor="ctr"/>
                </a:tc>
                <a:tc>
                  <a:txBody>
                    <a:bodyPr/>
                    <a:lstStyle/>
                    <a:p>
                      <a:pPr marL="0" marR="0" lvl="0" indent="0" algn="l" rtl="0">
                        <a:lnSpc>
                          <a:spcPct val="100000"/>
                        </a:lnSpc>
                        <a:spcBef>
                          <a:spcPts val="0"/>
                        </a:spcBef>
                        <a:spcAft>
                          <a:spcPts val="0"/>
                        </a:spcAft>
                        <a:buClr>
                          <a:srgbClr val="000000"/>
                        </a:buClr>
                        <a:buSzPts val="1800"/>
                        <a:buFont typeface="Arial"/>
                        <a:buNone/>
                      </a:pPr>
                      <a:r>
                        <a:rPr lang="en-CA" b="0" i="0" u="none" strike="noStrike" cap="none" dirty="0">
                          <a:latin typeface="Calibri" panose="020F0502020204030204" pitchFamily="34" charset="0"/>
                          <a:ea typeface="Roboto" panose="02000000000000000000" pitchFamily="2" charset="0"/>
                        </a:rPr>
                        <a:t>Aspects pratiques (</a:t>
                      </a:r>
                      <a:r>
                        <a:rPr lang="en-CA" b="0" i="0" u="none" strike="noStrike" cap="none" dirty="0" err="1">
                          <a:latin typeface="Calibri" panose="020F0502020204030204" pitchFamily="34" charset="0"/>
                          <a:ea typeface="Roboto" panose="02000000000000000000" pitchFamily="2" charset="0"/>
                        </a:rPr>
                        <a:t>outils</a:t>
                      </a:r>
                      <a:r>
                        <a:rPr lang="en-CA" b="0" i="0" u="none" strike="noStrike" cap="none" dirty="0">
                          <a:latin typeface="Calibri" panose="020F0502020204030204" pitchFamily="34" charset="0"/>
                          <a:ea typeface="Roboto" panose="02000000000000000000" pitchFamily="2" charset="0"/>
                        </a:rPr>
                        <a:t>, </a:t>
                      </a:r>
                      <a:r>
                        <a:rPr lang="en-CA" b="0" i="0" u="none" strike="noStrike" cap="none" dirty="0" err="1">
                          <a:latin typeface="Calibri" panose="020F0502020204030204" pitchFamily="34" charset="0"/>
                          <a:ea typeface="Roboto" panose="02000000000000000000" pitchFamily="2" charset="0"/>
                        </a:rPr>
                        <a:t>lignes</a:t>
                      </a:r>
                      <a:r>
                        <a:rPr lang="en-CA" b="0" i="0" u="none" strike="noStrike" cap="none" dirty="0">
                          <a:latin typeface="Calibri" panose="020F0502020204030204" pitchFamily="34" charset="0"/>
                          <a:ea typeface="Roboto" panose="02000000000000000000" pitchFamily="2" charset="0"/>
                        </a:rPr>
                        <a:t> directrices)</a:t>
                      </a:r>
                      <a:endParaRPr u="none" strike="noStrike" cap="none" dirty="0"/>
                    </a:p>
                  </a:txBody>
                  <a:tcPr marL="9525" marR="9525" marT="9525" marB="0" anchor="ctr"/>
                </a:tc>
                <a:extLst>
                  <a:ext uri="{0D108BD9-81ED-4DB2-BD59-A6C34878D82A}">
                    <a16:rowId xmlns:a16="http://schemas.microsoft.com/office/drawing/2014/main" val="10002"/>
                  </a:ext>
                </a:extLst>
              </a:tr>
              <a:tr h="285750">
                <a:tc>
                  <a:txBody>
                    <a:bodyPr/>
                    <a:lstStyle/>
                    <a:p>
                      <a:pPr marL="0" marR="0" lvl="0" indent="0" algn="ctr" rtl="0">
                        <a:lnSpc>
                          <a:spcPct val="100000"/>
                        </a:lnSpc>
                        <a:spcBef>
                          <a:spcPts val="0"/>
                        </a:spcBef>
                        <a:spcAft>
                          <a:spcPts val="0"/>
                        </a:spcAft>
                        <a:buClr>
                          <a:srgbClr val="000000"/>
                        </a:buClr>
                        <a:buSzPts val="1800"/>
                        <a:buFont typeface="Arial"/>
                        <a:buNone/>
                      </a:pPr>
                      <a:r>
                        <a:rPr lang="en-CA" b="0" i="0" u="none" strike="noStrike" cap="none" dirty="0">
                          <a:latin typeface="Calibri" panose="020F0502020204030204" pitchFamily="34" charset="0"/>
                          <a:ea typeface="Roboto" panose="02000000000000000000" pitchFamily="2" charset="0"/>
                        </a:rPr>
                        <a:t>43</a:t>
                      </a:r>
                      <a:endParaRPr u="none" strike="noStrike" cap="none" dirty="0"/>
                    </a:p>
                  </a:txBody>
                  <a:tcPr marL="9525" marR="9525" marT="9525" marB="0" anchor="ctr"/>
                </a:tc>
                <a:tc>
                  <a:txBody>
                    <a:bodyPr/>
                    <a:lstStyle/>
                    <a:p>
                      <a:pPr marL="0" marR="0" lvl="0" indent="0" algn="l" rtl="0">
                        <a:lnSpc>
                          <a:spcPct val="100000"/>
                        </a:lnSpc>
                        <a:spcBef>
                          <a:spcPts val="0"/>
                        </a:spcBef>
                        <a:spcAft>
                          <a:spcPts val="0"/>
                        </a:spcAft>
                        <a:buClr>
                          <a:srgbClr val="000000"/>
                        </a:buClr>
                        <a:buSzPts val="1800"/>
                        <a:buFont typeface="Arial"/>
                        <a:buNone/>
                      </a:pPr>
                      <a:r>
                        <a:rPr lang="en-CA" b="0" i="0" u="none" strike="noStrike" cap="none" dirty="0">
                          <a:latin typeface="Calibri" panose="020F0502020204030204" pitchFamily="34" charset="0"/>
                          <a:ea typeface="Roboto" panose="02000000000000000000" pitchFamily="2" charset="0"/>
                        </a:rPr>
                        <a:t>Mises </a:t>
                      </a:r>
                      <a:r>
                        <a:rPr lang="en-CA" b="0" i="0" u="none" strike="noStrike" cap="none" dirty="0" err="1">
                          <a:latin typeface="Calibri" panose="020F0502020204030204" pitchFamily="34" charset="0"/>
                          <a:ea typeface="Roboto" panose="02000000000000000000" pitchFamily="2" charset="0"/>
                        </a:rPr>
                        <a:t>en</a:t>
                      </a:r>
                      <a:r>
                        <a:rPr lang="en-CA" b="0" i="0" u="none" strike="noStrike" cap="none" dirty="0">
                          <a:latin typeface="Calibri" panose="020F0502020204030204" pitchFamily="34" charset="0"/>
                          <a:ea typeface="Roboto" panose="02000000000000000000" pitchFamily="2" charset="0"/>
                        </a:rPr>
                        <a:t> situation (études de </a:t>
                      </a:r>
                      <a:r>
                        <a:rPr lang="en-CA" b="0" i="0" u="none" strike="noStrike" cap="none" dirty="0" err="1">
                          <a:latin typeface="Calibri" panose="020F0502020204030204" pitchFamily="34" charset="0"/>
                          <a:ea typeface="Roboto" panose="02000000000000000000" pitchFamily="2" charset="0"/>
                        </a:rPr>
                        <a:t>cas</a:t>
                      </a:r>
                      <a:r>
                        <a:rPr lang="en-CA" b="0" i="0" u="none" strike="noStrike" cap="none" dirty="0">
                          <a:latin typeface="Calibri" panose="020F0502020204030204" pitchFamily="34" charset="0"/>
                          <a:ea typeface="Roboto" panose="02000000000000000000" pitchFamily="2" charset="0"/>
                        </a:rPr>
                        <a:t>)</a:t>
                      </a:r>
                      <a:endParaRPr u="none" strike="noStrike" cap="none" dirty="0"/>
                    </a:p>
                  </a:txBody>
                  <a:tcPr marL="9525" marR="9525" marT="9525" marB="0" anchor="ctr"/>
                </a:tc>
                <a:extLst>
                  <a:ext uri="{0D108BD9-81ED-4DB2-BD59-A6C34878D82A}">
                    <a16:rowId xmlns:a16="http://schemas.microsoft.com/office/drawing/2014/main" val="10003"/>
                  </a:ext>
                </a:extLst>
              </a:tr>
              <a:tr h="285750">
                <a:tc>
                  <a:txBody>
                    <a:bodyPr/>
                    <a:lstStyle/>
                    <a:p>
                      <a:pPr marL="0" marR="0" lvl="0" indent="0" algn="ctr" rtl="0">
                        <a:lnSpc>
                          <a:spcPct val="100000"/>
                        </a:lnSpc>
                        <a:spcBef>
                          <a:spcPts val="0"/>
                        </a:spcBef>
                        <a:spcAft>
                          <a:spcPts val="0"/>
                        </a:spcAft>
                        <a:buClr>
                          <a:srgbClr val="000000"/>
                        </a:buClr>
                        <a:buSzPts val="1800"/>
                        <a:buFont typeface="Arial"/>
                        <a:buNone/>
                      </a:pPr>
                      <a:r>
                        <a:rPr lang="en-CA" b="0" i="0" u="none" strike="noStrike" cap="none" dirty="0">
                          <a:latin typeface="Calibri" panose="020F0502020204030204" pitchFamily="34" charset="0"/>
                          <a:ea typeface="Roboto" panose="02000000000000000000" pitchFamily="2" charset="0"/>
                        </a:rPr>
                        <a:t>38</a:t>
                      </a:r>
                      <a:endParaRPr u="none" strike="noStrike" cap="none" dirty="0"/>
                    </a:p>
                  </a:txBody>
                  <a:tcPr marL="9525" marR="9525" marT="9525" marB="0" anchor="ctr"/>
                </a:tc>
                <a:tc>
                  <a:txBody>
                    <a:bodyPr/>
                    <a:lstStyle/>
                    <a:p>
                      <a:pPr marL="0" marR="0" lvl="0" indent="0" algn="l" rtl="0">
                        <a:lnSpc>
                          <a:spcPct val="100000"/>
                        </a:lnSpc>
                        <a:spcBef>
                          <a:spcPts val="0"/>
                        </a:spcBef>
                        <a:spcAft>
                          <a:spcPts val="0"/>
                        </a:spcAft>
                        <a:buClr>
                          <a:srgbClr val="000000"/>
                        </a:buClr>
                        <a:buSzPts val="1800"/>
                        <a:buFont typeface="Arial"/>
                        <a:buNone/>
                      </a:pPr>
                      <a:r>
                        <a:rPr lang="en-CA" b="0" i="0" u="none" strike="noStrike" cap="none" dirty="0">
                          <a:latin typeface="Calibri" panose="020F0502020204030204" pitchFamily="34" charset="0"/>
                          <a:ea typeface="Roboto" panose="02000000000000000000" pitchFamily="2" charset="0"/>
                        </a:rPr>
                        <a:t>Discussion de </a:t>
                      </a:r>
                      <a:r>
                        <a:rPr lang="en-CA" b="0" i="0" u="none" strike="noStrike" cap="none" dirty="0" err="1">
                          <a:latin typeface="Calibri" panose="020F0502020204030204" pitchFamily="34" charset="0"/>
                          <a:ea typeface="Roboto" panose="02000000000000000000" pitchFamily="2" charset="0"/>
                        </a:rPr>
                        <a:t>groupe</a:t>
                      </a:r>
                      <a:r>
                        <a:rPr lang="en-CA" b="0" i="0" u="none" strike="noStrike" cap="none" dirty="0">
                          <a:latin typeface="Calibri" panose="020F0502020204030204" pitchFamily="34" charset="0"/>
                          <a:ea typeface="Roboto" panose="02000000000000000000" pitchFamily="2" charset="0"/>
                        </a:rPr>
                        <a:t>/meeting</a:t>
                      </a:r>
                      <a:endParaRPr u="none" strike="noStrike" cap="none" dirty="0"/>
                    </a:p>
                  </a:txBody>
                  <a:tcPr marL="9525" marR="9525" marT="9525" marB="0" anchor="ctr"/>
                </a:tc>
                <a:extLst>
                  <a:ext uri="{0D108BD9-81ED-4DB2-BD59-A6C34878D82A}">
                    <a16:rowId xmlns:a16="http://schemas.microsoft.com/office/drawing/2014/main" val="10004"/>
                  </a:ext>
                </a:extLst>
              </a:tr>
              <a:tr h="285750">
                <a:tc>
                  <a:txBody>
                    <a:bodyPr/>
                    <a:lstStyle/>
                    <a:p>
                      <a:pPr marL="0" marR="0" lvl="0" indent="0" algn="ctr" rtl="0">
                        <a:lnSpc>
                          <a:spcPct val="100000"/>
                        </a:lnSpc>
                        <a:spcBef>
                          <a:spcPts val="0"/>
                        </a:spcBef>
                        <a:spcAft>
                          <a:spcPts val="0"/>
                        </a:spcAft>
                        <a:buClr>
                          <a:srgbClr val="000000"/>
                        </a:buClr>
                        <a:buSzPts val="1800"/>
                        <a:buFont typeface="Arial"/>
                        <a:buNone/>
                      </a:pPr>
                      <a:r>
                        <a:rPr lang="en-CA" b="0" i="0" u="none" strike="noStrike" cap="none" dirty="0">
                          <a:latin typeface="Calibri" panose="020F0502020204030204" pitchFamily="34" charset="0"/>
                          <a:ea typeface="Roboto" panose="02000000000000000000" pitchFamily="2" charset="0"/>
                        </a:rPr>
                        <a:t>36</a:t>
                      </a:r>
                      <a:endParaRPr u="none" strike="noStrike" cap="none" dirty="0"/>
                    </a:p>
                  </a:txBody>
                  <a:tcPr marL="9525" marR="9525" marT="9525" marB="0" anchor="ctr"/>
                </a:tc>
                <a:tc>
                  <a:txBody>
                    <a:bodyPr/>
                    <a:lstStyle/>
                    <a:p>
                      <a:pPr marL="0" marR="0" lvl="0" indent="0" algn="l" rtl="0">
                        <a:lnSpc>
                          <a:spcPct val="100000"/>
                        </a:lnSpc>
                        <a:spcBef>
                          <a:spcPts val="0"/>
                        </a:spcBef>
                        <a:spcAft>
                          <a:spcPts val="0"/>
                        </a:spcAft>
                        <a:buClr>
                          <a:srgbClr val="000000"/>
                        </a:buClr>
                        <a:buSzPts val="1800"/>
                        <a:buFont typeface="Arial"/>
                        <a:buNone/>
                      </a:pPr>
                      <a:r>
                        <a:rPr lang="en-CA" b="0" i="0" u="none" strike="noStrike" cap="none" dirty="0" err="1">
                          <a:latin typeface="Calibri" panose="020F0502020204030204" pitchFamily="34" charset="0"/>
                          <a:ea typeface="Roboto" panose="02000000000000000000" pitchFamily="2" charset="0"/>
                        </a:rPr>
                        <a:t>Expérimentation</a:t>
                      </a:r>
                      <a:r>
                        <a:rPr lang="en-CA" b="0" i="0" u="none" strike="noStrike" cap="none" dirty="0">
                          <a:latin typeface="Calibri" panose="020F0502020204030204" pitchFamily="34" charset="0"/>
                          <a:ea typeface="Roboto" panose="02000000000000000000" pitchFamily="2" charset="0"/>
                        </a:rPr>
                        <a:t> (faire vivre </a:t>
                      </a:r>
                      <a:r>
                        <a:rPr lang="en-CA" b="0" i="0" u="none" strike="noStrike" cap="none" dirty="0" err="1">
                          <a:latin typeface="Calibri" panose="020F0502020204030204" pitchFamily="34" charset="0"/>
                          <a:ea typeface="Roboto" panose="02000000000000000000" pitchFamily="2" charset="0"/>
                        </a:rPr>
                        <a:t>une</a:t>
                      </a:r>
                      <a:r>
                        <a:rPr lang="en-CA" b="0" i="0" u="none" strike="noStrike" cap="none" dirty="0">
                          <a:latin typeface="Calibri" panose="020F0502020204030204" pitchFamily="34" charset="0"/>
                          <a:ea typeface="Roboto" panose="02000000000000000000" pitchFamily="2" charset="0"/>
                        </a:rPr>
                        <a:t> </a:t>
                      </a:r>
                      <a:r>
                        <a:rPr lang="en-CA" b="0" i="0" u="none" strike="noStrike" cap="none" dirty="0" err="1">
                          <a:latin typeface="Calibri" panose="020F0502020204030204" pitchFamily="34" charset="0"/>
                          <a:ea typeface="Roboto" panose="02000000000000000000" pitchFamily="2" charset="0"/>
                        </a:rPr>
                        <a:t>expérience</a:t>
                      </a:r>
                      <a:r>
                        <a:rPr lang="en-CA" b="0" i="0" u="none" strike="noStrike" cap="none" dirty="0">
                          <a:latin typeface="Calibri" panose="020F0502020204030204" pitchFamily="34" charset="0"/>
                          <a:ea typeface="Roboto" panose="02000000000000000000" pitchFamily="2" charset="0"/>
                        </a:rPr>
                        <a:t>)</a:t>
                      </a:r>
                      <a:endParaRPr u="none" strike="noStrike" cap="none" dirty="0"/>
                    </a:p>
                  </a:txBody>
                  <a:tcPr marL="9525" marR="9525" marT="9525" marB="0" anchor="ctr"/>
                </a:tc>
                <a:extLst>
                  <a:ext uri="{0D108BD9-81ED-4DB2-BD59-A6C34878D82A}">
                    <a16:rowId xmlns:a16="http://schemas.microsoft.com/office/drawing/2014/main" val="10005"/>
                  </a:ext>
                </a:extLst>
              </a:tr>
              <a:tr h="285750">
                <a:tc>
                  <a:txBody>
                    <a:bodyPr/>
                    <a:lstStyle/>
                    <a:p>
                      <a:pPr marL="0" marR="0" lvl="0" indent="0" algn="ctr" rtl="0">
                        <a:lnSpc>
                          <a:spcPct val="100000"/>
                        </a:lnSpc>
                        <a:spcBef>
                          <a:spcPts val="0"/>
                        </a:spcBef>
                        <a:spcAft>
                          <a:spcPts val="0"/>
                        </a:spcAft>
                        <a:buClr>
                          <a:srgbClr val="000000"/>
                        </a:buClr>
                        <a:buSzPts val="1800"/>
                        <a:buFont typeface="Arial"/>
                        <a:buNone/>
                      </a:pPr>
                      <a:r>
                        <a:rPr lang="en-CA" b="0" i="0" u="none" strike="noStrike" cap="none" dirty="0">
                          <a:latin typeface="Calibri" panose="020F0502020204030204" pitchFamily="34" charset="0"/>
                          <a:ea typeface="Roboto" panose="02000000000000000000" pitchFamily="2" charset="0"/>
                        </a:rPr>
                        <a:t>33</a:t>
                      </a:r>
                      <a:endParaRPr u="none" strike="noStrike" cap="none" dirty="0"/>
                    </a:p>
                  </a:txBody>
                  <a:tcPr marL="9525" marR="9525" marT="9525" marB="0" anchor="ctr"/>
                </a:tc>
                <a:tc>
                  <a:txBody>
                    <a:bodyPr/>
                    <a:lstStyle/>
                    <a:p>
                      <a:pPr marL="0" marR="0" lvl="0" indent="0" algn="l" rtl="0">
                        <a:lnSpc>
                          <a:spcPct val="100000"/>
                        </a:lnSpc>
                        <a:spcBef>
                          <a:spcPts val="0"/>
                        </a:spcBef>
                        <a:spcAft>
                          <a:spcPts val="0"/>
                        </a:spcAft>
                        <a:buClr>
                          <a:srgbClr val="000000"/>
                        </a:buClr>
                        <a:buSzPts val="1800"/>
                        <a:buFont typeface="Arial"/>
                        <a:buNone/>
                      </a:pPr>
                      <a:r>
                        <a:rPr lang="en-CA" b="0" i="0" u="none" strike="noStrike" cap="none" dirty="0" err="1">
                          <a:latin typeface="Calibri" panose="020F0502020204030204" pitchFamily="34" charset="0"/>
                          <a:ea typeface="Roboto" panose="02000000000000000000" pitchFamily="2" charset="0"/>
                        </a:rPr>
                        <a:t>Témoignage</a:t>
                      </a:r>
                      <a:endParaRPr u="none" strike="noStrike" cap="none" dirty="0"/>
                    </a:p>
                  </a:txBody>
                  <a:tcPr marL="9525" marR="9525" marT="9525" marB="0" anchor="ctr"/>
                </a:tc>
                <a:extLst>
                  <a:ext uri="{0D108BD9-81ED-4DB2-BD59-A6C34878D82A}">
                    <a16:rowId xmlns:a16="http://schemas.microsoft.com/office/drawing/2014/main" val="10006"/>
                  </a:ext>
                </a:extLst>
              </a:tr>
              <a:tr h="285750">
                <a:tc>
                  <a:txBody>
                    <a:bodyPr/>
                    <a:lstStyle/>
                    <a:p>
                      <a:pPr marL="0" marR="0" lvl="0" indent="0" algn="ctr" rtl="0">
                        <a:lnSpc>
                          <a:spcPct val="100000"/>
                        </a:lnSpc>
                        <a:spcBef>
                          <a:spcPts val="0"/>
                        </a:spcBef>
                        <a:spcAft>
                          <a:spcPts val="0"/>
                        </a:spcAft>
                        <a:buClr>
                          <a:srgbClr val="000000"/>
                        </a:buClr>
                        <a:buSzPts val="1800"/>
                        <a:buFont typeface="Arial"/>
                        <a:buNone/>
                      </a:pPr>
                      <a:r>
                        <a:rPr lang="en-CA" b="0" i="0" u="none" strike="noStrike" cap="none" dirty="0">
                          <a:latin typeface="Calibri" panose="020F0502020204030204" pitchFamily="34" charset="0"/>
                          <a:ea typeface="Roboto" panose="02000000000000000000" pitchFamily="2" charset="0"/>
                        </a:rPr>
                        <a:t>17</a:t>
                      </a:r>
                      <a:endParaRPr u="none" strike="noStrike" cap="none" dirty="0"/>
                    </a:p>
                  </a:txBody>
                  <a:tcPr marL="9525" marR="9525" marT="9525" marB="0" anchor="ctr"/>
                </a:tc>
                <a:tc>
                  <a:txBody>
                    <a:bodyPr/>
                    <a:lstStyle/>
                    <a:p>
                      <a:pPr marL="0" marR="0" lvl="0" indent="0" algn="l" rtl="0">
                        <a:lnSpc>
                          <a:spcPct val="100000"/>
                        </a:lnSpc>
                        <a:spcBef>
                          <a:spcPts val="0"/>
                        </a:spcBef>
                        <a:spcAft>
                          <a:spcPts val="0"/>
                        </a:spcAft>
                        <a:buClr>
                          <a:srgbClr val="000000"/>
                        </a:buClr>
                        <a:buSzPts val="1800"/>
                        <a:buFont typeface="Arial"/>
                        <a:buNone/>
                      </a:pPr>
                      <a:r>
                        <a:rPr lang="en-CA" b="0" i="0" u="none" strike="noStrike" cap="none" dirty="0" err="1">
                          <a:latin typeface="Calibri" panose="020F0502020204030204" pitchFamily="34" charset="0"/>
                          <a:ea typeface="Roboto" panose="02000000000000000000" pitchFamily="2" charset="0"/>
                        </a:rPr>
                        <a:t>Exercices</a:t>
                      </a:r>
                      <a:r>
                        <a:rPr lang="en-CA" b="0" i="0" u="none" strike="noStrike" cap="none" dirty="0">
                          <a:latin typeface="Calibri" panose="020F0502020204030204" pitchFamily="34" charset="0"/>
                          <a:ea typeface="Roboto" panose="02000000000000000000" pitchFamily="2" charset="0"/>
                        </a:rPr>
                        <a:t> (</a:t>
                      </a:r>
                      <a:r>
                        <a:rPr lang="en-CA" b="0" i="0" u="none" strike="noStrike" cap="none" dirty="0" err="1">
                          <a:latin typeface="Calibri" panose="020F0502020204030204" pitchFamily="34" charset="0"/>
                          <a:ea typeface="Roboto" panose="02000000000000000000" pitchFamily="2" charset="0"/>
                        </a:rPr>
                        <a:t>individuels</a:t>
                      </a:r>
                      <a:r>
                        <a:rPr lang="en-CA" b="0" i="0" u="none" strike="noStrike" cap="none" dirty="0">
                          <a:latin typeface="Calibri" panose="020F0502020204030204" pitchFamily="34" charset="0"/>
                          <a:ea typeface="Roboto" panose="02000000000000000000" pitchFamily="2" charset="0"/>
                        </a:rPr>
                        <a:t> </a:t>
                      </a:r>
                      <a:r>
                        <a:rPr lang="en-CA" b="0" i="0" u="none" strike="noStrike" cap="none" dirty="0" err="1">
                          <a:latin typeface="Calibri" panose="020F0502020204030204" pitchFamily="34" charset="0"/>
                          <a:ea typeface="Roboto" panose="02000000000000000000" pitchFamily="2" charset="0"/>
                        </a:rPr>
                        <a:t>ou</a:t>
                      </a:r>
                      <a:r>
                        <a:rPr lang="en-CA" b="0" i="0" u="none" strike="noStrike" cap="none" dirty="0">
                          <a:latin typeface="Calibri" panose="020F0502020204030204" pitchFamily="34" charset="0"/>
                          <a:ea typeface="Roboto" panose="02000000000000000000" pitchFamily="2" charset="0"/>
                        </a:rPr>
                        <a:t> de </a:t>
                      </a:r>
                      <a:r>
                        <a:rPr lang="en-CA" b="0" i="0" u="none" strike="noStrike" cap="none" dirty="0" err="1">
                          <a:latin typeface="Calibri" panose="020F0502020204030204" pitchFamily="34" charset="0"/>
                          <a:ea typeface="Roboto" panose="02000000000000000000" pitchFamily="2" charset="0"/>
                        </a:rPr>
                        <a:t>groupe</a:t>
                      </a:r>
                      <a:r>
                        <a:rPr lang="en-CA" b="0" i="0" u="none" strike="noStrike" cap="none" dirty="0">
                          <a:latin typeface="Calibri" panose="020F0502020204030204" pitchFamily="34" charset="0"/>
                          <a:ea typeface="Roboto" panose="02000000000000000000" pitchFamily="2" charset="0"/>
                        </a:rPr>
                        <a:t>)</a:t>
                      </a:r>
                      <a:endParaRPr u="none" strike="noStrike" cap="none" dirty="0"/>
                    </a:p>
                  </a:txBody>
                  <a:tcPr marL="9525" marR="9525" marT="9525" marB="0" anchor="ctr"/>
                </a:tc>
                <a:extLst>
                  <a:ext uri="{0D108BD9-81ED-4DB2-BD59-A6C34878D82A}">
                    <a16:rowId xmlns:a16="http://schemas.microsoft.com/office/drawing/2014/main" val="10007"/>
                  </a:ext>
                </a:extLst>
              </a:tr>
            </a:tbl>
          </a:graphicData>
        </a:graphic>
      </p:graphicFrame>
      <p:graphicFrame>
        <p:nvGraphicFramePr>
          <p:cNvPr id="445" name="Google Shape;445;p55"/>
          <p:cNvGraphicFramePr/>
          <p:nvPr/>
        </p:nvGraphicFramePr>
        <p:xfrm>
          <a:off x="781568" y="3738771"/>
          <a:ext cx="5257800" cy="2857500"/>
        </p:xfrm>
        <a:graphic>
          <a:graphicData uri="http://schemas.openxmlformats.org/drawingml/2006/table">
            <a:tbl>
              <a:tblPr>
                <a:noFill/>
                <a:tableStyleId>{D38AACF3-6E2D-4810-8482-0AC9730B1CD0}</a:tableStyleId>
              </a:tblPr>
              <a:tblGrid>
                <a:gridCol w="6858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285750">
                <a:tc gridSpan="2">
                  <a:txBody>
                    <a:bodyPr/>
                    <a:lstStyle/>
                    <a:p>
                      <a:pPr marL="0" marR="0" lvl="0" indent="0" algn="ctr" rtl="0">
                        <a:lnSpc>
                          <a:spcPct val="100000"/>
                        </a:lnSpc>
                        <a:spcBef>
                          <a:spcPts val="0"/>
                        </a:spcBef>
                        <a:spcAft>
                          <a:spcPts val="0"/>
                        </a:spcAft>
                        <a:buClr>
                          <a:srgbClr val="000000"/>
                        </a:buClr>
                        <a:buSzPts val="1800"/>
                        <a:buFont typeface="Arial"/>
                        <a:buNone/>
                      </a:pPr>
                      <a:r>
                        <a:rPr lang="en-CA" sz="1800" b="0" i="0" u="none" strike="noStrike" cap="none" dirty="0" err="1">
                          <a:solidFill>
                            <a:schemeClr val="dk1"/>
                          </a:solidFill>
                          <a:latin typeface="Calibri" panose="020F0502020204030204" pitchFamily="34" charset="0"/>
                          <a:ea typeface="Roboto" panose="02000000000000000000" pitchFamily="2" charset="0"/>
                        </a:rPr>
                        <a:t>Sujet</a:t>
                      </a:r>
                      <a:r>
                        <a:rPr lang="en-CA" sz="1800" b="0" i="0" u="none" strike="noStrike" cap="none" dirty="0">
                          <a:solidFill>
                            <a:schemeClr val="dk1"/>
                          </a:solidFill>
                          <a:latin typeface="Calibri" panose="020F0502020204030204" pitchFamily="34" charset="0"/>
                          <a:ea typeface="Roboto" panose="02000000000000000000" pitchFamily="2" charset="0"/>
                        </a:rPr>
                        <a:t> </a:t>
                      </a:r>
                      <a:r>
                        <a:rPr lang="en-CA" sz="1800" b="1" dirty="0"/>
                        <a:t>(%)</a:t>
                      </a:r>
                      <a:endParaRPr sz="1800" b="1" u="none" strike="noStrike" cap="none" dirty="0">
                        <a:solidFill>
                          <a:schemeClr val="dk1"/>
                        </a:solidFill>
                      </a:endParaRPr>
                    </a:p>
                  </a:txBody>
                  <a:tcPr marL="9525" marR="9525" marT="9525" marB="0" anchor="b"/>
                </a:tc>
                <a:tc hMerge="1">
                  <a:txBody>
                    <a:bodyPr/>
                    <a:lstStyle/>
                    <a:p>
                      <a:endParaRPr lang="en-US"/>
                    </a:p>
                  </a:txBody>
                  <a:tcPr/>
                </a:tc>
                <a:extLst>
                  <a:ext uri="{0D108BD9-81ED-4DB2-BD59-A6C34878D82A}">
                    <a16:rowId xmlns:a16="http://schemas.microsoft.com/office/drawing/2014/main" val="10000"/>
                  </a:ext>
                </a:extLst>
              </a:tr>
              <a:tr h="285750">
                <a:tc>
                  <a:txBody>
                    <a:bodyPr/>
                    <a:lstStyle/>
                    <a:p>
                      <a:pPr marL="0" marR="0" lvl="0" indent="0" algn="ctr" rtl="0">
                        <a:lnSpc>
                          <a:spcPct val="100000"/>
                        </a:lnSpc>
                        <a:spcBef>
                          <a:spcPts val="0"/>
                        </a:spcBef>
                        <a:spcAft>
                          <a:spcPts val="0"/>
                        </a:spcAft>
                        <a:buNone/>
                      </a:pPr>
                      <a:r>
                        <a:rPr lang="en-CA" b="0" i="0" u="none" strike="noStrike" cap="none" dirty="0">
                          <a:solidFill>
                            <a:srgbClr val="000000"/>
                          </a:solidFill>
                          <a:latin typeface="Calibri" panose="020F0502020204030204" pitchFamily="34" charset="0"/>
                          <a:ea typeface="Roboto" panose="02000000000000000000" pitchFamily="2" charset="0"/>
                          <a:cs typeface="Calibri"/>
                          <a:sym typeface="Calibri"/>
                        </a:rPr>
                        <a:t>49</a:t>
                      </a:r>
                      <a:endParaRPr dirty="0"/>
                    </a:p>
                  </a:txBody>
                  <a:tcPr marL="9525" marR="9525" marT="9525" marB="0" anchor="ctr"/>
                </a:tc>
                <a:tc>
                  <a:txBody>
                    <a:bodyPr/>
                    <a:lstStyle/>
                    <a:p>
                      <a:pPr marL="0" marR="0" lvl="0" indent="0" algn="l" rtl="0">
                        <a:lnSpc>
                          <a:spcPct val="100000"/>
                        </a:lnSpc>
                        <a:spcBef>
                          <a:spcPts val="0"/>
                        </a:spcBef>
                        <a:spcAft>
                          <a:spcPts val="0"/>
                        </a:spcAft>
                        <a:buNone/>
                      </a:pPr>
                      <a:r>
                        <a:rPr lang="en-CA" b="0" i="0" u="none" strike="noStrike" cap="none" dirty="0" err="1">
                          <a:solidFill>
                            <a:srgbClr val="000000"/>
                          </a:solidFill>
                          <a:latin typeface="Calibri" panose="020F0502020204030204" pitchFamily="34" charset="0"/>
                          <a:ea typeface="Roboto" panose="02000000000000000000" pitchFamily="2" charset="0"/>
                          <a:cs typeface="Calibri"/>
                          <a:sym typeface="Calibri"/>
                        </a:rPr>
                        <a:t>Toutes</a:t>
                      </a:r>
                      <a:r>
                        <a:rPr lang="en-CA" b="0" i="0" u="none" strike="noStrike" cap="none" dirty="0">
                          <a:solidFill>
                            <a:srgbClr val="000000"/>
                          </a:solidFill>
                          <a:latin typeface="Calibri" panose="020F0502020204030204" pitchFamily="34" charset="0"/>
                          <a:ea typeface="Roboto" panose="02000000000000000000" pitchFamily="2" charset="0"/>
                          <a:cs typeface="Calibri"/>
                          <a:sym typeface="Calibri"/>
                        </a:rPr>
                        <a:t> les </a:t>
                      </a:r>
                      <a:r>
                        <a:rPr lang="en-CA" b="0" i="0" u="none" strike="noStrike" cap="none" dirty="0" err="1">
                          <a:solidFill>
                            <a:srgbClr val="000000"/>
                          </a:solidFill>
                          <a:latin typeface="Calibri" panose="020F0502020204030204" pitchFamily="34" charset="0"/>
                          <a:ea typeface="Roboto" panose="02000000000000000000" pitchFamily="2" charset="0"/>
                          <a:cs typeface="Calibri"/>
                          <a:sym typeface="Calibri"/>
                        </a:rPr>
                        <a:t>personnes</a:t>
                      </a:r>
                      <a:r>
                        <a:rPr lang="en-CA" b="0" i="0" u="none" strike="noStrike" cap="none" dirty="0">
                          <a:solidFill>
                            <a:srgbClr val="000000"/>
                          </a:solidFill>
                          <a:latin typeface="Calibri" panose="020F0502020204030204" pitchFamily="34" charset="0"/>
                          <a:ea typeface="Roboto" panose="02000000000000000000" pitchFamily="2" charset="0"/>
                          <a:cs typeface="Calibri"/>
                          <a:sym typeface="Calibri"/>
                        </a:rPr>
                        <a:t> </a:t>
                      </a:r>
                      <a:r>
                        <a:rPr lang="en-CA" b="0" i="0" u="none" strike="noStrike" cap="none" dirty="0" err="1">
                          <a:solidFill>
                            <a:srgbClr val="000000"/>
                          </a:solidFill>
                          <a:latin typeface="Calibri" panose="020F0502020204030204" pitchFamily="34" charset="0"/>
                          <a:ea typeface="Roboto" panose="02000000000000000000" pitchFamily="2" charset="0"/>
                          <a:cs typeface="Calibri"/>
                          <a:sym typeface="Calibri"/>
                        </a:rPr>
                        <a:t>en</a:t>
                      </a:r>
                      <a:r>
                        <a:rPr lang="en-CA" b="0" i="0" u="none" strike="noStrike" cap="none" dirty="0">
                          <a:solidFill>
                            <a:srgbClr val="000000"/>
                          </a:solidFill>
                          <a:latin typeface="Calibri" panose="020F0502020204030204" pitchFamily="34" charset="0"/>
                          <a:ea typeface="Roboto" panose="02000000000000000000" pitchFamily="2" charset="0"/>
                          <a:cs typeface="Calibri"/>
                          <a:sym typeface="Calibri"/>
                        </a:rPr>
                        <a:t> situation de handicap</a:t>
                      </a:r>
                      <a:endParaRPr dirty="0"/>
                    </a:p>
                  </a:txBody>
                  <a:tcPr marL="9525" marR="9525" marT="9525" marB="0" anchor="ctr"/>
                </a:tc>
                <a:extLst>
                  <a:ext uri="{0D108BD9-81ED-4DB2-BD59-A6C34878D82A}">
                    <a16:rowId xmlns:a16="http://schemas.microsoft.com/office/drawing/2014/main" val="10001"/>
                  </a:ext>
                </a:extLst>
              </a:tr>
              <a:tr h="285750">
                <a:tc>
                  <a:txBody>
                    <a:bodyPr/>
                    <a:lstStyle/>
                    <a:p>
                      <a:pPr marL="0" marR="0" lvl="0" indent="0" algn="ctr" rtl="0">
                        <a:lnSpc>
                          <a:spcPct val="100000"/>
                        </a:lnSpc>
                        <a:spcBef>
                          <a:spcPts val="0"/>
                        </a:spcBef>
                        <a:spcAft>
                          <a:spcPts val="0"/>
                        </a:spcAft>
                        <a:buNone/>
                      </a:pPr>
                      <a:r>
                        <a:rPr lang="en-CA" b="0" i="0" u="none" strike="noStrike" cap="none" dirty="0">
                          <a:solidFill>
                            <a:srgbClr val="000000"/>
                          </a:solidFill>
                          <a:latin typeface="Calibri" panose="020F0502020204030204" pitchFamily="34" charset="0"/>
                          <a:ea typeface="Roboto" panose="02000000000000000000" pitchFamily="2" charset="0"/>
                          <a:cs typeface="Calibri"/>
                          <a:sym typeface="Calibri"/>
                        </a:rPr>
                        <a:t>25</a:t>
                      </a:r>
                      <a:endParaRPr dirty="0"/>
                    </a:p>
                  </a:txBody>
                  <a:tcPr marL="9525" marR="9525" marT="9525" marB="0" anchor="ctr"/>
                </a:tc>
                <a:tc>
                  <a:txBody>
                    <a:bodyPr/>
                    <a:lstStyle/>
                    <a:p>
                      <a:pPr marL="0" marR="0" lvl="0" indent="0" algn="l" rtl="0">
                        <a:lnSpc>
                          <a:spcPct val="100000"/>
                        </a:lnSpc>
                        <a:spcBef>
                          <a:spcPts val="0"/>
                        </a:spcBef>
                        <a:spcAft>
                          <a:spcPts val="0"/>
                        </a:spcAft>
                        <a:buNone/>
                      </a:pPr>
                      <a:r>
                        <a:rPr lang="en-CA" b="0" i="0" u="none" strike="noStrike" cap="none" dirty="0" err="1">
                          <a:solidFill>
                            <a:srgbClr val="000000"/>
                          </a:solidFill>
                          <a:latin typeface="Calibri" panose="020F0502020204030204" pitchFamily="34" charset="0"/>
                          <a:ea typeface="Roboto" panose="02000000000000000000" pitchFamily="2" charset="0"/>
                          <a:cs typeface="Calibri"/>
                          <a:sym typeface="Calibri"/>
                        </a:rPr>
                        <a:t>Capacités</a:t>
                      </a:r>
                      <a:r>
                        <a:rPr lang="en-CA" b="0" i="0" u="none" strike="noStrike" cap="none" dirty="0">
                          <a:solidFill>
                            <a:srgbClr val="000000"/>
                          </a:solidFill>
                          <a:latin typeface="Calibri" panose="020F0502020204030204" pitchFamily="34" charset="0"/>
                          <a:ea typeface="Roboto" panose="02000000000000000000" pitchFamily="2" charset="0"/>
                          <a:cs typeface="Calibri"/>
                          <a:sym typeface="Calibri"/>
                        </a:rPr>
                        <a:t> et </a:t>
                      </a:r>
                      <a:r>
                        <a:rPr lang="en-CA" b="0" i="0" u="none" strike="noStrike" cap="none" dirty="0" err="1">
                          <a:solidFill>
                            <a:srgbClr val="000000"/>
                          </a:solidFill>
                          <a:latin typeface="Calibri" panose="020F0502020204030204" pitchFamily="34" charset="0"/>
                          <a:ea typeface="Roboto" panose="02000000000000000000" pitchFamily="2" charset="0"/>
                          <a:cs typeface="Calibri"/>
                          <a:sym typeface="Calibri"/>
                        </a:rPr>
                        <a:t>incapacités</a:t>
                      </a:r>
                      <a:r>
                        <a:rPr lang="en-CA" b="0" i="0" u="none" strike="noStrike" cap="none" dirty="0">
                          <a:solidFill>
                            <a:srgbClr val="000000"/>
                          </a:solidFill>
                          <a:latin typeface="Calibri" panose="020F0502020204030204" pitchFamily="34" charset="0"/>
                          <a:ea typeface="Roboto" panose="02000000000000000000" pitchFamily="2" charset="0"/>
                          <a:cs typeface="Calibri"/>
                          <a:sym typeface="Calibri"/>
                        </a:rPr>
                        <a:t> </a:t>
                      </a:r>
                      <a:r>
                        <a:rPr lang="en-CA" b="0" i="0" u="none" strike="noStrike" cap="none" dirty="0" err="1">
                          <a:solidFill>
                            <a:srgbClr val="000000"/>
                          </a:solidFill>
                          <a:latin typeface="Calibri" panose="020F0502020204030204" pitchFamily="34" charset="0"/>
                          <a:ea typeface="Roboto" panose="02000000000000000000" pitchFamily="2" charset="0"/>
                          <a:cs typeface="Calibri"/>
                          <a:sym typeface="Calibri"/>
                        </a:rPr>
                        <a:t>intellectuelles</a:t>
                      </a:r>
                      <a:endParaRPr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9525" marR="9525" marT="9525" marB="0" anchor="ctr"/>
                </a:tc>
                <a:extLst>
                  <a:ext uri="{0D108BD9-81ED-4DB2-BD59-A6C34878D82A}">
                    <a16:rowId xmlns:a16="http://schemas.microsoft.com/office/drawing/2014/main" val="10002"/>
                  </a:ext>
                </a:extLst>
              </a:tr>
              <a:tr h="285750">
                <a:tc>
                  <a:txBody>
                    <a:bodyPr/>
                    <a:lstStyle/>
                    <a:p>
                      <a:pPr marL="0" marR="0" lvl="0" indent="0" algn="ctr" rtl="0">
                        <a:lnSpc>
                          <a:spcPct val="100000"/>
                        </a:lnSpc>
                        <a:spcBef>
                          <a:spcPts val="0"/>
                        </a:spcBef>
                        <a:spcAft>
                          <a:spcPts val="0"/>
                        </a:spcAft>
                        <a:buNone/>
                      </a:pPr>
                      <a:r>
                        <a:rPr lang="en-CA" b="0" i="0" u="none" strike="noStrike" cap="none" dirty="0">
                          <a:solidFill>
                            <a:srgbClr val="000000"/>
                          </a:solidFill>
                          <a:latin typeface="Calibri" panose="020F0502020204030204" pitchFamily="34" charset="0"/>
                          <a:ea typeface="Roboto" panose="02000000000000000000" pitchFamily="2" charset="0"/>
                          <a:cs typeface="Calibri"/>
                          <a:sym typeface="Calibri"/>
                        </a:rPr>
                        <a:t>18</a:t>
                      </a:r>
                      <a:endParaRPr dirty="0"/>
                    </a:p>
                  </a:txBody>
                  <a:tcPr marL="9525" marR="9525" marT="9525" marB="0" anchor="ctr"/>
                </a:tc>
                <a:tc>
                  <a:txBody>
                    <a:bodyPr/>
                    <a:lstStyle/>
                    <a:p>
                      <a:pPr marL="0" marR="0" lvl="0" indent="0" algn="l" rtl="0">
                        <a:lnSpc>
                          <a:spcPct val="100000"/>
                        </a:lnSpc>
                        <a:spcBef>
                          <a:spcPts val="0"/>
                        </a:spcBef>
                        <a:spcAft>
                          <a:spcPts val="0"/>
                        </a:spcAft>
                        <a:buNone/>
                      </a:pPr>
                      <a:r>
                        <a:rPr lang="en-CA" b="0" i="0" u="none" strike="noStrike" cap="none" dirty="0">
                          <a:solidFill>
                            <a:srgbClr val="000000"/>
                          </a:solidFill>
                          <a:latin typeface="Calibri" panose="020F0502020204030204" pitchFamily="34" charset="0"/>
                          <a:ea typeface="Roboto" panose="02000000000000000000" pitchFamily="2" charset="0"/>
                          <a:cs typeface="Calibri"/>
                          <a:sym typeface="Calibri"/>
                        </a:rPr>
                        <a:t>Trouble du spectre de </a:t>
                      </a:r>
                      <a:r>
                        <a:rPr lang="en-CA" b="0" i="0" u="none" strike="noStrike" cap="none" dirty="0" err="1">
                          <a:solidFill>
                            <a:srgbClr val="000000"/>
                          </a:solidFill>
                          <a:latin typeface="Calibri" panose="020F0502020204030204" pitchFamily="34" charset="0"/>
                          <a:ea typeface="Roboto" panose="02000000000000000000" pitchFamily="2" charset="0"/>
                          <a:cs typeface="Calibri"/>
                          <a:sym typeface="Calibri"/>
                        </a:rPr>
                        <a:t>l’autisme</a:t>
                      </a:r>
                      <a:endParaRPr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9525" marR="9525" marT="9525" marB="0" anchor="ctr"/>
                </a:tc>
                <a:extLst>
                  <a:ext uri="{0D108BD9-81ED-4DB2-BD59-A6C34878D82A}">
                    <a16:rowId xmlns:a16="http://schemas.microsoft.com/office/drawing/2014/main" val="10003"/>
                  </a:ext>
                </a:extLst>
              </a:tr>
              <a:tr h="285750">
                <a:tc>
                  <a:txBody>
                    <a:bodyPr/>
                    <a:lstStyle/>
                    <a:p>
                      <a:pPr marL="0" marR="0" lvl="0" indent="0" algn="ctr" rtl="0">
                        <a:lnSpc>
                          <a:spcPct val="100000"/>
                        </a:lnSpc>
                        <a:spcBef>
                          <a:spcPts val="0"/>
                        </a:spcBef>
                        <a:spcAft>
                          <a:spcPts val="0"/>
                        </a:spcAft>
                        <a:buNone/>
                      </a:pPr>
                      <a:r>
                        <a:rPr lang="en-CA" b="0" i="0" u="none" strike="noStrike" cap="none" dirty="0">
                          <a:solidFill>
                            <a:srgbClr val="000000"/>
                          </a:solidFill>
                          <a:latin typeface="Calibri" panose="020F0502020204030204" pitchFamily="34" charset="0"/>
                          <a:ea typeface="Roboto" panose="02000000000000000000" pitchFamily="2" charset="0"/>
                          <a:cs typeface="Calibri"/>
                          <a:sym typeface="Calibri"/>
                        </a:rPr>
                        <a:t>4</a:t>
                      </a:r>
                      <a:endParaRPr dirty="0"/>
                    </a:p>
                  </a:txBody>
                  <a:tcPr marL="9525" marR="9525" marT="9525" marB="0" anchor="ctr"/>
                </a:tc>
                <a:tc>
                  <a:txBody>
                    <a:bodyPr/>
                    <a:lstStyle/>
                    <a:p>
                      <a:pPr marL="0" marR="0" lvl="0" indent="0" algn="l" rtl="0">
                        <a:lnSpc>
                          <a:spcPct val="100000"/>
                        </a:lnSpc>
                        <a:spcBef>
                          <a:spcPts val="0"/>
                        </a:spcBef>
                        <a:spcAft>
                          <a:spcPts val="0"/>
                        </a:spcAft>
                        <a:buNone/>
                      </a:pPr>
                      <a:r>
                        <a:rPr lang="en-CA" b="0" i="0" u="none" strike="noStrike" cap="none" dirty="0" err="1">
                          <a:solidFill>
                            <a:srgbClr val="000000"/>
                          </a:solidFill>
                          <a:latin typeface="Calibri" panose="020F0502020204030204" pitchFamily="34" charset="0"/>
                          <a:ea typeface="Roboto" panose="02000000000000000000" pitchFamily="2" charset="0"/>
                          <a:cs typeface="Calibri"/>
                          <a:sym typeface="Calibri"/>
                        </a:rPr>
                        <a:t>Capacités</a:t>
                      </a:r>
                      <a:r>
                        <a:rPr lang="en-CA" b="0" i="0" u="none" strike="noStrike" cap="none" dirty="0">
                          <a:solidFill>
                            <a:srgbClr val="000000"/>
                          </a:solidFill>
                          <a:latin typeface="Calibri" panose="020F0502020204030204" pitchFamily="34" charset="0"/>
                          <a:ea typeface="Roboto" panose="02000000000000000000" pitchFamily="2" charset="0"/>
                          <a:cs typeface="Calibri"/>
                          <a:sym typeface="Calibri"/>
                        </a:rPr>
                        <a:t> et </a:t>
                      </a:r>
                      <a:r>
                        <a:rPr lang="en-CA" b="0" i="0" u="none" strike="noStrike" cap="none" dirty="0" err="1">
                          <a:solidFill>
                            <a:srgbClr val="000000"/>
                          </a:solidFill>
                          <a:latin typeface="Calibri" panose="020F0502020204030204" pitchFamily="34" charset="0"/>
                          <a:ea typeface="Roboto" panose="02000000000000000000" pitchFamily="2" charset="0"/>
                          <a:cs typeface="Calibri"/>
                          <a:sym typeface="Calibri"/>
                        </a:rPr>
                        <a:t>incapacités</a:t>
                      </a:r>
                      <a:r>
                        <a:rPr lang="en-CA" b="0" i="0" u="none" strike="noStrike" cap="none" dirty="0">
                          <a:solidFill>
                            <a:srgbClr val="000000"/>
                          </a:solidFill>
                          <a:latin typeface="Calibri" panose="020F0502020204030204" pitchFamily="34" charset="0"/>
                          <a:ea typeface="Roboto" panose="02000000000000000000" pitchFamily="2" charset="0"/>
                          <a:cs typeface="Calibri"/>
                          <a:sym typeface="Calibri"/>
                        </a:rPr>
                        <a:t> </a:t>
                      </a:r>
                      <a:r>
                        <a:rPr lang="en-CA" b="0" i="0" u="none" strike="noStrike" cap="none" dirty="0" err="1">
                          <a:solidFill>
                            <a:srgbClr val="000000"/>
                          </a:solidFill>
                          <a:latin typeface="Calibri" panose="020F0502020204030204" pitchFamily="34" charset="0"/>
                          <a:ea typeface="Roboto" panose="02000000000000000000" pitchFamily="2" charset="0"/>
                          <a:cs typeface="Calibri"/>
                          <a:sym typeface="Calibri"/>
                        </a:rPr>
                        <a:t>motrices</a:t>
                      </a:r>
                      <a:endParaRPr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9525" marR="9525" marT="9525" marB="0" anchor="ctr"/>
                </a:tc>
                <a:extLst>
                  <a:ext uri="{0D108BD9-81ED-4DB2-BD59-A6C34878D82A}">
                    <a16:rowId xmlns:a16="http://schemas.microsoft.com/office/drawing/2014/main" val="10004"/>
                  </a:ext>
                </a:extLst>
              </a:tr>
              <a:tr h="285750">
                <a:tc>
                  <a:txBody>
                    <a:bodyPr/>
                    <a:lstStyle/>
                    <a:p>
                      <a:pPr marL="0" marR="0" lvl="0" indent="0" algn="ctr" rtl="0">
                        <a:lnSpc>
                          <a:spcPct val="100000"/>
                        </a:lnSpc>
                        <a:spcBef>
                          <a:spcPts val="0"/>
                        </a:spcBef>
                        <a:spcAft>
                          <a:spcPts val="0"/>
                        </a:spcAft>
                        <a:buNone/>
                      </a:pPr>
                      <a:r>
                        <a:rPr lang="en-CA" b="0" i="0" dirty="0">
                          <a:solidFill>
                            <a:srgbClr val="000000"/>
                          </a:solidFill>
                          <a:latin typeface="Calibri" panose="020F0502020204030204" pitchFamily="34" charset="0"/>
                          <a:ea typeface="Roboto" panose="02000000000000000000" pitchFamily="2" charset="0"/>
                        </a:rPr>
                        <a:t>4</a:t>
                      </a:r>
                      <a:endParaRPr dirty="0"/>
                    </a:p>
                  </a:txBody>
                  <a:tcPr marL="9525" marR="9525" marT="9525" marB="0" anchor="ctr"/>
                </a:tc>
                <a:tc>
                  <a:txBody>
                    <a:bodyPr/>
                    <a:lstStyle/>
                    <a:p>
                      <a:pPr marL="0" marR="0" lvl="0" indent="0" algn="l" rtl="0">
                        <a:lnSpc>
                          <a:spcPct val="100000"/>
                        </a:lnSpc>
                        <a:spcBef>
                          <a:spcPts val="0"/>
                        </a:spcBef>
                        <a:spcAft>
                          <a:spcPts val="0"/>
                        </a:spcAft>
                        <a:buNone/>
                      </a:pPr>
                      <a:r>
                        <a:rPr lang="en-CA" b="0" i="0" u="none" strike="noStrike" cap="none" dirty="0" err="1">
                          <a:solidFill>
                            <a:srgbClr val="000000"/>
                          </a:solidFill>
                          <a:latin typeface="Calibri" panose="020F0502020204030204" pitchFamily="34" charset="0"/>
                          <a:ea typeface="Roboto" panose="02000000000000000000" pitchFamily="2" charset="0"/>
                          <a:cs typeface="Calibri"/>
                          <a:sym typeface="Calibri"/>
                        </a:rPr>
                        <a:t>Capacités</a:t>
                      </a:r>
                      <a:r>
                        <a:rPr lang="en-CA" b="0" i="0" u="none" strike="noStrike" cap="none" dirty="0">
                          <a:solidFill>
                            <a:srgbClr val="000000"/>
                          </a:solidFill>
                          <a:latin typeface="Calibri" panose="020F0502020204030204" pitchFamily="34" charset="0"/>
                          <a:ea typeface="Roboto" panose="02000000000000000000" pitchFamily="2" charset="0"/>
                          <a:cs typeface="Calibri"/>
                          <a:sym typeface="Calibri"/>
                        </a:rPr>
                        <a:t> et </a:t>
                      </a:r>
                      <a:r>
                        <a:rPr lang="en-CA" b="0" i="0" u="none" strike="noStrike" cap="none" dirty="0" err="1">
                          <a:solidFill>
                            <a:srgbClr val="000000"/>
                          </a:solidFill>
                          <a:latin typeface="Calibri" panose="020F0502020204030204" pitchFamily="34" charset="0"/>
                          <a:ea typeface="Roboto" panose="02000000000000000000" pitchFamily="2" charset="0"/>
                          <a:cs typeface="Calibri"/>
                          <a:sym typeface="Calibri"/>
                        </a:rPr>
                        <a:t>incapacités</a:t>
                      </a:r>
                      <a:r>
                        <a:rPr lang="en-CA" b="0" i="0" u="none" strike="noStrike" cap="none" dirty="0">
                          <a:solidFill>
                            <a:srgbClr val="000000"/>
                          </a:solidFill>
                          <a:latin typeface="Calibri" panose="020F0502020204030204" pitchFamily="34" charset="0"/>
                          <a:ea typeface="Roboto" panose="02000000000000000000" pitchFamily="2" charset="0"/>
                          <a:cs typeface="Calibri"/>
                          <a:sym typeface="Calibri"/>
                        </a:rPr>
                        <a:t> </a:t>
                      </a:r>
                      <a:r>
                        <a:rPr lang="en-CA" b="0" i="0" u="none" strike="noStrike" cap="none" dirty="0" err="1">
                          <a:solidFill>
                            <a:srgbClr val="000000"/>
                          </a:solidFill>
                          <a:latin typeface="Calibri" panose="020F0502020204030204" pitchFamily="34" charset="0"/>
                          <a:ea typeface="Roboto" panose="02000000000000000000" pitchFamily="2" charset="0"/>
                          <a:cs typeface="Calibri"/>
                          <a:sym typeface="Calibri"/>
                        </a:rPr>
                        <a:t>auditives</a:t>
                      </a:r>
                      <a:endParaRPr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9525" marR="9525" marT="9525" marB="0" anchor="ctr"/>
                </a:tc>
                <a:extLst>
                  <a:ext uri="{0D108BD9-81ED-4DB2-BD59-A6C34878D82A}">
                    <a16:rowId xmlns:a16="http://schemas.microsoft.com/office/drawing/2014/main" val="10005"/>
                  </a:ext>
                </a:extLst>
              </a:tr>
              <a:tr h="285750">
                <a:tc>
                  <a:txBody>
                    <a:bodyPr/>
                    <a:lstStyle/>
                    <a:p>
                      <a:pPr marL="0" marR="0" lvl="0" indent="0" algn="ctr" rtl="0">
                        <a:lnSpc>
                          <a:spcPct val="100000"/>
                        </a:lnSpc>
                        <a:spcBef>
                          <a:spcPts val="0"/>
                        </a:spcBef>
                        <a:spcAft>
                          <a:spcPts val="0"/>
                        </a:spcAft>
                        <a:buNone/>
                      </a:pPr>
                      <a:r>
                        <a:rPr lang="en-CA" b="0" i="0" u="none" strike="noStrike" cap="none" dirty="0">
                          <a:solidFill>
                            <a:srgbClr val="000000"/>
                          </a:solidFill>
                          <a:latin typeface="Calibri" panose="020F0502020204030204" pitchFamily="34" charset="0"/>
                          <a:ea typeface="Roboto" panose="02000000000000000000" pitchFamily="2" charset="0"/>
                          <a:cs typeface="Calibri"/>
                          <a:sym typeface="Calibri"/>
                        </a:rPr>
                        <a:t>4</a:t>
                      </a:r>
                      <a:endParaRPr dirty="0"/>
                    </a:p>
                  </a:txBody>
                  <a:tcPr marL="9525" marR="9525" marT="9525" marB="0" anchor="ctr"/>
                </a:tc>
                <a:tc>
                  <a:txBody>
                    <a:bodyPr/>
                    <a:lstStyle/>
                    <a:p>
                      <a:pPr marL="0" marR="0" lvl="0" indent="0" algn="l" rtl="0">
                        <a:lnSpc>
                          <a:spcPct val="100000"/>
                        </a:lnSpc>
                        <a:spcBef>
                          <a:spcPts val="0"/>
                        </a:spcBef>
                        <a:spcAft>
                          <a:spcPts val="0"/>
                        </a:spcAft>
                        <a:buNone/>
                      </a:pPr>
                      <a:r>
                        <a:rPr lang="en-CA" b="0" i="0" u="none" strike="noStrike" cap="none" dirty="0">
                          <a:solidFill>
                            <a:srgbClr val="000000"/>
                          </a:solidFill>
                          <a:latin typeface="Calibri" panose="020F0502020204030204" pitchFamily="34" charset="0"/>
                          <a:ea typeface="Roboto" panose="02000000000000000000" pitchFamily="2" charset="0"/>
                          <a:cs typeface="Calibri"/>
                          <a:sym typeface="Calibri"/>
                        </a:rPr>
                        <a:t>Trouble de </a:t>
                      </a:r>
                      <a:r>
                        <a:rPr lang="en-CA" b="0" i="0" u="none" strike="noStrike" cap="none" dirty="0" err="1">
                          <a:solidFill>
                            <a:srgbClr val="000000"/>
                          </a:solidFill>
                          <a:latin typeface="Calibri" panose="020F0502020204030204" pitchFamily="34" charset="0"/>
                          <a:ea typeface="Roboto" panose="02000000000000000000" pitchFamily="2" charset="0"/>
                          <a:cs typeface="Calibri"/>
                          <a:sym typeface="Calibri"/>
                        </a:rPr>
                        <a:t>langage</a:t>
                      </a:r>
                      <a:r>
                        <a:rPr lang="en-CA" b="0" i="0" u="none" strike="noStrike" cap="none" dirty="0">
                          <a:solidFill>
                            <a:srgbClr val="000000"/>
                          </a:solidFill>
                          <a:latin typeface="Calibri" panose="020F0502020204030204" pitchFamily="34" charset="0"/>
                          <a:ea typeface="Roboto" panose="02000000000000000000" pitchFamily="2" charset="0"/>
                          <a:cs typeface="Calibri"/>
                          <a:sym typeface="Calibri"/>
                        </a:rPr>
                        <a:t>-parole</a:t>
                      </a:r>
                      <a:endParaRPr dirty="0"/>
                    </a:p>
                  </a:txBody>
                  <a:tcPr marL="9525" marR="9525" marT="9525" marB="0" anchor="ctr"/>
                </a:tc>
                <a:extLst>
                  <a:ext uri="{0D108BD9-81ED-4DB2-BD59-A6C34878D82A}">
                    <a16:rowId xmlns:a16="http://schemas.microsoft.com/office/drawing/2014/main" val="10006"/>
                  </a:ext>
                </a:extLst>
              </a:tr>
              <a:tr h="285750">
                <a:tc>
                  <a:txBody>
                    <a:bodyPr/>
                    <a:lstStyle/>
                    <a:p>
                      <a:pPr marL="0" marR="0" lvl="0" indent="0" algn="ctr" rtl="0">
                        <a:lnSpc>
                          <a:spcPct val="100000"/>
                        </a:lnSpc>
                        <a:spcBef>
                          <a:spcPts val="0"/>
                        </a:spcBef>
                        <a:spcAft>
                          <a:spcPts val="0"/>
                        </a:spcAft>
                        <a:buNone/>
                      </a:pPr>
                      <a:r>
                        <a:rPr lang="en-CA" b="0" i="0" u="none" strike="noStrike" cap="none" dirty="0">
                          <a:solidFill>
                            <a:srgbClr val="000000"/>
                          </a:solidFill>
                          <a:latin typeface="Calibri" panose="020F0502020204030204" pitchFamily="34" charset="0"/>
                          <a:ea typeface="Roboto" panose="02000000000000000000" pitchFamily="2" charset="0"/>
                          <a:cs typeface="Calibri"/>
                          <a:sym typeface="Calibri"/>
                        </a:rPr>
                        <a:t>4</a:t>
                      </a:r>
                      <a:endParaRPr dirty="0"/>
                    </a:p>
                  </a:txBody>
                  <a:tcPr marL="9525" marR="9525" marT="9525" marB="0" anchor="ctr"/>
                </a:tc>
                <a:tc>
                  <a:txBody>
                    <a:bodyPr/>
                    <a:lstStyle/>
                    <a:p>
                      <a:pPr marL="0" marR="0" lvl="0" indent="0" algn="l" rtl="0">
                        <a:lnSpc>
                          <a:spcPct val="100000"/>
                        </a:lnSpc>
                        <a:spcBef>
                          <a:spcPts val="0"/>
                        </a:spcBef>
                        <a:spcAft>
                          <a:spcPts val="0"/>
                        </a:spcAft>
                        <a:buNone/>
                      </a:pPr>
                      <a:r>
                        <a:rPr lang="en-CA" b="0" i="0" u="none" strike="noStrike" cap="none" dirty="0" err="1">
                          <a:solidFill>
                            <a:srgbClr val="000000"/>
                          </a:solidFill>
                          <a:latin typeface="Calibri" panose="020F0502020204030204" pitchFamily="34" charset="0"/>
                          <a:ea typeface="Roboto" panose="02000000000000000000" pitchFamily="2" charset="0"/>
                          <a:cs typeface="Calibri"/>
                          <a:sym typeface="Calibri"/>
                        </a:rPr>
                        <a:t>Santé</a:t>
                      </a:r>
                      <a:r>
                        <a:rPr lang="en-CA" b="0" i="0" u="none" strike="noStrike" cap="none" dirty="0">
                          <a:solidFill>
                            <a:srgbClr val="000000"/>
                          </a:solidFill>
                          <a:latin typeface="Calibri" panose="020F0502020204030204" pitchFamily="34" charset="0"/>
                          <a:ea typeface="Roboto" panose="02000000000000000000" pitchFamily="2" charset="0"/>
                          <a:cs typeface="Calibri"/>
                          <a:sym typeface="Calibri"/>
                        </a:rPr>
                        <a:t> </a:t>
                      </a:r>
                      <a:r>
                        <a:rPr lang="en-CA" b="0" i="0" u="none" strike="noStrike" cap="none" dirty="0" err="1">
                          <a:solidFill>
                            <a:srgbClr val="000000"/>
                          </a:solidFill>
                          <a:latin typeface="Calibri" panose="020F0502020204030204" pitchFamily="34" charset="0"/>
                          <a:ea typeface="Roboto" panose="02000000000000000000" pitchFamily="2" charset="0"/>
                          <a:cs typeface="Calibri"/>
                          <a:sym typeface="Calibri"/>
                        </a:rPr>
                        <a:t>mentale</a:t>
                      </a:r>
                      <a:endParaRPr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9525" marR="9525" marT="9525" marB="0" anchor="ctr"/>
                </a:tc>
                <a:extLst>
                  <a:ext uri="{0D108BD9-81ED-4DB2-BD59-A6C34878D82A}">
                    <a16:rowId xmlns:a16="http://schemas.microsoft.com/office/drawing/2014/main" val="10007"/>
                  </a:ext>
                </a:extLst>
              </a:tr>
              <a:tr h="285750">
                <a:tc>
                  <a:txBody>
                    <a:bodyPr/>
                    <a:lstStyle/>
                    <a:p>
                      <a:pPr marL="0" marR="0" lvl="0" indent="0" algn="ctr" rtl="0">
                        <a:lnSpc>
                          <a:spcPct val="100000"/>
                        </a:lnSpc>
                        <a:spcBef>
                          <a:spcPts val="0"/>
                        </a:spcBef>
                        <a:spcAft>
                          <a:spcPts val="0"/>
                        </a:spcAft>
                        <a:buNone/>
                      </a:pPr>
                      <a:r>
                        <a:rPr lang="en-CA" b="0" i="0" u="none" strike="noStrike" cap="none" dirty="0">
                          <a:solidFill>
                            <a:srgbClr val="000000"/>
                          </a:solidFill>
                          <a:latin typeface="Calibri" panose="020F0502020204030204" pitchFamily="34" charset="0"/>
                          <a:ea typeface="Roboto" panose="02000000000000000000" pitchFamily="2" charset="0"/>
                          <a:cs typeface="Calibri"/>
                          <a:sym typeface="Calibri"/>
                        </a:rPr>
                        <a:t>1</a:t>
                      </a:r>
                      <a:endParaRPr dirty="0"/>
                    </a:p>
                  </a:txBody>
                  <a:tcPr marL="9525" marR="9525" marT="9525" marB="0" anchor="ctr"/>
                </a:tc>
                <a:tc>
                  <a:txBody>
                    <a:bodyPr/>
                    <a:lstStyle/>
                    <a:p>
                      <a:pPr marL="0" marR="0" lvl="0" indent="0" algn="l" rtl="0">
                        <a:lnSpc>
                          <a:spcPct val="100000"/>
                        </a:lnSpc>
                        <a:spcBef>
                          <a:spcPts val="0"/>
                        </a:spcBef>
                        <a:spcAft>
                          <a:spcPts val="0"/>
                        </a:spcAft>
                        <a:buNone/>
                      </a:pPr>
                      <a:r>
                        <a:rPr lang="en-CA" b="0" i="0" u="none" strike="noStrike" cap="none" dirty="0" err="1">
                          <a:solidFill>
                            <a:srgbClr val="000000"/>
                          </a:solidFill>
                          <a:latin typeface="Calibri" panose="020F0502020204030204" pitchFamily="34" charset="0"/>
                          <a:ea typeface="Roboto" panose="02000000000000000000" pitchFamily="2" charset="0"/>
                          <a:cs typeface="Calibri"/>
                          <a:sym typeface="Calibri"/>
                        </a:rPr>
                        <a:t>Capacités</a:t>
                      </a:r>
                      <a:r>
                        <a:rPr lang="en-CA" b="0" i="0" u="none" strike="noStrike" cap="none" dirty="0">
                          <a:solidFill>
                            <a:srgbClr val="000000"/>
                          </a:solidFill>
                          <a:latin typeface="Calibri" panose="020F0502020204030204" pitchFamily="34" charset="0"/>
                          <a:ea typeface="Roboto" panose="02000000000000000000" pitchFamily="2" charset="0"/>
                          <a:cs typeface="Calibri"/>
                          <a:sym typeface="Calibri"/>
                        </a:rPr>
                        <a:t> et </a:t>
                      </a:r>
                      <a:r>
                        <a:rPr lang="en-CA" b="0" i="0" u="none" strike="noStrike" cap="none" dirty="0" err="1">
                          <a:solidFill>
                            <a:srgbClr val="000000"/>
                          </a:solidFill>
                          <a:latin typeface="Calibri" panose="020F0502020204030204" pitchFamily="34" charset="0"/>
                          <a:ea typeface="Roboto" panose="02000000000000000000" pitchFamily="2" charset="0"/>
                          <a:cs typeface="Calibri"/>
                          <a:sym typeface="Calibri"/>
                        </a:rPr>
                        <a:t>incapacités</a:t>
                      </a:r>
                      <a:r>
                        <a:rPr lang="en-CA" b="0" i="0" u="none" strike="noStrike" cap="none" dirty="0">
                          <a:solidFill>
                            <a:srgbClr val="000000"/>
                          </a:solidFill>
                          <a:latin typeface="Calibri" panose="020F0502020204030204" pitchFamily="34" charset="0"/>
                          <a:ea typeface="Roboto" panose="02000000000000000000" pitchFamily="2" charset="0"/>
                          <a:cs typeface="Calibri"/>
                          <a:sym typeface="Calibri"/>
                        </a:rPr>
                        <a:t> </a:t>
                      </a:r>
                      <a:r>
                        <a:rPr lang="en-CA" b="0" i="0" u="none" strike="noStrike" cap="none" dirty="0" err="1">
                          <a:solidFill>
                            <a:srgbClr val="000000"/>
                          </a:solidFill>
                          <a:latin typeface="Calibri" panose="020F0502020204030204" pitchFamily="34" charset="0"/>
                          <a:ea typeface="Roboto" panose="02000000000000000000" pitchFamily="2" charset="0"/>
                          <a:cs typeface="Calibri"/>
                          <a:sym typeface="Calibri"/>
                        </a:rPr>
                        <a:t>visuelles</a:t>
                      </a:r>
                      <a:endParaRPr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9525" marR="9525" marT="9525" marB="0" anchor="ctr"/>
                </a:tc>
                <a:extLst>
                  <a:ext uri="{0D108BD9-81ED-4DB2-BD59-A6C34878D82A}">
                    <a16:rowId xmlns:a16="http://schemas.microsoft.com/office/drawing/2014/main" val="10008"/>
                  </a:ext>
                </a:extLst>
              </a:tr>
              <a:tr h="285750">
                <a:tc>
                  <a:txBody>
                    <a:bodyPr/>
                    <a:lstStyle/>
                    <a:p>
                      <a:pPr marL="0" marR="0" lvl="0" indent="0" algn="ctr" rtl="0">
                        <a:lnSpc>
                          <a:spcPct val="100000"/>
                        </a:lnSpc>
                        <a:spcBef>
                          <a:spcPts val="0"/>
                        </a:spcBef>
                        <a:spcAft>
                          <a:spcPts val="0"/>
                        </a:spcAft>
                        <a:buNone/>
                      </a:pPr>
                      <a:r>
                        <a:rPr lang="en-CA" b="0" i="0" u="none" strike="noStrike" cap="none" dirty="0">
                          <a:solidFill>
                            <a:srgbClr val="000000"/>
                          </a:solidFill>
                          <a:latin typeface="Calibri" panose="020F0502020204030204" pitchFamily="34" charset="0"/>
                          <a:ea typeface="Roboto" panose="02000000000000000000" pitchFamily="2" charset="0"/>
                          <a:cs typeface="Calibri"/>
                          <a:sym typeface="Calibri"/>
                        </a:rPr>
                        <a:t>1</a:t>
                      </a:r>
                      <a:endParaRPr dirty="0"/>
                    </a:p>
                  </a:txBody>
                  <a:tcPr marL="9525" marR="9525" marT="9525" marB="0" anchor="ctr"/>
                </a:tc>
                <a:tc>
                  <a:txBody>
                    <a:bodyPr/>
                    <a:lstStyle/>
                    <a:p>
                      <a:pPr marL="0" marR="0" lvl="0" indent="0" algn="l" rtl="0">
                        <a:lnSpc>
                          <a:spcPct val="100000"/>
                        </a:lnSpc>
                        <a:spcBef>
                          <a:spcPts val="0"/>
                        </a:spcBef>
                        <a:spcAft>
                          <a:spcPts val="0"/>
                        </a:spcAft>
                        <a:buNone/>
                      </a:pPr>
                      <a:r>
                        <a:rPr lang="en-CA" b="0" i="0" u="none" strike="noStrike" cap="none" dirty="0">
                          <a:solidFill>
                            <a:srgbClr val="000000"/>
                          </a:solidFill>
                          <a:latin typeface="Calibri" panose="020F0502020204030204" pitchFamily="34" charset="0"/>
                          <a:ea typeface="Roboto" panose="02000000000000000000" pitchFamily="2" charset="0"/>
                          <a:cs typeface="Calibri"/>
                          <a:sym typeface="Calibri"/>
                        </a:rPr>
                        <a:t>Troubles de </a:t>
                      </a:r>
                      <a:r>
                        <a:rPr lang="en-CA" b="0" i="0" u="none" strike="noStrike" cap="none" dirty="0" err="1">
                          <a:solidFill>
                            <a:srgbClr val="000000"/>
                          </a:solidFill>
                          <a:latin typeface="Calibri" panose="020F0502020204030204" pitchFamily="34" charset="0"/>
                          <a:ea typeface="Roboto" panose="02000000000000000000" pitchFamily="2" charset="0"/>
                          <a:cs typeface="Calibri"/>
                          <a:sym typeface="Calibri"/>
                        </a:rPr>
                        <a:t>comportements</a:t>
                      </a:r>
                      <a:endParaRPr b="0" i="0" u="none" strike="noStrike" cap="none" dirty="0">
                        <a:solidFill>
                          <a:srgbClr val="000000"/>
                        </a:solidFill>
                        <a:latin typeface="Calibri" panose="020F0502020204030204" pitchFamily="34" charset="0"/>
                        <a:ea typeface="Roboto" panose="02000000000000000000" pitchFamily="2" charset="0"/>
                        <a:cs typeface="Calibri"/>
                        <a:sym typeface="Calibri"/>
                      </a:endParaRPr>
                    </a:p>
                  </a:txBody>
                  <a:tcPr marL="9525" marR="9525" marT="9525" marB="0" anchor="ctr"/>
                </a:tc>
                <a:extLst>
                  <a:ext uri="{0D108BD9-81ED-4DB2-BD59-A6C34878D82A}">
                    <a16:rowId xmlns:a16="http://schemas.microsoft.com/office/drawing/2014/main" val="10009"/>
                  </a:ext>
                </a:extLst>
              </a:tr>
            </a:tbl>
          </a:graphicData>
        </a:graphic>
      </p:graphicFrame>
      <p:grpSp>
        <p:nvGrpSpPr>
          <p:cNvPr id="446" name="Google Shape;446;p55"/>
          <p:cNvGrpSpPr/>
          <p:nvPr/>
        </p:nvGrpSpPr>
        <p:grpSpPr>
          <a:xfrm>
            <a:off x="6867171" y="2123933"/>
            <a:ext cx="1888800" cy="1405367"/>
            <a:chOff x="6767321" y="1938583"/>
            <a:chExt cx="1888800" cy="1405367"/>
          </a:xfrm>
        </p:grpSpPr>
        <p:sp>
          <p:nvSpPr>
            <p:cNvPr id="447" name="Google Shape;447;p55"/>
            <p:cNvSpPr/>
            <p:nvPr/>
          </p:nvSpPr>
          <p:spPr>
            <a:xfrm>
              <a:off x="7020477" y="2810550"/>
              <a:ext cx="1382400" cy="533400"/>
            </a:xfrm>
            <a:prstGeom prst="roundRect">
              <a:avLst>
                <a:gd name="adj" fmla="val 16667"/>
              </a:avLst>
            </a:prstGeom>
            <a:solidFill>
              <a:srgbClr val="BBD6EE"/>
            </a:solidFill>
            <a:ln w="25400" cap="flat" cmpd="sng">
              <a:solidFill>
                <a:srgbClr val="BBD6E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CA" sz="1400" u="none" strike="noStrike" cap="none" dirty="0">
                  <a:solidFill>
                    <a:schemeClr val="dk1"/>
                  </a:solidFill>
                  <a:latin typeface="Calibri" panose="020F0502020204030204" pitchFamily="34" charset="0"/>
                  <a:ea typeface="Roboto" panose="02000000000000000000" pitchFamily="2" charset="0"/>
                  <a:cs typeface="Calibri"/>
                  <a:sym typeface="Calibri"/>
                </a:rPr>
                <a:t>(169$ </a:t>
              </a:r>
              <a:r>
                <a:rPr lang="en-CA" sz="1400" u="none" strike="noStrike" cap="none" dirty="0" err="1">
                  <a:solidFill>
                    <a:schemeClr val="dk1"/>
                  </a:solidFill>
                  <a:latin typeface="Calibri" panose="020F0502020204030204" pitchFamily="34" charset="0"/>
                  <a:ea typeface="Roboto" panose="02000000000000000000" pitchFamily="2" charset="0"/>
                  <a:cs typeface="Calibri"/>
                  <a:sym typeface="Calibri"/>
                </a:rPr>
                <a:t>à</a:t>
              </a:r>
              <a:r>
                <a:rPr lang="en-CA" sz="1400" u="none" strike="noStrike" cap="none" dirty="0">
                  <a:solidFill>
                    <a:schemeClr val="dk1"/>
                  </a:solidFill>
                  <a:latin typeface="Calibri" panose="020F0502020204030204" pitchFamily="34" charset="0"/>
                  <a:ea typeface="Roboto" panose="02000000000000000000" pitchFamily="2" charset="0"/>
                  <a:cs typeface="Calibri"/>
                  <a:sym typeface="Calibri"/>
                </a:rPr>
                <a:t> 1200$)</a:t>
              </a:r>
              <a:endParaRPr dirty="0">
                <a:latin typeface="Calibri" panose="020F0502020204030204" pitchFamily="34" charset="0"/>
                <a:ea typeface="Roboto" panose="02000000000000000000" pitchFamily="2" charset="0"/>
              </a:endParaRPr>
            </a:p>
            <a:p>
              <a:pPr marL="0" marR="0" lvl="0" indent="0" algn="ctr" rtl="0">
                <a:lnSpc>
                  <a:spcPct val="100000"/>
                </a:lnSpc>
                <a:spcBef>
                  <a:spcPts val="0"/>
                </a:spcBef>
                <a:spcAft>
                  <a:spcPts val="0"/>
                </a:spcAft>
                <a:buNone/>
              </a:pPr>
              <a:r>
                <a:rPr lang="en-CA" sz="1400" u="none" strike="noStrike" cap="none" dirty="0">
                  <a:solidFill>
                    <a:schemeClr val="dk1"/>
                  </a:solidFill>
                  <a:latin typeface="Calibri" panose="020F0502020204030204" pitchFamily="34" charset="0"/>
                  <a:ea typeface="Roboto" panose="02000000000000000000" pitchFamily="2" charset="0"/>
                  <a:cs typeface="Calibri"/>
                  <a:sym typeface="Calibri"/>
                </a:rPr>
                <a:t>n=28</a:t>
              </a:r>
              <a:endParaRPr dirty="0">
                <a:latin typeface="Calibri" panose="020F0502020204030204" pitchFamily="34" charset="0"/>
                <a:ea typeface="Roboto" panose="02000000000000000000" pitchFamily="2" charset="0"/>
              </a:endParaRPr>
            </a:p>
          </p:txBody>
        </p:sp>
        <p:sp>
          <p:nvSpPr>
            <p:cNvPr id="448" name="Google Shape;448;p55"/>
            <p:cNvSpPr/>
            <p:nvPr/>
          </p:nvSpPr>
          <p:spPr>
            <a:xfrm>
              <a:off x="6767321" y="1938583"/>
              <a:ext cx="1888800" cy="874200"/>
            </a:xfrm>
            <a:prstGeom prst="roundRect">
              <a:avLst>
                <a:gd name="adj" fmla="val 16667"/>
              </a:avLst>
            </a:prstGeom>
            <a:solidFill>
              <a:srgbClr val="9CC2E5"/>
            </a:solidFill>
            <a:ln w="25400" cap="flat" cmpd="sng">
              <a:solidFill>
                <a:srgbClr val="9CC2E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CA" sz="2400" u="none" strike="noStrike" cap="none" dirty="0">
                  <a:solidFill>
                    <a:schemeClr val="dk1"/>
                  </a:solidFill>
                  <a:latin typeface="Calibri" panose="020F0502020204030204" pitchFamily="34" charset="0"/>
                  <a:ea typeface="Roboto" panose="02000000000000000000" pitchFamily="2" charset="0"/>
                  <a:cs typeface="Calibri"/>
                  <a:sym typeface="Calibri"/>
                </a:rPr>
                <a:t>705$ </a:t>
              </a:r>
              <a:endParaRPr dirty="0">
                <a:latin typeface="Calibri" panose="020F0502020204030204" pitchFamily="34" charset="0"/>
                <a:ea typeface="Roboto" panose="02000000000000000000" pitchFamily="2" charset="0"/>
              </a:endParaRPr>
            </a:p>
            <a:p>
              <a:pPr marL="0" marR="0" lvl="0" indent="0" algn="ctr" rtl="0">
                <a:lnSpc>
                  <a:spcPct val="100000"/>
                </a:lnSpc>
                <a:spcBef>
                  <a:spcPts val="0"/>
                </a:spcBef>
                <a:spcAft>
                  <a:spcPts val="0"/>
                </a:spcAft>
                <a:buNone/>
              </a:pPr>
              <a:r>
                <a:rPr lang="en-CA" sz="1800" u="none" strike="noStrike" cap="none" dirty="0">
                  <a:solidFill>
                    <a:schemeClr val="dk1"/>
                  </a:solidFill>
                  <a:latin typeface="Calibri" panose="020F0502020204030204" pitchFamily="34" charset="0"/>
                  <a:ea typeface="Roboto" panose="02000000000000000000" pitchFamily="2" charset="0"/>
                  <a:cs typeface="Calibri"/>
                  <a:sym typeface="Calibri"/>
                </a:rPr>
                <a:t>par </a:t>
              </a:r>
              <a:r>
                <a:rPr lang="en-CA" sz="1800" u="none" strike="noStrike" cap="none" dirty="0" err="1">
                  <a:solidFill>
                    <a:schemeClr val="dk1"/>
                  </a:solidFill>
                  <a:latin typeface="Calibri" panose="020F0502020204030204" pitchFamily="34" charset="0"/>
                  <a:ea typeface="Roboto" panose="02000000000000000000" pitchFamily="2" charset="0"/>
                  <a:cs typeface="Calibri"/>
                  <a:sym typeface="Calibri"/>
                </a:rPr>
                <a:t>activité</a:t>
              </a:r>
              <a:endParaRPr sz="1800" u="none" strike="noStrike" cap="none" dirty="0">
                <a:solidFill>
                  <a:schemeClr val="dk1"/>
                </a:solidFill>
                <a:latin typeface="Calibri" panose="020F0502020204030204" pitchFamily="34" charset="0"/>
                <a:ea typeface="Roboto" panose="02000000000000000000" pitchFamily="2" charset="0"/>
                <a:cs typeface="Calibri"/>
                <a:sym typeface="Calibri"/>
              </a:endParaRPr>
            </a:p>
          </p:txBody>
        </p:sp>
      </p:grpSp>
      <p:grpSp>
        <p:nvGrpSpPr>
          <p:cNvPr id="449" name="Google Shape;449;p55"/>
          <p:cNvGrpSpPr/>
          <p:nvPr/>
        </p:nvGrpSpPr>
        <p:grpSpPr>
          <a:xfrm>
            <a:off x="9197596" y="2123896"/>
            <a:ext cx="1888800" cy="1405429"/>
            <a:chOff x="9047771" y="1938509"/>
            <a:chExt cx="1888800" cy="1405429"/>
          </a:xfrm>
        </p:grpSpPr>
        <p:sp>
          <p:nvSpPr>
            <p:cNvPr id="450" name="Google Shape;450;p55"/>
            <p:cNvSpPr/>
            <p:nvPr/>
          </p:nvSpPr>
          <p:spPr>
            <a:xfrm>
              <a:off x="9300927" y="2810538"/>
              <a:ext cx="1382400" cy="533400"/>
            </a:xfrm>
            <a:prstGeom prst="roundRect">
              <a:avLst>
                <a:gd name="adj" fmla="val 16667"/>
              </a:avLst>
            </a:prstGeom>
            <a:solidFill>
              <a:srgbClr val="BBD6EE"/>
            </a:solidFill>
            <a:ln w="25400" cap="flat" cmpd="sng">
              <a:solidFill>
                <a:srgbClr val="BBD6E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CA" sz="1400" u="none" strike="noStrike" cap="none" dirty="0">
                  <a:solidFill>
                    <a:schemeClr val="dk1"/>
                  </a:solidFill>
                  <a:latin typeface="Calibri" panose="020F0502020204030204" pitchFamily="34" charset="0"/>
                  <a:ea typeface="Roboto" panose="02000000000000000000" pitchFamily="2" charset="0"/>
                  <a:cs typeface="Calibri"/>
                  <a:sym typeface="Calibri"/>
                </a:rPr>
                <a:t>(10$ </a:t>
              </a:r>
              <a:r>
                <a:rPr lang="en-CA" sz="1400" u="none" strike="noStrike" cap="none" dirty="0" err="1">
                  <a:solidFill>
                    <a:schemeClr val="dk1"/>
                  </a:solidFill>
                  <a:latin typeface="Calibri" panose="020F0502020204030204" pitchFamily="34" charset="0"/>
                  <a:ea typeface="Roboto" panose="02000000000000000000" pitchFamily="2" charset="0"/>
                  <a:cs typeface="Calibri"/>
                  <a:sym typeface="Calibri"/>
                </a:rPr>
                <a:t>à</a:t>
              </a:r>
              <a:r>
                <a:rPr lang="en-CA" sz="1400" u="none" strike="noStrike" cap="none" dirty="0">
                  <a:solidFill>
                    <a:schemeClr val="dk1"/>
                  </a:solidFill>
                  <a:latin typeface="Calibri" panose="020F0502020204030204" pitchFamily="34" charset="0"/>
                  <a:ea typeface="Roboto" panose="02000000000000000000" pitchFamily="2" charset="0"/>
                  <a:cs typeface="Calibri"/>
                  <a:sym typeface="Calibri"/>
                </a:rPr>
                <a:t> 250$)</a:t>
              </a:r>
              <a:endParaRPr dirty="0">
                <a:latin typeface="Calibri" panose="020F0502020204030204" pitchFamily="34" charset="0"/>
                <a:ea typeface="Roboto" panose="02000000000000000000" pitchFamily="2" charset="0"/>
              </a:endParaRPr>
            </a:p>
            <a:p>
              <a:pPr marL="0" marR="0" lvl="0" indent="0" algn="ctr" rtl="0">
                <a:lnSpc>
                  <a:spcPct val="100000"/>
                </a:lnSpc>
                <a:spcBef>
                  <a:spcPts val="0"/>
                </a:spcBef>
                <a:spcAft>
                  <a:spcPts val="0"/>
                </a:spcAft>
                <a:buNone/>
              </a:pPr>
              <a:r>
                <a:rPr lang="en-CA" sz="1400" u="none" strike="noStrike" cap="none" dirty="0">
                  <a:solidFill>
                    <a:schemeClr val="dk1"/>
                  </a:solidFill>
                  <a:latin typeface="Calibri" panose="020F0502020204030204" pitchFamily="34" charset="0"/>
                  <a:ea typeface="Roboto" panose="02000000000000000000" pitchFamily="2" charset="0"/>
                  <a:cs typeface="Calibri"/>
                  <a:sym typeface="Calibri"/>
                </a:rPr>
                <a:t>n=12</a:t>
              </a:r>
              <a:endParaRPr dirty="0">
                <a:latin typeface="Calibri" panose="020F0502020204030204" pitchFamily="34" charset="0"/>
                <a:ea typeface="Roboto" panose="02000000000000000000" pitchFamily="2" charset="0"/>
              </a:endParaRPr>
            </a:p>
          </p:txBody>
        </p:sp>
        <p:sp>
          <p:nvSpPr>
            <p:cNvPr id="451" name="Google Shape;451;p55"/>
            <p:cNvSpPr/>
            <p:nvPr/>
          </p:nvSpPr>
          <p:spPr>
            <a:xfrm>
              <a:off x="9047771" y="1938509"/>
              <a:ext cx="1888800" cy="874200"/>
            </a:xfrm>
            <a:prstGeom prst="roundRect">
              <a:avLst>
                <a:gd name="adj" fmla="val 16667"/>
              </a:avLst>
            </a:prstGeom>
            <a:solidFill>
              <a:srgbClr val="9CC2E5"/>
            </a:solidFill>
            <a:ln w="25400" cap="flat" cmpd="sng">
              <a:solidFill>
                <a:srgbClr val="9CC2E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CA" sz="2400" u="none" strike="noStrike" cap="none" dirty="0">
                  <a:solidFill>
                    <a:schemeClr val="dk1"/>
                  </a:solidFill>
                  <a:latin typeface="Calibri" panose="020F0502020204030204" pitchFamily="34" charset="0"/>
                  <a:ea typeface="Roboto" panose="02000000000000000000" pitchFamily="2" charset="0"/>
                  <a:cs typeface="Calibri"/>
                  <a:sym typeface="Calibri"/>
                </a:rPr>
                <a:t>153$ </a:t>
              </a:r>
              <a:endParaRPr dirty="0">
                <a:latin typeface="Calibri" panose="020F0502020204030204" pitchFamily="34" charset="0"/>
                <a:ea typeface="Roboto" panose="02000000000000000000" pitchFamily="2" charset="0"/>
              </a:endParaRPr>
            </a:p>
            <a:p>
              <a:pPr marL="0" marR="0" lvl="0" indent="0" algn="ctr" rtl="0">
                <a:lnSpc>
                  <a:spcPct val="100000"/>
                </a:lnSpc>
                <a:spcBef>
                  <a:spcPts val="0"/>
                </a:spcBef>
                <a:spcAft>
                  <a:spcPts val="0"/>
                </a:spcAft>
                <a:buNone/>
              </a:pPr>
              <a:r>
                <a:rPr lang="en-CA" sz="1800" u="none" strike="noStrike" cap="none" dirty="0">
                  <a:solidFill>
                    <a:schemeClr val="dk1"/>
                  </a:solidFill>
                  <a:latin typeface="Calibri" panose="020F0502020204030204" pitchFamily="34" charset="0"/>
                  <a:ea typeface="Roboto" panose="02000000000000000000" pitchFamily="2" charset="0"/>
                  <a:cs typeface="Calibri"/>
                  <a:sym typeface="Calibri"/>
                </a:rPr>
                <a:t>par participant</a:t>
              </a:r>
              <a:endParaRPr dirty="0">
                <a:latin typeface="Calibri" panose="020F0502020204030204" pitchFamily="34" charset="0"/>
                <a:ea typeface="Roboto" panose="02000000000000000000" pitchFamily="2"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9DEDE-1BAF-9946-8C90-6063664E9E52}"/>
              </a:ext>
            </a:extLst>
          </p:cNvPr>
          <p:cNvSpPr>
            <a:spLocks noGrp="1"/>
          </p:cNvSpPr>
          <p:nvPr>
            <p:ph type="title"/>
          </p:nvPr>
        </p:nvSpPr>
        <p:spPr>
          <a:xfrm>
            <a:off x="691572" y="644005"/>
            <a:ext cx="10515600" cy="992620"/>
          </a:xfrm>
        </p:spPr>
        <p:txBody>
          <a:bodyPr/>
          <a:lstStyle/>
          <a:p>
            <a:r>
              <a:rPr lang="fr-CA" sz="4000">
                <a:solidFill>
                  <a:srgbClr val="C00000"/>
                </a:solidFill>
                <a:latin typeface="Calibri" panose="020F0502020204030204" pitchFamily="34" charset="0"/>
                <a:cs typeface="Calibri" panose="020F0502020204030204" pitchFamily="34" charset="0"/>
              </a:rPr>
              <a:t>Méthodologie</a:t>
            </a:r>
          </a:p>
        </p:txBody>
      </p:sp>
      <p:sp>
        <p:nvSpPr>
          <p:cNvPr id="4" name="Text Placeholder 3">
            <a:extLst>
              <a:ext uri="{FF2B5EF4-FFF2-40B4-BE49-F238E27FC236}">
                <a16:creationId xmlns:a16="http://schemas.microsoft.com/office/drawing/2014/main" id="{3E66E591-CDAE-504C-9F64-732B9C937394}"/>
              </a:ext>
            </a:extLst>
          </p:cNvPr>
          <p:cNvSpPr txBox="1">
            <a:spLocks noGrp="1"/>
          </p:cNvSpPr>
          <p:nvPr>
            <p:ph type="body" idx="1"/>
          </p:nvPr>
        </p:nvSpPr>
        <p:spPr>
          <a:xfrm>
            <a:off x="691572" y="1921105"/>
            <a:ext cx="10808856" cy="3567603"/>
          </a:xfrm>
          <a:prstGeom prst="rect">
            <a:avLst/>
          </a:prstGeom>
          <a:noFill/>
        </p:spPr>
        <p:txBody>
          <a:bodyPr wrap="square" rtlCol="0">
            <a:spAutoFit/>
          </a:bodyPr>
          <a:lstStyle/>
          <a:p>
            <a:pPr marL="285750" indent="-285750">
              <a:buFont typeface="Arial" panose="020B0604020202020204" pitchFamily="34" charset="0"/>
              <a:buChar char="•"/>
            </a:pPr>
            <a:r>
              <a:rPr lang="fr-CA" sz="2400">
                <a:latin typeface="Calibri" panose="020F0502020204030204" pitchFamily="34" charset="0"/>
                <a:cs typeface="Calibri" panose="020F0502020204030204" pitchFamily="34" charset="0"/>
              </a:rPr>
              <a:t>123 organismes ont été invités à participer au scan environnemental</a:t>
            </a:r>
          </a:p>
          <a:p>
            <a:pPr marL="0" lvl="6" indent="0">
              <a:buNone/>
            </a:pPr>
            <a:endParaRPr lang="fr-CA" sz="2800">
              <a:latin typeface="Calibri" panose="020F0502020204030204" pitchFamily="34" charset="0"/>
              <a:ea typeface="Roboto" panose="02000000000000000000" pitchFamily="2" charset="0"/>
              <a:cs typeface="Calibri" panose="020F0502020204030204" pitchFamily="34" charset="0"/>
            </a:endParaRPr>
          </a:p>
          <a:p>
            <a:pPr marL="285750" lvl="6" indent="-285750">
              <a:spcBef>
                <a:spcPts val="1000"/>
              </a:spcBef>
              <a:buFont typeface="Arial" panose="020B0604020202020204" pitchFamily="34" charset="0"/>
              <a:buChar char="•"/>
            </a:pPr>
            <a:r>
              <a:rPr lang="fr-CA" sz="2400">
                <a:latin typeface="Calibri" panose="020F0502020204030204" pitchFamily="34" charset="0"/>
                <a:ea typeface="Roboto" panose="02000000000000000000" pitchFamily="2" charset="0"/>
                <a:cs typeface="Calibri" panose="020F0502020204030204" pitchFamily="34" charset="0"/>
              </a:rPr>
              <a:t>71 organismes ont répondu à notre invitation (58%)</a:t>
            </a:r>
          </a:p>
          <a:p>
            <a:pPr marL="0" lvl="6" indent="0">
              <a:spcBef>
                <a:spcPts val="1000"/>
              </a:spcBef>
              <a:buNone/>
            </a:pPr>
            <a:endParaRPr lang="fr-CA" sz="2800">
              <a:latin typeface="Calibri" panose="020F0502020204030204" pitchFamily="34" charset="0"/>
              <a:ea typeface="Roboto" panose="02000000000000000000" pitchFamily="2" charset="0"/>
              <a:cs typeface="Calibri" panose="020F0502020204030204" pitchFamily="34" charset="0"/>
            </a:endParaRPr>
          </a:p>
          <a:p>
            <a:pPr marL="285750" lvl="6" indent="-285750">
              <a:buFont typeface="Arial" panose="020B0604020202020204" pitchFamily="34" charset="0"/>
              <a:buChar char="•"/>
            </a:pPr>
            <a:r>
              <a:rPr lang="fr-CA" sz="2400">
                <a:latin typeface="Calibri" panose="020F0502020204030204" pitchFamily="34" charset="0"/>
                <a:ea typeface="Roboto" panose="02000000000000000000" pitchFamily="2" charset="0"/>
                <a:cs typeface="Calibri" panose="020F0502020204030204" pitchFamily="34" charset="0"/>
              </a:rPr>
              <a:t>45 entretiens téléphoniques (30 minutes)</a:t>
            </a:r>
          </a:p>
          <a:p>
            <a:pPr marL="742950" lvl="7" indent="-285750">
              <a:buFont typeface="Arial" panose="020B0604020202020204" pitchFamily="34" charset="0"/>
              <a:buChar char="•"/>
            </a:pPr>
            <a:r>
              <a:rPr lang="fr-CA" sz="2400">
                <a:latin typeface="Calibri" panose="020F0502020204030204" pitchFamily="34" charset="0"/>
                <a:ea typeface="Roboto" panose="02000000000000000000" pitchFamily="2" charset="0"/>
                <a:cs typeface="Calibri" panose="020F0502020204030204" pitchFamily="34" charset="0"/>
              </a:rPr>
              <a:t>6 </a:t>
            </a:r>
            <a:r>
              <a:rPr lang="fr-CA" sz="2400">
                <a:latin typeface="Calibri" panose="020F0502020204030204" pitchFamily="34" charset="0"/>
                <a:cs typeface="Calibri" panose="020F0502020204030204" pitchFamily="34" charset="0"/>
              </a:rPr>
              <a:t>organismes</a:t>
            </a:r>
            <a:r>
              <a:rPr lang="fr-CA" sz="2400">
                <a:latin typeface="Calibri" panose="020F0502020204030204" pitchFamily="34" charset="0"/>
                <a:ea typeface="Roboto" panose="02000000000000000000" pitchFamily="2" charset="0"/>
                <a:cs typeface="Calibri" panose="020F0502020204030204" pitchFamily="34" charset="0"/>
              </a:rPr>
              <a:t> ont été exclus</a:t>
            </a:r>
          </a:p>
          <a:p>
            <a:pPr marL="742950" lvl="7" indent="-285750">
              <a:buFont typeface="Arial" panose="020B0604020202020204" pitchFamily="34" charset="0"/>
              <a:buChar char="•"/>
            </a:pPr>
            <a:endParaRPr lang="fr-CA" sz="2400">
              <a:latin typeface="Calibri" panose="020F0502020204030204" pitchFamily="34" charset="0"/>
              <a:ea typeface="Roboto" panose="02000000000000000000" pitchFamily="2" charset="0"/>
              <a:cs typeface="Calibri" panose="020F0502020204030204" pitchFamily="34" charset="0"/>
            </a:endParaRPr>
          </a:p>
          <a:p>
            <a:pPr marL="285750" lvl="6" indent="-285750">
              <a:buFont typeface="Arial" panose="020B0604020202020204" pitchFamily="34" charset="0"/>
              <a:buChar char="•"/>
            </a:pPr>
            <a:r>
              <a:rPr lang="fr-CA" sz="2400">
                <a:latin typeface="Calibri" panose="020F0502020204030204" pitchFamily="34" charset="0"/>
                <a:ea typeface="Roboto" panose="02000000000000000000" pitchFamily="2" charset="0"/>
                <a:cs typeface="Calibri" panose="020F0502020204030204" pitchFamily="34" charset="0"/>
              </a:rPr>
              <a:t>39 organismes dans l’échantillon final (32% des organismes invités)</a:t>
            </a:r>
          </a:p>
        </p:txBody>
      </p:sp>
      <p:pic>
        <p:nvPicPr>
          <p:cNvPr id="5" name="Google Shape;253;p39">
            <a:extLst>
              <a:ext uri="{FF2B5EF4-FFF2-40B4-BE49-F238E27FC236}">
                <a16:creationId xmlns:a16="http://schemas.microsoft.com/office/drawing/2014/main" id="{A4AAF088-85F8-BD40-8094-F18401CC0DF2}"/>
              </a:ext>
            </a:extLst>
          </p:cNvPr>
          <p:cNvPicPr preferRelativeResize="0"/>
          <p:nvPr/>
        </p:nvPicPr>
        <p:blipFill rotWithShape="1">
          <a:blip r:embed="rId3">
            <a:alphaModFix amt="23000"/>
          </a:blip>
          <a:srcRect l="2562" t="1" r="51422" b="-13520"/>
          <a:stretch/>
        </p:blipFill>
        <p:spPr>
          <a:xfrm>
            <a:off x="10822192" y="102569"/>
            <a:ext cx="1369807" cy="1371230"/>
          </a:xfrm>
          <a:custGeom>
            <a:avLst/>
            <a:gdLst/>
            <a:ahLst/>
            <a:cxnLst/>
            <a:rect l="l" t="t" r="r" b="b"/>
            <a:pathLst>
              <a:path w="6024154" h="6858000" extrusionOk="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ln>
            <a:noFill/>
          </a:ln>
        </p:spPr>
      </p:pic>
    </p:spTree>
    <p:extLst>
      <p:ext uri="{BB962C8B-B14F-4D97-AF65-F5344CB8AC3E}">
        <p14:creationId xmlns:p14="http://schemas.microsoft.com/office/powerpoint/2010/main" val="3107536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8"/>
        <p:cNvGrpSpPr/>
        <p:nvPr/>
      </p:nvGrpSpPr>
      <p:grpSpPr>
        <a:xfrm>
          <a:off x="0" y="0"/>
          <a:ext cx="0" cy="0"/>
          <a:chOff x="0" y="0"/>
          <a:chExt cx="0" cy="0"/>
        </a:xfrm>
      </p:grpSpPr>
      <p:sp>
        <p:nvSpPr>
          <p:cNvPr id="260" name="Google Shape;260;p40"/>
          <p:cNvSpPr txBox="1">
            <a:spLocks noGrp="1"/>
          </p:cNvSpPr>
          <p:nvPr>
            <p:ph type="title"/>
          </p:nvPr>
        </p:nvSpPr>
        <p:spPr>
          <a:xfrm>
            <a:off x="860193" y="723467"/>
            <a:ext cx="5087500" cy="744836"/>
          </a:xfrm>
          <a:prstGeom prst="rect">
            <a:avLst/>
          </a:prstGeom>
          <a:noFill/>
          <a:ln>
            <a:noFill/>
          </a:ln>
        </p:spPr>
        <p:txBody>
          <a:bodyPr spcFirstLastPara="1" wrap="square" lIns="91425" tIns="45700" rIns="91425" bIns="45700" anchor="ctr" anchorCtr="0">
            <a:noAutofit/>
          </a:bodyPr>
          <a:lstStyle/>
          <a:p>
            <a:pPr marL="0" lvl="0" indent="0" rtl="0">
              <a:lnSpc>
                <a:spcPct val="90000"/>
              </a:lnSpc>
              <a:spcBef>
                <a:spcPts val="0"/>
              </a:spcBef>
              <a:spcAft>
                <a:spcPts val="0"/>
              </a:spcAft>
              <a:buClr>
                <a:schemeClr val="lt1"/>
              </a:buClr>
              <a:buSzPts val="3200"/>
              <a:buFont typeface="Calibri"/>
              <a:buNone/>
            </a:pPr>
            <a:r>
              <a:rPr lang="fr-CA" sz="4000" dirty="0">
                <a:solidFill>
                  <a:srgbClr val="C00000"/>
                </a:solidFill>
                <a:latin typeface="Calibri" panose="020F0502020204030204" pitchFamily="34" charset="0"/>
                <a:cs typeface="Calibri" panose="020F0502020204030204" pitchFamily="34" charset="0"/>
                <a:sym typeface="Calibri"/>
              </a:rPr>
              <a:t>L’échantillon final</a:t>
            </a:r>
            <a:endParaRPr lang="fr-CA" sz="4000" dirty="0">
              <a:solidFill>
                <a:srgbClr val="C00000"/>
              </a:solidFill>
              <a:latin typeface="Calibri" panose="020F0502020204030204" pitchFamily="34" charset="0"/>
              <a:cs typeface="Calibri" panose="020F0502020204030204" pitchFamily="34" charset="0"/>
            </a:endParaRPr>
          </a:p>
        </p:txBody>
      </p:sp>
      <p:graphicFrame>
        <p:nvGraphicFramePr>
          <p:cNvPr id="261" name="Google Shape;261;p40"/>
          <p:cNvGraphicFramePr/>
          <p:nvPr>
            <p:extLst>
              <p:ext uri="{D42A27DB-BD31-4B8C-83A1-F6EECF244321}">
                <p14:modId xmlns:p14="http://schemas.microsoft.com/office/powerpoint/2010/main" val="2087227030"/>
              </p:ext>
            </p:extLst>
          </p:nvPr>
        </p:nvGraphicFramePr>
        <p:xfrm>
          <a:off x="1255162" y="1686417"/>
          <a:ext cx="3148209" cy="2038260"/>
        </p:xfrm>
        <a:graphic>
          <a:graphicData uri="http://schemas.openxmlformats.org/drawingml/2006/table">
            <a:tbl>
              <a:tblPr firstRow="1" firstCol="1">
                <a:tableStyleId>{9D7B26C5-4107-4FEC-AEDC-1716B250A1EF}</a:tableStyleId>
              </a:tblPr>
              <a:tblGrid>
                <a:gridCol w="1961729">
                  <a:extLst>
                    <a:ext uri="{9D8B030D-6E8A-4147-A177-3AD203B41FA5}">
                      <a16:colId xmlns:a16="http://schemas.microsoft.com/office/drawing/2014/main" val="20000"/>
                    </a:ext>
                  </a:extLst>
                </a:gridCol>
                <a:gridCol w="1186480">
                  <a:extLst>
                    <a:ext uri="{9D8B030D-6E8A-4147-A177-3AD203B41FA5}">
                      <a16:colId xmlns:a16="http://schemas.microsoft.com/office/drawing/2014/main" val="20001"/>
                    </a:ext>
                  </a:extLst>
                </a:gridCol>
              </a:tblGrid>
              <a:tr h="407652">
                <a:tc gridSpan="2">
                  <a:txBody>
                    <a:body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lang="fr-FR" sz="2000" u="none" strike="noStrike" cap="none" noProof="0">
                          <a:latin typeface="Calibri" panose="020F0502020204030204" pitchFamily="34" charset="0"/>
                          <a:cs typeface="Calibri" panose="020F0502020204030204" pitchFamily="34" charset="0"/>
                          <a:sym typeface="Calibri"/>
                        </a:rPr>
                        <a:t>39 organismes</a:t>
                      </a:r>
                      <a:endParaRPr lang="fr-FR" sz="2000" b="0" i="0" u="none" strike="noStrike" cap="none" noProof="0">
                        <a:solidFill>
                          <a:srgbClr val="000000"/>
                        </a:solidFill>
                        <a:latin typeface="Calibri" panose="020F0502020204030204" pitchFamily="34" charset="0"/>
                        <a:ea typeface="Roboto" panose="02000000000000000000" pitchFamily="2" charset="0"/>
                        <a:cs typeface="Calibri" panose="020F0502020204030204" pitchFamily="34" charset="0"/>
                        <a:sym typeface="Calibri"/>
                      </a:endParaRPr>
                    </a:p>
                  </a:txBody>
                  <a:tcPr marL="0" marR="0" marT="0" marB="0" anchor="ctr"/>
                </a:tc>
                <a:tc hMerge="1">
                  <a:txBody>
                    <a:bodyPr/>
                    <a:lstStyle/>
                    <a:p>
                      <a:endParaRPr lang="en-US"/>
                    </a:p>
                  </a:txBody>
                  <a:tcPr/>
                </a:tc>
                <a:extLst>
                  <a:ext uri="{0D108BD9-81ED-4DB2-BD59-A6C34878D82A}">
                    <a16:rowId xmlns:a16="http://schemas.microsoft.com/office/drawing/2014/main" val="10000"/>
                  </a:ext>
                </a:extLst>
              </a:tr>
              <a:tr h="407652">
                <a:tc>
                  <a:txBody>
                    <a:bodyPr/>
                    <a:lstStyle/>
                    <a:p>
                      <a:pPr marL="0" marR="0" lvl="0" indent="0" algn="l" rtl="0">
                        <a:lnSpc>
                          <a:spcPct val="100000"/>
                        </a:lnSpc>
                        <a:spcBef>
                          <a:spcPts val="0"/>
                        </a:spcBef>
                        <a:spcAft>
                          <a:spcPts val="0"/>
                        </a:spcAft>
                        <a:buClr>
                          <a:srgbClr val="000000"/>
                        </a:buClr>
                        <a:buSzPts val="2800"/>
                        <a:buFont typeface="Arial"/>
                        <a:buNone/>
                      </a:pPr>
                      <a:r>
                        <a:rPr lang="fr-FR" sz="1800" u="none" strike="noStrike" cap="none" noProof="0">
                          <a:latin typeface="Calibri" panose="020F0502020204030204" pitchFamily="34" charset="0"/>
                          <a:cs typeface="Calibri" panose="020F0502020204030204" pitchFamily="34" charset="0"/>
                        </a:rPr>
                        <a:t>Communautaire</a:t>
                      </a:r>
                      <a:endParaRPr lang="fr-FR" sz="1800" b="0" i="0" u="none" strike="noStrike" cap="none" noProof="0">
                        <a:solidFill>
                          <a:srgbClr val="000000"/>
                        </a:solidFill>
                        <a:latin typeface="Calibri" panose="020F0502020204030204" pitchFamily="34" charset="0"/>
                        <a:ea typeface="Roboto" panose="02000000000000000000" pitchFamily="2" charset="0"/>
                        <a:cs typeface="Calibri" panose="020F0502020204030204" pitchFamily="34" charset="0"/>
                        <a:sym typeface="Calibri"/>
                      </a:endParaRPr>
                    </a:p>
                  </a:txBody>
                  <a:tcPr marL="0" marR="0" marT="0" marB="0" anchor="ctr"/>
                </a:tc>
                <a:tc>
                  <a:txBody>
                    <a:bodyPr/>
                    <a:lstStyle/>
                    <a:p>
                      <a:pPr marL="0" marR="0" lvl="0" indent="0" algn="l" rtl="0">
                        <a:lnSpc>
                          <a:spcPct val="100000"/>
                        </a:lnSpc>
                        <a:spcBef>
                          <a:spcPts val="0"/>
                        </a:spcBef>
                        <a:spcAft>
                          <a:spcPts val="0"/>
                        </a:spcAft>
                        <a:buClr>
                          <a:srgbClr val="000000"/>
                        </a:buClr>
                        <a:buSzPts val="2800"/>
                        <a:buFont typeface="Arial"/>
                        <a:buNone/>
                      </a:pPr>
                      <a:r>
                        <a:rPr lang="fr-FR" sz="1800" u="none" strike="noStrike" cap="none" noProof="0">
                          <a:latin typeface="Calibri" panose="020F0502020204030204" pitchFamily="34" charset="0"/>
                          <a:cs typeface="Calibri" panose="020F0502020204030204" pitchFamily="34" charset="0"/>
                        </a:rPr>
                        <a:t>30 (77%)</a:t>
                      </a:r>
                      <a:endParaRPr lang="fr-FR" sz="1800" b="0" i="0" u="none" strike="noStrike" cap="none" noProof="0">
                        <a:solidFill>
                          <a:srgbClr val="000000"/>
                        </a:solidFill>
                        <a:latin typeface="Calibri" panose="020F0502020204030204" pitchFamily="34" charset="0"/>
                        <a:ea typeface="Roboto" panose="02000000000000000000" pitchFamily="2" charset="0"/>
                        <a:cs typeface="Calibri" panose="020F0502020204030204" pitchFamily="34" charset="0"/>
                        <a:sym typeface="Calibri"/>
                      </a:endParaRPr>
                    </a:p>
                  </a:txBody>
                  <a:tcPr marL="0" marR="0" marT="0" marB="0" anchor="ctr"/>
                </a:tc>
                <a:extLst>
                  <a:ext uri="{0D108BD9-81ED-4DB2-BD59-A6C34878D82A}">
                    <a16:rowId xmlns:a16="http://schemas.microsoft.com/office/drawing/2014/main" val="10001"/>
                  </a:ext>
                </a:extLst>
              </a:tr>
              <a:tr h="407652">
                <a:tc>
                  <a:txBody>
                    <a:bodyPr/>
                    <a:lstStyle/>
                    <a:p>
                      <a:pPr marL="0" marR="0" lvl="0" indent="0" algn="l" rtl="0">
                        <a:lnSpc>
                          <a:spcPct val="100000"/>
                        </a:lnSpc>
                        <a:spcBef>
                          <a:spcPts val="0"/>
                        </a:spcBef>
                        <a:spcAft>
                          <a:spcPts val="0"/>
                        </a:spcAft>
                        <a:buClr>
                          <a:srgbClr val="000000"/>
                        </a:buClr>
                        <a:buSzPts val="2800"/>
                        <a:buFont typeface="Arial"/>
                        <a:buNone/>
                      </a:pPr>
                      <a:r>
                        <a:rPr lang="fr-FR" sz="1800" u="none" strike="noStrike" cap="none" noProof="0">
                          <a:latin typeface="Calibri" panose="020F0502020204030204" pitchFamily="34" charset="0"/>
                          <a:cs typeface="Calibri" panose="020F0502020204030204" pitchFamily="34" charset="0"/>
                        </a:rPr>
                        <a:t>Public, etc.</a:t>
                      </a:r>
                      <a:endParaRPr lang="fr-FR" sz="1800" b="0" i="0" u="none" strike="noStrike" cap="none" noProof="0">
                        <a:solidFill>
                          <a:srgbClr val="000000"/>
                        </a:solidFill>
                        <a:latin typeface="Calibri" panose="020F0502020204030204" pitchFamily="34" charset="0"/>
                        <a:ea typeface="Roboto" panose="02000000000000000000" pitchFamily="2" charset="0"/>
                        <a:cs typeface="Calibri" panose="020F0502020204030204" pitchFamily="34" charset="0"/>
                        <a:sym typeface="Calibri"/>
                      </a:endParaRPr>
                    </a:p>
                  </a:txBody>
                  <a:tcPr marL="0" marR="0" marT="0" marB="0" anchor="ctr"/>
                </a:tc>
                <a:tc>
                  <a:txBody>
                    <a:bodyPr/>
                    <a:lstStyle/>
                    <a:p>
                      <a:pPr marL="0" marR="0" lvl="0" indent="0" algn="l" rtl="0">
                        <a:lnSpc>
                          <a:spcPct val="100000"/>
                        </a:lnSpc>
                        <a:spcBef>
                          <a:spcPts val="0"/>
                        </a:spcBef>
                        <a:spcAft>
                          <a:spcPts val="0"/>
                        </a:spcAft>
                        <a:buClr>
                          <a:srgbClr val="000000"/>
                        </a:buClr>
                        <a:buSzPts val="2800"/>
                        <a:buFont typeface="Arial"/>
                        <a:buNone/>
                      </a:pPr>
                      <a:r>
                        <a:rPr lang="fr-FR" sz="1800" u="none" strike="noStrike" cap="none" noProof="0">
                          <a:latin typeface="Calibri" panose="020F0502020204030204" pitchFamily="34" charset="0"/>
                          <a:cs typeface="Calibri" panose="020F0502020204030204" pitchFamily="34" charset="0"/>
                        </a:rPr>
                        <a:t>6 (15%)</a:t>
                      </a:r>
                      <a:endParaRPr lang="fr-FR" sz="1800" b="0" i="0" u="none" strike="noStrike" cap="none" noProof="0">
                        <a:solidFill>
                          <a:srgbClr val="000000"/>
                        </a:solidFill>
                        <a:latin typeface="Calibri" panose="020F0502020204030204" pitchFamily="34" charset="0"/>
                        <a:ea typeface="Roboto" panose="02000000000000000000" pitchFamily="2" charset="0"/>
                        <a:cs typeface="Calibri" panose="020F0502020204030204" pitchFamily="34" charset="0"/>
                        <a:sym typeface="Calibri"/>
                      </a:endParaRPr>
                    </a:p>
                  </a:txBody>
                  <a:tcPr marL="0" marR="0" marT="0" marB="0" anchor="ctr"/>
                </a:tc>
                <a:extLst>
                  <a:ext uri="{0D108BD9-81ED-4DB2-BD59-A6C34878D82A}">
                    <a16:rowId xmlns:a16="http://schemas.microsoft.com/office/drawing/2014/main" val="10002"/>
                  </a:ext>
                </a:extLst>
              </a:tr>
              <a:tr h="407652">
                <a:tc>
                  <a:txBody>
                    <a:bodyPr/>
                    <a:lstStyle/>
                    <a:p>
                      <a:pPr marL="0" marR="0" lvl="0" indent="0" algn="l" rtl="0">
                        <a:lnSpc>
                          <a:spcPct val="100000"/>
                        </a:lnSpc>
                        <a:spcBef>
                          <a:spcPts val="0"/>
                        </a:spcBef>
                        <a:spcAft>
                          <a:spcPts val="0"/>
                        </a:spcAft>
                        <a:buClr>
                          <a:srgbClr val="000000"/>
                        </a:buClr>
                        <a:buSzPts val="2800"/>
                        <a:buFont typeface="Arial"/>
                        <a:buNone/>
                      </a:pPr>
                      <a:r>
                        <a:rPr lang="fr-FR" sz="1800" u="none" strike="noStrike" cap="none" noProof="0">
                          <a:latin typeface="Calibri" panose="020F0502020204030204" pitchFamily="34" charset="0"/>
                          <a:cs typeface="Calibri" panose="020F0502020204030204" pitchFamily="34" charset="0"/>
                        </a:rPr>
                        <a:t>Municipal</a:t>
                      </a:r>
                      <a:endParaRPr lang="fr-FR" sz="1800" b="0" i="0" u="none" strike="noStrike" cap="none" noProof="0">
                        <a:solidFill>
                          <a:srgbClr val="000000"/>
                        </a:solidFill>
                        <a:latin typeface="Calibri" panose="020F0502020204030204" pitchFamily="34" charset="0"/>
                        <a:ea typeface="Roboto" panose="02000000000000000000" pitchFamily="2" charset="0"/>
                        <a:cs typeface="Calibri" panose="020F0502020204030204" pitchFamily="34" charset="0"/>
                        <a:sym typeface="Calibri"/>
                      </a:endParaRPr>
                    </a:p>
                  </a:txBody>
                  <a:tcPr marL="0" marR="0" marT="0" marB="0" anchor="ctr"/>
                </a:tc>
                <a:tc>
                  <a:txBody>
                    <a:bodyPr/>
                    <a:lstStyle/>
                    <a:p>
                      <a:pPr marL="0" marR="0" lvl="0" indent="0" algn="l" rtl="0">
                        <a:lnSpc>
                          <a:spcPct val="100000"/>
                        </a:lnSpc>
                        <a:spcBef>
                          <a:spcPts val="0"/>
                        </a:spcBef>
                        <a:spcAft>
                          <a:spcPts val="0"/>
                        </a:spcAft>
                        <a:buClr>
                          <a:srgbClr val="000000"/>
                        </a:buClr>
                        <a:buSzPts val="2800"/>
                        <a:buFont typeface="Arial"/>
                        <a:buNone/>
                      </a:pPr>
                      <a:r>
                        <a:rPr lang="fr-FR" sz="1800" u="none" strike="noStrike" cap="none" noProof="0">
                          <a:latin typeface="Calibri" panose="020F0502020204030204" pitchFamily="34" charset="0"/>
                          <a:cs typeface="Calibri" panose="020F0502020204030204" pitchFamily="34" charset="0"/>
                        </a:rPr>
                        <a:t>2 (5%)</a:t>
                      </a:r>
                      <a:endParaRPr lang="fr-FR" sz="1800" b="0" i="0" u="none" strike="noStrike" cap="none" noProof="0">
                        <a:solidFill>
                          <a:srgbClr val="000000"/>
                        </a:solidFill>
                        <a:latin typeface="Calibri" panose="020F0502020204030204" pitchFamily="34" charset="0"/>
                        <a:ea typeface="Roboto" panose="02000000000000000000" pitchFamily="2" charset="0"/>
                        <a:cs typeface="Calibri" panose="020F0502020204030204" pitchFamily="34" charset="0"/>
                        <a:sym typeface="Calibri"/>
                      </a:endParaRPr>
                    </a:p>
                  </a:txBody>
                  <a:tcPr marL="0" marR="0" marT="0" marB="0" anchor="ctr"/>
                </a:tc>
                <a:extLst>
                  <a:ext uri="{0D108BD9-81ED-4DB2-BD59-A6C34878D82A}">
                    <a16:rowId xmlns:a16="http://schemas.microsoft.com/office/drawing/2014/main" val="1428846941"/>
                  </a:ext>
                </a:extLst>
              </a:tr>
              <a:tr h="407652">
                <a:tc>
                  <a:txBody>
                    <a:bodyPr/>
                    <a:lstStyle/>
                    <a:p>
                      <a:pPr marL="0" marR="0" lvl="0" indent="0" algn="l" rtl="0">
                        <a:lnSpc>
                          <a:spcPct val="100000"/>
                        </a:lnSpc>
                        <a:spcBef>
                          <a:spcPts val="0"/>
                        </a:spcBef>
                        <a:spcAft>
                          <a:spcPts val="0"/>
                        </a:spcAft>
                        <a:buClr>
                          <a:srgbClr val="000000"/>
                        </a:buClr>
                        <a:buSzPts val="2800"/>
                        <a:buFont typeface="Arial"/>
                        <a:buNone/>
                      </a:pPr>
                      <a:r>
                        <a:rPr lang="fr-FR" sz="1800" u="none" strike="noStrike" cap="none" noProof="0">
                          <a:latin typeface="Calibri" panose="020F0502020204030204" pitchFamily="34" charset="0"/>
                          <a:cs typeface="Calibri" panose="020F0502020204030204" pitchFamily="34" charset="0"/>
                        </a:rPr>
                        <a:t>Privé</a:t>
                      </a:r>
                      <a:endParaRPr lang="fr-FR" sz="1800" b="0" i="0" u="none" strike="noStrike" cap="none" noProof="0">
                        <a:solidFill>
                          <a:srgbClr val="000000"/>
                        </a:solidFill>
                        <a:latin typeface="Calibri" panose="020F0502020204030204" pitchFamily="34" charset="0"/>
                        <a:ea typeface="Roboto" panose="02000000000000000000" pitchFamily="2" charset="0"/>
                        <a:cs typeface="Calibri" panose="020F0502020204030204" pitchFamily="34" charset="0"/>
                        <a:sym typeface="Calibri"/>
                      </a:endParaRPr>
                    </a:p>
                  </a:txBody>
                  <a:tcPr marL="0" marR="0" marT="0" marB="0" anchor="ctr"/>
                </a:tc>
                <a:tc>
                  <a:txBody>
                    <a:bodyPr/>
                    <a:lstStyle/>
                    <a:p>
                      <a:pPr marL="0" marR="0" lvl="0" indent="0" algn="l" rtl="0">
                        <a:lnSpc>
                          <a:spcPct val="100000"/>
                        </a:lnSpc>
                        <a:spcBef>
                          <a:spcPts val="0"/>
                        </a:spcBef>
                        <a:spcAft>
                          <a:spcPts val="0"/>
                        </a:spcAft>
                        <a:buClr>
                          <a:srgbClr val="000000"/>
                        </a:buClr>
                        <a:buSzPts val="2800"/>
                        <a:buFont typeface="Arial"/>
                        <a:buNone/>
                      </a:pPr>
                      <a:r>
                        <a:rPr lang="fr-FR" sz="1800" u="none" strike="noStrike" cap="none" noProof="0" dirty="0">
                          <a:latin typeface="Calibri" panose="020F0502020204030204" pitchFamily="34" charset="0"/>
                          <a:cs typeface="Calibri" panose="020F0502020204030204" pitchFamily="34" charset="0"/>
                        </a:rPr>
                        <a:t>1 (3%)</a:t>
                      </a:r>
                      <a:endParaRPr lang="fr-FR" sz="1800" b="0" i="0" u="none" strike="noStrike" cap="none" noProof="0" dirty="0">
                        <a:solidFill>
                          <a:srgbClr val="000000"/>
                        </a:solidFill>
                        <a:latin typeface="Calibri" panose="020F0502020204030204" pitchFamily="34" charset="0"/>
                        <a:ea typeface="Roboto" panose="02000000000000000000" pitchFamily="2" charset="0"/>
                        <a:cs typeface="Calibri" panose="020F0502020204030204" pitchFamily="34" charset="0"/>
                        <a:sym typeface="Calibri"/>
                      </a:endParaRPr>
                    </a:p>
                  </a:txBody>
                  <a:tcPr marL="0" marR="0" marT="0" marB="0" anchor="ctr"/>
                </a:tc>
                <a:extLst>
                  <a:ext uri="{0D108BD9-81ED-4DB2-BD59-A6C34878D82A}">
                    <a16:rowId xmlns:a16="http://schemas.microsoft.com/office/drawing/2014/main" val="10004"/>
                  </a:ext>
                </a:extLst>
              </a:tr>
            </a:tbl>
          </a:graphicData>
        </a:graphic>
      </p:graphicFrame>
      <p:graphicFrame>
        <p:nvGraphicFramePr>
          <p:cNvPr id="5" name="Chart 4" descr="Représentation des 39 organismes selon le type d'activités offertes.&#10;Les deux : 36%&#10;Seulement formation : 28%&#10;Seulement sensibilisation : 36 %">
            <a:extLst>
              <a:ext uri="{FF2B5EF4-FFF2-40B4-BE49-F238E27FC236}">
                <a16:creationId xmlns:a16="http://schemas.microsoft.com/office/drawing/2014/main" id="{245F7ADD-C9AF-E842-8077-7A7298370B5D}"/>
              </a:ext>
            </a:extLst>
          </p:cNvPr>
          <p:cNvGraphicFramePr/>
          <p:nvPr>
            <p:extLst>
              <p:ext uri="{D42A27DB-BD31-4B8C-83A1-F6EECF244321}">
                <p14:modId xmlns:p14="http://schemas.microsoft.com/office/powerpoint/2010/main" val="4213468123"/>
              </p:ext>
            </p:extLst>
          </p:nvPr>
        </p:nvGraphicFramePr>
        <p:xfrm>
          <a:off x="6244308" y="1232384"/>
          <a:ext cx="4663438" cy="43335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Google Shape;261;p40">
            <a:extLst>
              <a:ext uri="{FF2B5EF4-FFF2-40B4-BE49-F238E27FC236}">
                <a16:creationId xmlns:a16="http://schemas.microsoft.com/office/drawing/2014/main" id="{D369F2D4-79CF-2549-AC4F-B409D0357972}"/>
              </a:ext>
            </a:extLst>
          </p:cNvPr>
          <p:cNvGraphicFramePr/>
          <p:nvPr>
            <p:extLst>
              <p:ext uri="{D42A27DB-BD31-4B8C-83A1-F6EECF244321}">
                <p14:modId xmlns:p14="http://schemas.microsoft.com/office/powerpoint/2010/main" val="3513902268"/>
              </p:ext>
            </p:extLst>
          </p:nvPr>
        </p:nvGraphicFramePr>
        <p:xfrm>
          <a:off x="1257471" y="4539159"/>
          <a:ext cx="3145900" cy="1222956"/>
        </p:xfrm>
        <a:graphic>
          <a:graphicData uri="http://schemas.openxmlformats.org/drawingml/2006/table">
            <a:tbl>
              <a:tblPr firstRow="1" firstCol="1">
                <a:tableStyleId>{9D7B26C5-4107-4FEC-AEDC-1716B250A1EF}</a:tableStyleId>
              </a:tblPr>
              <a:tblGrid>
                <a:gridCol w="1912426">
                  <a:extLst>
                    <a:ext uri="{9D8B030D-6E8A-4147-A177-3AD203B41FA5}">
                      <a16:colId xmlns:a16="http://schemas.microsoft.com/office/drawing/2014/main" val="20000"/>
                    </a:ext>
                  </a:extLst>
                </a:gridCol>
                <a:gridCol w="1233474">
                  <a:extLst>
                    <a:ext uri="{9D8B030D-6E8A-4147-A177-3AD203B41FA5}">
                      <a16:colId xmlns:a16="http://schemas.microsoft.com/office/drawing/2014/main" val="20001"/>
                    </a:ext>
                  </a:extLst>
                </a:gridCol>
              </a:tblGrid>
              <a:tr h="407652">
                <a:tc gridSpan="2">
                  <a:txBody>
                    <a:bodyPr/>
                    <a:lstStyle/>
                    <a:p>
                      <a:pPr marL="0" marR="0" lvl="0" indent="0" algn="l" rtl="0">
                        <a:lnSpc>
                          <a:spcPct val="100000"/>
                        </a:lnSpc>
                        <a:spcBef>
                          <a:spcPts val="0"/>
                        </a:spcBef>
                        <a:spcAft>
                          <a:spcPts val="0"/>
                        </a:spcAft>
                        <a:buClr>
                          <a:srgbClr val="000000"/>
                        </a:buClr>
                        <a:buSzPts val="2800"/>
                        <a:buFont typeface="Arial"/>
                        <a:buNone/>
                      </a:pPr>
                      <a:r>
                        <a:rPr lang="fr-FR" sz="2000" u="none" strike="noStrike" cap="none" noProof="0">
                          <a:latin typeface="Calibri" panose="020F0502020204030204" pitchFamily="34" charset="0"/>
                          <a:cs typeface="Calibri" panose="020F0502020204030204" pitchFamily="34" charset="0"/>
                          <a:sym typeface="Calibri"/>
                        </a:rPr>
                        <a:t>129 activités uniques</a:t>
                      </a:r>
                      <a:endParaRPr lang="fr-FR" sz="2000" b="1" i="0" u="none" strike="noStrike" cap="none" noProof="0">
                        <a:solidFill>
                          <a:schemeClr val="lt1"/>
                        </a:solidFill>
                        <a:latin typeface="Calibri" panose="020F0502020204030204" pitchFamily="34" charset="0"/>
                        <a:ea typeface="+mn-ea"/>
                        <a:cs typeface="Calibri" panose="020F0502020204030204" pitchFamily="34" charset="0"/>
                        <a:sym typeface="Calibri"/>
                      </a:endParaRPr>
                    </a:p>
                  </a:txBody>
                  <a:tcPr marL="0" marR="0" marT="0" marB="0" anchor="ctr"/>
                </a:tc>
                <a:tc hMerge="1">
                  <a:txBody>
                    <a:bodyPr/>
                    <a:lstStyle/>
                    <a:p>
                      <a:endParaRPr lang="en-US"/>
                    </a:p>
                  </a:txBody>
                  <a:tcPr/>
                </a:tc>
                <a:extLst>
                  <a:ext uri="{0D108BD9-81ED-4DB2-BD59-A6C34878D82A}">
                    <a16:rowId xmlns:a16="http://schemas.microsoft.com/office/drawing/2014/main" val="10000"/>
                  </a:ext>
                </a:extLst>
              </a:tr>
              <a:tr h="407652">
                <a:tc>
                  <a:txBody>
                    <a:bodyPr/>
                    <a:lstStyle/>
                    <a:p>
                      <a:pPr marL="0" marR="0" lvl="0" indent="0" algn="l" rtl="0">
                        <a:lnSpc>
                          <a:spcPct val="100000"/>
                        </a:lnSpc>
                        <a:spcBef>
                          <a:spcPts val="0"/>
                        </a:spcBef>
                        <a:spcAft>
                          <a:spcPts val="0"/>
                        </a:spcAft>
                        <a:buClr>
                          <a:srgbClr val="000000"/>
                        </a:buClr>
                        <a:buSzPts val="2800"/>
                        <a:buFont typeface="Arial"/>
                        <a:buNone/>
                      </a:pPr>
                      <a:r>
                        <a:rPr lang="fr-FR" sz="1800" u="none" strike="noStrike" cap="none" noProof="0">
                          <a:latin typeface="Calibri" panose="020F0502020204030204" pitchFamily="34" charset="0"/>
                          <a:cs typeface="Calibri" panose="020F0502020204030204" pitchFamily="34" charset="0"/>
                          <a:sym typeface="Calibri"/>
                        </a:rPr>
                        <a:t>Formation</a:t>
                      </a:r>
                      <a:endParaRPr lang="fr-FR" sz="1800" b="0" i="0" u="none" strike="noStrike" cap="none" noProof="0">
                        <a:solidFill>
                          <a:srgbClr val="000000"/>
                        </a:solidFill>
                        <a:latin typeface="Calibri" panose="020F0502020204030204" pitchFamily="34" charset="0"/>
                        <a:ea typeface="Roboto" panose="02000000000000000000" pitchFamily="2" charset="0"/>
                        <a:cs typeface="Calibri" panose="020F0502020204030204" pitchFamily="34" charset="0"/>
                        <a:sym typeface="Calibri"/>
                      </a:endParaRPr>
                    </a:p>
                  </a:txBody>
                  <a:tcPr marL="0" marR="0" marT="0" marB="0" anchor="ctr"/>
                </a:tc>
                <a:tc>
                  <a:txBody>
                    <a:bodyPr/>
                    <a:lstStyle/>
                    <a:p>
                      <a:pPr marL="0" marR="0" lvl="0" indent="0" algn="l" rtl="0">
                        <a:lnSpc>
                          <a:spcPct val="100000"/>
                        </a:lnSpc>
                        <a:spcBef>
                          <a:spcPts val="0"/>
                        </a:spcBef>
                        <a:spcAft>
                          <a:spcPts val="0"/>
                        </a:spcAft>
                        <a:buClr>
                          <a:srgbClr val="000000"/>
                        </a:buClr>
                        <a:buSzPts val="2800"/>
                        <a:buFont typeface="Arial"/>
                        <a:buNone/>
                      </a:pPr>
                      <a:r>
                        <a:rPr lang="fr-FR" sz="1800" u="none" strike="noStrike" cap="none" noProof="0">
                          <a:latin typeface="Calibri" panose="020F0502020204030204" pitchFamily="34" charset="0"/>
                          <a:cs typeface="Calibri" panose="020F0502020204030204" pitchFamily="34" charset="0"/>
                          <a:sym typeface="Calibri"/>
                        </a:rPr>
                        <a:t>71 (55%)</a:t>
                      </a:r>
                      <a:endParaRPr lang="fr-FR" sz="1800" b="0" i="0" u="none" strike="noStrike" cap="none" noProof="0">
                        <a:solidFill>
                          <a:srgbClr val="000000"/>
                        </a:solidFill>
                        <a:latin typeface="Calibri" panose="020F0502020204030204" pitchFamily="34" charset="0"/>
                        <a:ea typeface="Roboto" panose="02000000000000000000" pitchFamily="2" charset="0"/>
                        <a:cs typeface="Calibri" panose="020F0502020204030204" pitchFamily="34" charset="0"/>
                        <a:sym typeface="Calibri"/>
                      </a:endParaRPr>
                    </a:p>
                  </a:txBody>
                  <a:tcPr marL="0" marR="0" marT="0" marB="0" anchor="ctr"/>
                </a:tc>
                <a:extLst>
                  <a:ext uri="{0D108BD9-81ED-4DB2-BD59-A6C34878D82A}">
                    <a16:rowId xmlns:a16="http://schemas.microsoft.com/office/drawing/2014/main" val="10001"/>
                  </a:ext>
                </a:extLst>
              </a:tr>
              <a:tr h="407652">
                <a:tc>
                  <a:txBody>
                    <a:bodyPr/>
                    <a:lstStyle/>
                    <a:p>
                      <a:pPr marL="0" marR="0" lvl="0" indent="0" algn="l" rtl="0">
                        <a:lnSpc>
                          <a:spcPct val="100000"/>
                        </a:lnSpc>
                        <a:spcBef>
                          <a:spcPts val="0"/>
                        </a:spcBef>
                        <a:spcAft>
                          <a:spcPts val="0"/>
                        </a:spcAft>
                        <a:buClr>
                          <a:srgbClr val="000000"/>
                        </a:buClr>
                        <a:buSzPts val="2800"/>
                        <a:buFont typeface="Arial"/>
                        <a:buNone/>
                      </a:pPr>
                      <a:r>
                        <a:rPr lang="fr-FR" sz="1800" u="none" strike="noStrike" cap="none" noProof="0">
                          <a:latin typeface="Calibri" panose="020F0502020204030204" pitchFamily="34" charset="0"/>
                          <a:cs typeface="Calibri" panose="020F0502020204030204" pitchFamily="34" charset="0"/>
                          <a:sym typeface="Calibri"/>
                        </a:rPr>
                        <a:t>Sensibilisation</a:t>
                      </a:r>
                      <a:endParaRPr lang="fr-FR" sz="1800" b="0" i="0" u="none" strike="noStrike" cap="none" noProof="0">
                        <a:solidFill>
                          <a:srgbClr val="000000"/>
                        </a:solidFill>
                        <a:latin typeface="Calibri" panose="020F0502020204030204" pitchFamily="34" charset="0"/>
                        <a:ea typeface="Roboto" panose="02000000000000000000" pitchFamily="2" charset="0"/>
                        <a:cs typeface="Calibri" panose="020F0502020204030204" pitchFamily="34" charset="0"/>
                        <a:sym typeface="Calibri"/>
                      </a:endParaRPr>
                    </a:p>
                  </a:txBody>
                  <a:tcPr marL="0" marR="0" marT="0" marB="0" anchor="ctr"/>
                </a:tc>
                <a:tc>
                  <a:txBody>
                    <a:bodyPr/>
                    <a:lstStyle/>
                    <a:p>
                      <a:pPr marL="0" marR="0" lvl="0" indent="0" algn="l" rtl="0">
                        <a:lnSpc>
                          <a:spcPct val="100000"/>
                        </a:lnSpc>
                        <a:spcBef>
                          <a:spcPts val="0"/>
                        </a:spcBef>
                        <a:spcAft>
                          <a:spcPts val="0"/>
                        </a:spcAft>
                        <a:buClr>
                          <a:srgbClr val="000000"/>
                        </a:buClr>
                        <a:buSzPts val="2800"/>
                        <a:buFont typeface="Arial"/>
                        <a:buNone/>
                      </a:pPr>
                      <a:r>
                        <a:rPr lang="fr-FR" sz="1800" u="none" strike="noStrike" cap="none" noProof="0" dirty="0">
                          <a:latin typeface="Calibri" panose="020F0502020204030204" pitchFamily="34" charset="0"/>
                          <a:cs typeface="Calibri" panose="020F0502020204030204" pitchFamily="34" charset="0"/>
                          <a:sym typeface="Calibri"/>
                        </a:rPr>
                        <a:t>58 (45%)</a:t>
                      </a:r>
                      <a:endParaRPr lang="fr-FR" sz="1800" b="0" i="0" u="none" strike="noStrike" cap="none" noProof="0" dirty="0">
                        <a:solidFill>
                          <a:srgbClr val="000000"/>
                        </a:solidFill>
                        <a:latin typeface="Calibri" panose="020F0502020204030204" pitchFamily="34" charset="0"/>
                        <a:ea typeface="Roboto" panose="02000000000000000000" pitchFamily="2" charset="0"/>
                        <a:cs typeface="Calibri" panose="020F0502020204030204" pitchFamily="34" charset="0"/>
                        <a:sym typeface="Calibri"/>
                      </a:endParaRPr>
                    </a:p>
                  </a:txBody>
                  <a:tcPr marL="0" marR="0" marT="0" marB="0" anchor="ctr"/>
                </a:tc>
                <a:extLst>
                  <a:ext uri="{0D108BD9-81ED-4DB2-BD59-A6C34878D82A}">
                    <a16:rowId xmlns:a16="http://schemas.microsoft.com/office/drawing/2014/main" val="10002"/>
                  </a:ext>
                </a:extLst>
              </a:tr>
            </a:tbl>
          </a:graphicData>
        </a:graphic>
      </p:graphicFrame>
      <p:pic>
        <p:nvPicPr>
          <p:cNvPr id="8" name="Google Shape;253;p39">
            <a:extLst>
              <a:ext uri="{FF2B5EF4-FFF2-40B4-BE49-F238E27FC236}">
                <a16:creationId xmlns:a16="http://schemas.microsoft.com/office/drawing/2014/main" id="{15218F9B-2F12-244A-8918-0C72CEAFD115}"/>
              </a:ext>
            </a:extLst>
          </p:cNvPr>
          <p:cNvPicPr preferRelativeResize="0"/>
          <p:nvPr/>
        </p:nvPicPr>
        <p:blipFill rotWithShape="1">
          <a:blip r:embed="rId4">
            <a:alphaModFix amt="23000"/>
          </a:blip>
          <a:srcRect l="2562" t="1" r="51422" b="-13520"/>
          <a:stretch/>
        </p:blipFill>
        <p:spPr>
          <a:xfrm>
            <a:off x="10822192" y="102569"/>
            <a:ext cx="1369807" cy="1371230"/>
          </a:xfrm>
          <a:custGeom>
            <a:avLst/>
            <a:gdLst/>
            <a:ahLst/>
            <a:cxnLst/>
            <a:rect l="l" t="t" r="r" b="b"/>
            <a:pathLst>
              <a:path w="6024154" h="6858000" extrusionOk="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8"/>
        <p:cNvGrpSpPr/>
        <p:nvPr/>
      </p:nvGrpSpPr>
      <p:grpSpPr>
        <a:xfrm>
          <a:off x="0" y="0"/>
          <a:ext cx="0" cy="0"/>
          <a:chOff x="0" y="0"/>
          <a:chExt cx="0" cy="0"/>
        </a:xfrm>
      </p:grpSpPr>
      <p:sp>
        <p:nvSpPr>
          <p:cNvPr id="300" name="Google Shape;300;p43"/>
          <p:cNvSpPr txBox="1">
            <a:spLocks noGrp="1"/>
          </p:cNvSpPr>
          <p:nvPr>
            <p:ph type="title"/>
          </p:nvPr>
        </p:nvSpPr>
        <p:spPr>
          <a:xfrm>
            <a:off x="526073" y="466578"/>
            <a:ext cx="11139900" cy="9303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FFFFFF"/>
              </a:buClr>
              <a:buSzPts val="5400"/>
              <a:buFont typeface="Calibri"/>
              <a:buNone/>
            </a:pPr>
            <a:r>
              <a:rPr lang="fr-CA" noProof="1">
                <a:solidFill>
                  <a:srgbClr val="C00000"/>
                </a:solidFill>
                <a:sym typeface="Calibri"/>
              </a:rPr>
              <a:t>Provenance des activités</a:t>
            </a:r>
            <a:endParaRPr lang="fr-CA" sz="3600" noProof="1">
              <a:solidFill>
                <a:srgbClr val="C00000"/>
              </a:solidFill>
            </a:endParaRPr>
          </a:p>
        </p:txBody>
      </p:sp>
      <p:pic>
        <p:nvPicPr>
          <p:cNvPr id="6" name="Google Shape;253;p39">
            <a:extLst>
              <a:ext uri="{FF2B5EF4-FFF2-40B4-BE49-F238E27FC236}">
                <a16:creationId xmlns:a16="http://schemas.microsoft.com/office/drawing/2014/main" id="{542B7593-0A67-CB4E-A83E-A57A22084EE4}"/>
              </a:ext>
            </a:extLst>
          </p:cNvPr>
          <p:cNvPicPr preferRelativeResize="0"/>
          <p:nvPr/>
        </p:nvPicPr>
        <p:blipFill rotWithShape="1">
          <a:blip r:embed="rId3">
            <a:alphaModFix amt="23000"/>
          </a:blip>
          <a:srcRect l="2562" t="1" r="51422" b="-13520"/>
          <a:stretch/>
        </p:blipFill>
        <p:spPr>
          <a:xfrm>
            <a:off x="10822192" y="102569"/>
            <a:ext cx="1369807" cy="1371230"/>
          </a:xfrm>
          <a:custGeom>
            <a:avLst/>
            <a:gdLst/>
            <a:ahLst/>
            <a:cxnLst/>
            <a:rect l="l" t="t" r="r" b="b"/>
            <a:pathLst>
              <a:path w="6024154" h="6858000" extrusionOk="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ln>
            <a:noFill/>
          </a:ln>
        </p:spPr>
      </p:pic>
      <p:graphicFrame>
        <p:nvGraphicFramePr>
          <p:cNvPr id="3" name="Table 2" descr="Tableau montrant la provenance des activités&#10;Activités de sensibilisation (n=27) : organismes communautaires (21), organismes (para) municipaux (4), organismes publics/gouvernemautaux (2), privé (0)&#10;&#10;Activités de formation (n=24) : organismes communautaires (16), organismes (para) municipaux (5), organismes publics/gouvernemautaux (2), privé (1)&#10;&#10;Organismes en tout (n=39) : organismes communautaires (30), organismes (para) municipaux (6), organismes publics/gouvernemautaux (2), privé (1)">
            <a:extLst>
              <a:ext uri="{FF2B5EF4-FFF2-40B4-BE49-F238E27FC236}">
                <a16:creationId xmlns:a16="http://schemas.microsoft.com/office/drawing/2014/main" id="{E606C30A-7F6C-024F-8A69-917DBD47AECB}"/>
              </a:ext>
            </a:extLst>
          </p:cNvPr>
          <p:cNvGraphicFramePr>
            <a:graphicFrameLocks noGrp="1"/>
          </p:cNvGraphicFramePr>
          <p:nvPr>
            <p:extLst>
              <p:ext uri="{D42A27DB-BD31-4B8C-83A1-F6EECF244321}">
                <p14:modId xmlns:p14="http://schemas.microsoft.com/office/powerpoint/2010/main" val="2106088200"/>
              </p:ext>
            </p:extLst>
          </p:nvPr>
        </p:nvGraphicFramePr>
        <p:xfrm>
          <a:off x="729343" y="1760887"/>
          <a:ext cx="10400601" cy="4540582"/>
        </p:xfrm>
        <a:graphic>
          <a:graphicData uri="http://schemas.openxmlformats.org/drawingml/2006/table">
            <a:tbl>
              <a:tblPr firstRow="1" bandRow="1">
                <a:tableStyleId>{C083E6E3-FA7D-4D7B-A595-EF9225AFEA82}</a:tableStyleId>
              </a:tblPr>
              <a:tblGrid>
                <a:gridCol w="3582285">
                  <a:extLst>
                    <a:ext uri="{9D8B030D-6E8A-4147-A177-3AD203B41FA5}">
                      <a16:colId xmlns:a16="http://schemas.microsoft.com/office/drawing/2014/main" val="2971502994"/>
                    </a:ext>
                  </a:extLst>
                </a:gridCol>
                <a:gridCol w="1704579">
                  <a:extLst>
                    <a:ext uri="{9D8B030D-6E8A-4147-A177-3AD203B41FA5}">
                      <a16:colId xmlns:a16="http://schemas.microsoft.com/office/drawing/2014/main" val="1519879377"/>
                    </a:ext>
                  </a:extLst>
                </a:gridCol>
                <a:gridCol w="1704579">
                  <a:extLst>
                    <a:ext uri="{9D8B030D-6E8A-4147-A177-3AD203B41FA5}">
                      <a16:colId xmlns:a16="http://schemas.microsoft.com/office/drawing/2014/main" val="2422543928"/>
                    </a:ext>
                  </a:extLst>
                </a:gridCol>
                <a:gridCol w="1704579">
                  <a:extLst>
                    <a:ext uri="{9D8B030D-6E8A-4147-A177-3AD203B41FA5}">
                      <a16:colId xmlns:a16="http://schemas.microsoft.com/office/drawing/2014/main" val="1036292359"/>
                    </a:ext>
                  </a:extLst>
                </a:gridCol>
                <a:gridCol w="1704579">
                  <a:extLst>
                    <a:ext uri="{9D8B030D-6E8A-4147-A177-3AD203B41FA5}">
                      <a16:colId xmlns:a16="http://schemas.microsoft.com/office/drawing/2014/main" val="2883299602"/>
                    </a:ext>
                  </a:extLst>
                </a:gridCol>
              </a:tblGrid>
              <a:tr h="1114464">
                <a:tc>
                  <a:txBody>
                    <a:bodyPr/>
                    <a:lstStyle/>
                    <a:p>
                      <a:pPr algn="l" fontAlgn="b"/>
                      <a:endParaRPr lang="fr-CA" sz="1600" b="0" i="0" u="none" strike="noStrike" noProof="0">
                        <a:solidFill>
                          <a:srgbClr val="000000"/>
                        </a:solidFill>
                        <a:effectLst/>
                        <a:latin typeface="Calibri" panose="020F0502020204030204" pitchFamily="34" charset="0"/>
                        <a:cs typeface="Calibri" panose="020F0502020204030204" pitchFamily="34" charset="0"/>
                      </a:endParaRPr>
                    </a:p>
                  </a:txBody>
                  <a:tcPr marL="9525" marR="9525" marT="9525" marB="0"/>
                </a:tc>
                <a:tc>
                  <a:txBody>
                    <a:bodyPr/>
                    <a:lstStyle/>
                    <a:p>
                      <a:pPr algn="l" fontAlgn="b"/>
                      <a:r>
                        <a:rPr lang="fr-CA" sz="1400" b="0" u="none" strike="noStrike" noProof="0">
                          <a:effectLst/>
                          <a:latin typeface="Calibri" panose="020F0502020204030204" pitchFamily="34" charset="0"/>
                          <a:cs typeface="Calibri" panose="020F0502020204030204" pitchFamily="34" charset="0"/>
                        </a:rPr>
                        <a:t>Organismes communautaires </a:t>
                      </a:r>
                      <a:endParaRPr lang="fr-CA" sz="1400" b="0" i="0" u="none" strike="noStrike" noProof="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l" fontAlgn="b"/>
                      <a:r>
                        <a:rPr lang="fr-CA" sz="1400" b="0" u="none" strike="noStrike" noProof="0">
                          <a:effectLst/>
                          <a:latin typeface="Calibri" panose="020F0502020204030204" pitchFamily="34" charset="0"/>
                          <a:cs typeface="Calibri" panose="020F0502020204030204" pitchFamily="34" charset="0"/>
                        </a:rPr>
                        <a:t>Organismes (para) municipaux </a:t>
                      </a:r>
                      <a:endParaRPr lang="fr-CA" sz="1400" b="0" i="0" u="none" strike="noStrike" noProof="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l" fontAlgn="b"/>
                      <a:r>
                        <a:rPr lang="fr-CA" sz="1400" b="0" u="none" strike="noStrike" noProof="0">
                          <a:effectLst/>
                          <a:latin typeface="Calibri" panose="020F0502020204030204" pitchFamily="34" charset="0"/>
                          <a:cs typeface="Calibri" panose="020F0502020204030204" pitchFamily="34" charset="0"/>
                        </a:rPr>
                        <a:t>Organismes publics, (para)/</a:t>
                      </a:r>
                    </a:p>
                    <a:p>
                      <a:pPr algn="l" fontAlgn="b"/>
                      <a:r>
                        <a:rPr lang="fr-CA" sz="1400" b="0" u="none" strike="noStrike" noProof="0">
                          <a:effectLst/>
                          <a:latin typeface="Calibri" panose="020F0502020204030204" pitchFamily="34" charset="0"/>
                          <a:cs typeface="Calibri" panose="020F0502020204030204" pitchFamily="34" charset="0"/>
                        </a:rPr>
                        <a:t>gouvernementaux</a:t>
                      </a:r>
                      <a:endParaRPr lang="fr-CA" sz="1400" b="0" i="0" u="none" strike="noStrike" noProof="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l" fontAlgn="b"/>
                      <a:r>
                        <a:rPr lang="fr-CA" sz="1400" b="0" u="none" strike="noStrike" noProof="0">
                          <a:effectLst/>
                          <a:latin typeface="Calibri" panose="020F0502020204030204" pitchFamily="34" charset="0"/>
                          <a:cs typeface="Calibri" panose="020F0502020204030204" pitchFamily="34" charset="0"/>
                        </a:rPr>
                        <a:t>Acteurs du secteur privé</a:t>
                      </a:r>
                      <a:endParaRPr lang="fr-CA" sz="1400" b="0" i="0" u="none" strike="noStrike" noProof="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2131663458"/>
                  </a:ext>
                </a:extLst>
              </a:tr>
              <a:tr h="1633917">
                <a:tc>
                  <a:txBody>
                    <a:bodyPr/>
                    <a:lstStyle/>
                    <a:p>
                      <a:pPr marL="0" marR="0" lvl="0" indent="0" algn="l" defTabSz="914400" rtl="0" eaLnBrk="1" fontAlgn="b" latinLnBrk="0" hangingPunct="1">
                        <a:lnSpc>
                          <a:spcPct val="150000"/>
                        </a:lnSpc>
                        <a:spcBef>
                          <a:spcPts val="0"/>
                        </a:spcBef>
                        <a:spcAft>
                          <a:spcPts val="0"/>
                        </a:spcAft>
                        <a:buClr>
                          <a:srgbClr val="000000"/>
                        </a:buClr>
                        <a:buSzTx/>
                        <a:buFont typeface="Arial"/>
                        <a:buNone/>
                        <a:tabLst/>
                        <a:defRPr/>
                      </a:pPr>
                      <a:r>
                        <a:rPr lang="fr-CA" sz="1600" b="0" u="none" strike="noStrike" noProof="0">
                          <a:effectLst/>
                          <a:latin typeface="Calibri" panose="020F0502020204030204" pitchFamily="34" charset="0"/>
                          <a:cs typeface="Calibri" panose="020F0502020204030204" pitchFamily="34" charset="0"/>
                        </a:rPr>
                        <a:t>Organismes offrant des </a:t>
                      </a:r>
                      <a:r>
                        <a:rPr lang="fr-CA" sz="1600" b="1" u="none" strike="noStrike" noProof="0">
                          <a:effectLst/>
                          <a:latin typeface="Calibri" panose="020F0502020204030204" pitchFamily="34" charset="0"/>
                          <a:cs typeface="Calibri" panose="020F0502020204030204" pitchFamily="34" charset="0"/>
                        </a:rPr>
                        <a:t>activités de sensibilisation</a:t>
                      </a:r>
                      <a:r>
                        <a:rPr lang="fr-CA" sz="1600" b="0" u="none" strike="noStrike" noProof="0">
                          <a:effectLst/>
                          <a:latin typeface="Calibri" panose="020F0502020204030204" pitchFamily="34" charset="0"/>
                          <a:cs typeface="Calibri" panose="020F0502020204030204" pitchFamily="34" charset="0"/>
                        </a:rPr>
                        <a:t> (n=27) </a:t>
                      </a:r>
                      <a:endParaRPr lang="fr-CA" sz="1600" b="0" i="0" u="none" strike="noStrike" noProof="0">
                        <a:solidFill>
                          <a:srgbClr val="000000"/>
                        </a:solidFill>
                        <a:effectLst/>
                        <a:latin typeface="Calibri" panose="020F0502020204030204" pitchFamily="34" charset="0"/>
                        <a:cs typeface="Calibri" panose="020F0502020204030204" pitchFamily="34" charset="0"/>
                      </a:endParaRPr>
                    </a:p>
                  </a:txBody>
                  <a:tcPr marL="9525" marR="9525" marT="9525" marB="0" anchor="ctr">
                    <a:lnB w="28575" cap="flat" cmpd="sng" algn="ctr">
                      <a:solidFill>
                        <a:schemeClr val="tx2">
                          <a:lumMod val="75000"/>
                        </a:schemeClr>
                      </a:solidFill>
                      <a:prstDash val="solid"/>
                      <a:round/>
                      <a:headEnd type="none" w="med" len="med"/>
                      <a:tailEnd type="none" w="med" len="med"/>
                    </a:lnB>
                  </a:tcPr>
                </a:tc>
                <a:tc>
                  <a:txBody>
                    <a:bodyPr/>
                    <a:lstStyle/>
                    <a:p>
                      <a:pPr algn="l" fontAlgn="b"/>
                      <a:r>
                        <a:rPr lang="fr-CA" sz="1600" u="none" strike="noStrike" noProof="0">
                          <a:effectLst/>
                          <a:latin typeface="Calibri" panose="020F0502020204030204" pitchFamily="34" charset="0"/>
                          <a:cs typeface="Calibri" panose="020F0502020204030204" pitchFamily="34" charset="0"/>
                        </a:rPr>
                        <a:t>21 (77.8 %) </a:t>
                      </a:r>
                      <a:endParaRPr lang="fr-CA" sz="1600" b="0" i="0" u="none" strike="noStrike" noProof="0">
                        <a:solidFill>
                          <a:srgbClr val="000000"/>
                        </a:solidFill>
                        <a:effectLst/>
                        <a:latin typeface="Calibri" panose="020F0502020204030204" pitchFamily="34" charset="0"/>
                        <a:cs typeface="Calibri" panose="020F0502020204030204" pitchFamily="34" charset="0"/>
                      </a:endParaRPr>
                    </a:p>
                  </a:txBody>
                  <a:tcPr marL="9525" marR="9525" marT="9525" marB="0" anchor="ctr">
                    <a:lnB w="28575" cap="flat" cmpd="sng" algn="ctr">
                      <a:solidFill>
                        <a:schemeClr val="tx2">
                          <a:lumMod val="75000"/>
                        </a:schemeClr>
                      </a:solidFill>
                      <a:prstDash val="solid"/>
                      <a:round/>
                      <a:headEnd type="none" w="med" len="med"/>
                      <a:tailEnd type="none" w="med" len="med"/>
                    </a:lnB>
                  </a:tcPr>
                </a:tc>
                <a:tc>
                  <a:txBody>
                    <a:bodyPr/>
                    <a:lstStyle/>
                    <a:p>
                      <a:pPr algn="l" fontAlgn="b"/>
                      <a:r>
                        <a:rPr lang="fr-CA" sz="1600" u="none" strike="noStrike" noProof="0" dirty="0">
                          <a:effectLst/>
                          <a:latin typeface="Calibri" panose="020F0502020204030204" pitchFamily="34" charset="0"/>
                          <a:cs typeface="Calibri" panose="020F0502020204030204" pitchFamily="34" charset="0"/>
                        </a:rPr>
                        <a:t>4 (14.8 %)</a:t>
                      </a:r>
                      <a:endParaRPr lang="fr-CA" sz="1600" b="0" i="0" u="none" strike="noStrike" noProof="0" dirty="0">
                        <a:solidFill>
                          <a:srgbClr val="000000"/>
                        </a:solidFill>
                        <a:effectLst/>
                        <a:latin typeface="Calibri" panose="020F0502020204030204" pitchFamily="34" charset="0"/>
                        <a:cs typeface="Calibri" panose="020F0502020204030204" pitchFamily="34" charset="0"/>
                      </a:endParaRPr>
                    </a:p>
                  </a:txBody>
                  <a:tcPr marL="9525" marR="9525" marT="9525" marB="0" anchor="ctr">
                    <a:lnB w="28575" cap="flat" cmpd="sng" algn="ctr">
                      <a:solidFill>
                        <a:schemeClr val="tx2">
                          <a:lumMod val="75000"/>
                        </a:schemeClr>
                      </a:solidFill>
                      <a:prstDash val="solid"/>
                      <a:round/>
                      <a:headEnd type="none" w="med" len="med"/>
                      <a:tailEnd type="none" w="med" len="med"/>
                    </a:lnB>
                  </a:tcPr>
                </a:tc>
                <a:tc>
                  <a:txBody>
                    <a:bodyPr/>
                    <a:lstStyle/>
                    <a:p>
                      <a:pPr algn="l" fontAlgn="b"/>
                      <a:r>
                        <a:rPr lang="fr-CA" sz="1600" u="none" strike="noStrike" noProof="0">
                          <a:effectLst/>
                          <a:latin typeface="Calibri" panose="020F0502020204030204" pitchFamily="34" charset="0"/>
                          <a:cs typeface="Calibri" panose="020F0502020204030204" pitchFamily="34" charset="0"/>
                        </a:rPr>
                        <a:t>2 (7.4 %) </a:t>
                      </a:r>
                      <a:endParaRPr lang="fr-CA" sz="1600" b="0" i="0" u="none" strike="noStrike" noProof="0">
                        <a:solidFill>
                          <a:srgbClr val="000000"/>
                        </a:solidFill>
                        <a:effectLst/>
                        <a:latin typeface="Calibri" panose="020F0502020204030204" pitchFamily="34" charset="0"/>
                        <a:cs typeface="Calibri" panose="020F0502020204030204" pitchFamily="34" charset="0"/>
                      </a:endParaRPr>
                    </a:p>
                  </a:txBody>
                  <a:tcPr marL="9525" marR="9525" marT="9525" marB="0" anchor="ctr">
                    <a:lnB w="28575" cap="flat" cmpd="sng" algn="ctr">
                      <a:solidFill>
                        <a:schemeClr val="tx2">
                          <a:lumMod val="75000"/>
                        </a:schemeClr>
                      </a:solidFill>
                      <a:prstDash val="solid"/>
                      <a:round/>
                      <a:headEnd type="none" w="med" len="med"/>
                      <a:tailEnd type="none" w="med" len="med"/>
                    </a:lnB>
                  </a:tcPr>
                </a:tc>
                <a:tc>
                  <a:txBody>
                    <a:bodyPr/>
                    <a:lstStyle/>
                    <a:p>
                      <a:pPr algn="l" fontAlgn="b"/>
                      <a:r>
                        <a:rPr lang="fr-CA" sz="1600" u="none" strike="noStrike" noProof="0">
                          <a:effectLst/>
                          <a:latin typeface="Calibri" panose="020F0502020204030204" pitchFamily="34" charset="0"/>
                          <a:cs typeface="Calibri" panose="020F0502020204030204" pitchFamily="34" charset="0"/>
                        </a:rPr>
                        <a:t>0</a:t>
                      </a:r>
                      <a:endParaRPr lang="fr-CA" sz="1600" b="0" i="0" u="none" strike="noStrike" noProof="0">
                        <a:solidFill>
                          <a:srgbClr val="000000"/>
                        </a:solidFill>
                        <a:effectLst/>
                        <a:latin typeface="Calibri" panose="020F0502020204030204" pitchFamily="34" charset="0"/>
                        <a:cs typeface="Calibri" panose="020F0502020204030204" pitchFamily="34" charset="0"/>
                      </a:endParaRPr>
                    </a:p>
                  </a:txBody>
                  <a:tcPr marL="9525" marR="9525" marT="9525" marB="0" anchor="ctr">
                    <a:lnB w="28575" cap="flat" cmpd="sng" algn="ctr">
                      <a:solidFill>
                        <a:schemeClr val="tx2">
                          <a:lumMod val="75000"/>
                        </a:schemeClr>
                      </a:solidFill>
                      <a:prstDash val="solid"/>
                      <a:round/>
                      <a:headEnd type="none" w="med" len="med"/>
                      <a:tailEnd type="none" w="med" len="med"/>
                    </a:lnB>
                  </a:tcPr>
                </a:tc>
                <a:extLst>
                  <a:ext uri="{0D108BD9-81ED-4DB2-BD59-A6C34878D82A}">
                    <a16:rowId xmlns:a16="http://schemas.microsoft.com/office/drawing/2014/main" val="3002525293"/>
                  </a:ext>
                </a:extLst>
              </a:tr>
              <a:tr h="1023605">
                <a:tc>
                  <a:txBody>
                    <a:bodyPr/>
                    <a:lstStyle/>
                    <a:p>
                      <a:pPr marL="0" marR="0" lvl="0" indent="0" algn="l" defTabSz="914400" rtl="0" eaLnBrk="1" fontAlgn="b" latinLnBrk="0" hangingPunct="1">
                        <a:lnSpc>
                          <a:spcPct val="150000"/>
                        </a:lnSpc>
                        <a:spcBef>
                          <a:spcPts val="0"/>
                        </a:spcBef>
                        <a:spcAft>
                          <a:spcPts val="0"/>
                        </a:spcAft>
                        <a:buClr>
                          <a:srgbClr val="000000"/>
                        </a:buClr>
                        <a:buSzTx/>
                        <a:buFont typeface="Arial"/>
                        <a:buNone/>
                        <a:tabLst/>
                        <a:defRPr/>
                      </a:pPr>
                      <a:r>
                        <a:rPr lang="fr-CA" sz="1600" u="none" strike="noStrike" noProof="0">
                          <a:effectLst/>
                          <a:latin typeface="Calibri" panose="020F0502020204030204" pitchFamily="34" charset="0"/>
                          <a:cs typeface="Calibri" panose="020F0502020204030204" pitchFamily="34" charset="0"/>
                        </a:rPr>
                        <a:t>Organismes offrant des </a:t>
                      </a:r>
                      <a:r>
                        <a:rPr lang="fr-CA" sz="1600" b="1" u="none" strike="noStrike" noProof="0">
                          <a:effectLst/>
                          <a:latin typeface="Calibri" panose="020F0502020204030204" pitchFamily="34" charset="0"/>
                          <a:cs typeface="Calibri" panose="020F0502020204030204" pitchFamily="34" charset="0"/>
                        </a:rPr>
                        <a:t>activités de formation </a:t>
                      </a:r>
                      <a:r>
                        <a:rPr lang="fr-CA" sz="1600" u="none" strike="noStrike" noProof="0">
                          <a:effectLst/>
                          <a:latin typeface="Calibri" panose="020F0502020204030204" pitchFamily="34" charset="0"/>
                          <a:cs typeface="Calibri" panose="020F0502020204030204" pitchFamily="34" charset="0"/>
                        </a:rPr>
                        <a:t>(n=24)</a:t>
                      </a:r>
                      <a:endParaRPr lang="fr-CA" sz="1600" b="0" i="0" u="none" strike="noStrike" noProof="0">
                        <a:solidFill>
                          <a:srgbClr val="000000"/>
                        </a:solidFill>
                        <a:effectLst/>
                        <a:latin typeface="Calibri" panose="020F0502020204030204" pitchFamily="34" charset="0"/>
                        <a:cs typeface="Calibri" panose="020F0502020204030204" pitchFamily="34" charset="0"/>
                      </a:endParaRPr>
                    </a:p>
                  </a:txBody>
                  <a:tcPr marL="9525" marR="9525" marT="9525" marB="0" anchor="ct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c>
                  <a:txBody>
                    <a:bodyPr/>
                    <a:lstStyle/>
                    <a:p>
                      <a:pPr algn="l" fontAlgn="b"/>
                      <a:r>
                        <a:rPr lang="fr-CA" sz="1600" u="none" strike="noStrike" noProof="0">
                          <a:effectLst/>
                          <a:latin typeface="Calibri" panose="020F0502020204030204" pitchFamily="34" charset="0"/>
                          <a:cs typeface="Calibri" panose="020F0502020204030204" pitchFamily="34" charset="0"/>
                        </a:rPr>
                        <a:t>16 (66.7 %) </a:t>
                      </a:r>
                      <a:endParaRPr lang="fr-CA" sz="1600" b="0" i="0" u="none" strike="noStrike" noProof="0">
                        <a:solidFill>
                          <a:srgbClr val="000000"/>
                        </a:solidFill>
                        <a:effectLst/>
                        <a:latin typeface="Calibri" panose="020F0502020204030204" pitchFamily="34" charset="0"/>
                        <a:cs typeface="Calibri" panose="020F0502020204030204" pitchFamily="34" charset="0"/>
                      </a:endParaRPr>
                    </a:p>
                  </a:txBody>
                  <a:tcPr marL="9525" marR="9525" marT="9525" marB="0" anchor="ct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c>
                  <a:txBody>
                    <a:bodyPr/>
                    <a:lstStyle/>
                    <a:p>
                      <a:pPr algn="l" fontAlgn="b"/>
                      <a:r>
                        <a:rPr lang="fr-CA" sz="1600" u="none" strike="noStrike" noProof="0">
                          <a:effectLst/>
                          <a:latin typeface="Calibri" panose="020F0502020204030204" pitchFamily="34" charset="0"/>
                          <a:cs typeface="Calibri" panose="020F0502020204030204" pitchFamily="34" charset="0"/>
                        </a:rPr>
                        <a:t>5 (20.8 %)</a:t>
                      </a:r>
                      <a:endParaRPr lang="fr-CA" sz="1600" b="0" i="0" u="none" strike="noStrike" noProof="0">
                        <a:solidFill>
                          <a:srgbClr val="000000"/>
                        </a:solidFill>
                        <a:effectLst/>
                        <a:latin typeface="Calibri" panose="020F0502020204030204" pitchFamily="34" charset="0"/>
                        <a:cs typeface="Calibri" panose="020F0502020204030204" pitchFamily="34" charset="0"/>
                      </a:endParaRPr>
                    </a:p>
                  </a:txBody>
                  <a:tcPr marL="9525" marR="9525" marT="9525" marB="0" anchor="ct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c>
                  <a:txBody>
                    <a:bodyPr/>
                    <a:lstStyle/>
                    <a:p>
                      <a:pPr algn="l" fontAlgn="b"/>
                      <a:r>
                        <a:rPr lang="fr-CA" sz="1600" u="none" strike="noStrike" noProof="0">
                          <a:effectLst/>
                          <a:latin typeface="Calibri" panose="020F0502020204030204" pitchFamily="34" charset="0"/>
                          <a:cs typeface="Calibri" panose="020F0502020204030204" pitchFamily="34" charset="0"/>
                        </a:rPr>
                        <a:t>2 (8.3 %)</a:t>
                      </a:r>
                      <a:endParaRPr lang="fr-CA" sz="1600" b="0" i="0" u="none" strike="noStrike" noProof="0">
                        <a:solidFill>
                          <a:srgbClr val="000000"/>
                        </a:solidFill>
                        <a:effectLst/>
                        <a:latin typeface="Calibri" panose="020F0502020204030204" pitchFamily="34" charset="0"/>
                        <a:cs typeface="Calibri" panose="020F0502020204030204" pitchFamily="34" charset="0"/>
                      </a:endParaRPr>
                    </a:p>
                  </a:txBody>
                  <a:tcPr marL="9525" marR="9525" marT="9525" marB="0" anchor="ct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c>
                  <a:txBody>
                    <a:bodyPr/>
                    <a:lstStyle/>
                    <a:p>
                      <a:pPr algn="l" fontAlgn="b"/>
                      <a:r>
                        <a:rPr lang="fr-CA" sz="1600" u="none" strike="noStrike" noProof="0">
                          <a:effectLst/>
                          <a:latin typeface="Calibri" panose="020F0502020204030204" pitchFamily="34" charset="0"/>
                          <a:cs typeface="Calibri" panose="020F0502020204030204" pitchFamily="34" charset="0"/>
                        </a:rPr>
                        <a:t>1 (4.2 %) </a:t>
                      </a:r>
                      <a:endParaRPr lang="fr-CA" sz="1600" b="0" i="0" u="none" strike="noStrike" noProof="0">
                        <a:solidFill>
                          <a:srgbClr val="000000"/>
                        </a:solidFill>
                        <a:effectLst/>
                        <a:latin typeface="Calibri" panose="020F0502020204030204" pitchFamily="34" charset="0"/>
                        <a:cs typeface="Calibri" panose="020F0502020204030204" pitchFamily="34" charset="0"/>
                      </a:endParaRPr>
                    </a:p>
                  </a:txBody>
                  <a:tcPr marL="9525" marR="9525" marT="9525" marB="0" anchor="ct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extLst>
                  <a:ext uri="{0D108BD9-81ED-4DB2-BD59-A6C34878D82A}">
                    <a16:rowId xmlns:a16="http://schemas.microsoft.com/office/drawing/2014/main" val="895276204"/>
                  </a:ext>
                </a:extLst>
              </a:tr>
              <a:tr h="768596">
                <a:tc>
                  <a:txBody>
                    <a:bodyPr/>
                    <a:lstStyle/>
                    <a:p>
                      <a:pPr marL="0" marR="0" lvl="0" indent="0" algn="l" defTabSz="914400" rtl="0" eaLnBrk="1" fontAlgn="b" latinLnBrk="0" hangingPunct="1">
                        <a:lnSpc>
                          <a:spcPct val="150000"/>
                        </a:lnSpc>
                        <a:spcBef>
                          <a:spcPts val="0"/>
                        </a:spcBef>
                        <a:spcAft>
                          <a:spcPts val="0"/>
                        </a:spcAft>
                        <a:buClr>
                          <a:srgbClr val="000000"/>
                        </a:buClr>
                        <a:buSzTx/>
                        <a:buFont typeface="Arial"/>
                        <a:buNone/>
                        <a:tabLst/>
                        <a:defRPr/>
                      </a:pPr>
                      <a:r>
                        <a:rPr lang="fr-CA" sz="1600" u="none" strike="noStrike" noProof="0">
                          <a:effectLst/>
                          <a:latin typeface="Calibri" panose="020F0502020204030204" pitchFamily="34" charset="0"/>
                          <a:cs typeface="Calibri" panose="020F0502020204030204" pitchFamily="34" charset="0"/>
                        </a:rPr>
                        <a:t>Organismes en tout (n=39)</a:t>
                      </a:r>
                      <a:endParaRPr lang="fr-CA" sz="1600" b="0" i="0" u="none" strike="noStrike" noProof="0">
                        <a:solidFill>
                          <a:srgbClr val="000000"/>
                        </a:solidFill>
                        <a:effectLst/>
                        <a:latin typeface="Calibri" panose="020F0502020204030204" pitchFamily="34" charset="0"/>
                        <a:cs typeface="Calibri" panose="020F0502020204030204" pitchFamily="34" charset="0"/>
                      </a:endParaRPr>
                    </a:p>
                  </a:txBody>
                  <a:tcPr marL="9525" marR="9525" marT="9525" marB="0" anchor="ctr">
                    <a:lnT w="28575" cap="flat" cmpd="sng" algn="ctr">
                      <a:solidFill>
                        <a:schemeClr val="tx2">
                          <a:lumMod val="75000"/>
                        </a:schemeClr>
                      </a:solidFill>
                      <a:prstDash val="solid"/>
                      <a:round/>
                      <a:headEnd type="none" w="med" len="med"/>
                      <a:tailEnd type="none" w="med" len="med"/>
                    </a:lnT>
                  </a:tcPr>
                </a:tc>
                <a:tc>
                  <a:txBody>
                    <a:bodyPr/>
                    <a:lstStyle/>
                    <a:p>
                      <a:pPr algn="l" fontAlgn="b"/>
                      <a:r>
                        <a:rPr lang="fr-CA" sz="1600" u="none" strike="noStrike" noProof="0">
                          <a:effectLst/>
                          <a:latin typeface="Calibri" panose="020F0502020204030204" pitchFamily="34" charset="0"/>
                          <a:cs typeface="Calibri" panose="020F0502020204030204" pitchFamily="34" charset="0"/>
                        </a:rPr>
                        <a:t>30 (76.9 %) </a:t>
                      </a:r>
                      <a:endParaRPr lang="fr-CA" sz="1600" b="0" i="0" u="none" strike="noStrike" noProof="0">
                        <a:solidFill>
                          <a:srgbClr val="000000"/>
                        </a:solidFill>
                        <a:effectLst/>
                        <a:latin typeface="Calibri" panose="020F0502020204030204" pitchFamily="34" charset="0"/>
                        <a:cs typeface="Calibri" panose="020F0502020204030204" pitchFamily="34" charset="0"/>
                      </a:endParaRPr>
                    </a:p>
                  </a:txBody>
                  <a:tcPr marL="9525" marR="9525" marT="9525" marB="0" anchor="ctr">
                    <a:lnT w="28575" cap="flat" cmpd="sng" algn="ctr">
                      <a:solidFill>
                        <a:schemeClr val="tx2">
                          <a:lumMod val="75000"/>
                        </a:schemeClr>
                      </a:solidFill>
                      <a:prstDash val="solid"/>
                      <a:round/>
                      <a:headEnd type="none" w="med" len="med"/>
                      <a:tailEnd type="none" w="med" len="med"/>
                    </a:lnT>
                  </a:tcPr>
                </a:tc>
                <a:tc>
                  <a:txBody>
                    <a:bodyPr/>
                    <a:lstStyle/>
                    <a:p>
                      <a:pPr algn="l" fontAlgn="b"/>
                      <a:r>
                        <a:rPr lang="fr-CA" sz="1600" u="none" strike="noStrike" noProof="0">
                          <a:effectLst/>
                          <a:latin typeface="Calibri" panose="020F0502020204030204" pitchFamily="34" charset="0"/>
                          <a:cs typeface="Calibri" panose="020F0502020204030204" pitchFamily="34" charset="0"/>
                        </a:rPr>
                        <a:t>6 (15.4 %)</a:t>
                      </a:r>
                      <a:endParaRPr lang="fr-CA" sz="1600" b="0" i="0" u="none" strike="noStrike" noProof="0">
                        <a:solidFill>
                          <a:srgbClr val="000000"/>
                        </a:solidFill>
                        <a:effectLst/>
                        <a:latin typeface="Calibri" panose="020F0502020204030204" pitchFamily="34" charset="0"/>
                        <a:cs typeface="Calibri" panose="020F0502020204030204" pitchFamily="34" charset="0"/>
                      </a:endParaRPr>
                    </a:p>
                  </a:txBody>
                  <a:tcPr marL="9525" marR="9525" marT="9525" marB="0" anchor="ctr">
                    <a:lnT w="28575" cap="flat" cmpd="sng" algn="ctr">
                      <a:solidFill>
                        <a:schemeClr val="tx2">
                          <a:lumMod val="75000"/>
                        </a:schemeClr>
                      </a:solidFill>
                      <a:prstDash val="solid"/>
                      <a:round/>
                      <a:headEnd type="none" w="med" len="med"/>
                      <a:tailEnd type="none" w="med" len="med"/>
                    </a:lnT>
                  </a:tcPr>
                </a:tc>
                <a:tc>
                  <a:txBody>
                    <a:bodyPr/>
                    <a:lstStyle/>
                    <a:p>
                      <a:pPr algn="l" fontAlgn="b"/>
                      <a:r>
                        <a:rPr lang="fr-CA" sz="1600" u="none" strike="noStrike" noProof="0">
                          <a:effectLst/>
                          <a:latin typeface="Calibri" panose="020F0502020204030204" pitchFamily="34" charset="0"/>
                          <a:cs typeface="Calibri" panose="020F0502020204030204" pitchFamily="34" charset="0"/>
                        </a:rPr>
                        <a:t>2 (5.1 %)</a:t>
                      </a:r>
                      <a:endParaRPr lang="fr-CA" sz="1600" b="0" i="0" u="none" strike="noStrike" noProof="0">
                        <a:solidFill>
                          <a:srgbClr val="000000"/>
                        </a:solidFill>
                        <a:effectLst/>
                        <a:latin typeface="Calibri" panose="020F0502020204030204" pitchFamily="34" charset="0"/>
                        <a:cs typeface="Calibri" panose="020F0502020204030204" pitchFamily="34" charset="0"/>
                      </a:endParaRPr>
                    </a:p>
                  </a:txBody>
                  <a:tcPr marL="9525" marR="9525" marT="9525" marB="0" anchor="ctr">
                    <a:lnT w="28575" cap="flat" cmpd="sng" algn="ctr">
                      <a:solidFill>
                        <a:schemeClr val="tx2">
                          <a:lumMod val="75000"/>
                        </a:schemeClr>
                      </a:solidFill>
                      <a:prstDash val="solid"/>
                      <a:round/>
                      <a:headEnd type="none" w="med" len="med"/>
                      <a:tailEnd type="none" w="med" len="med"/>
                    </a:lnT>
                  </a:tcPr>
                </a:tc>
                <a:tc>
                  <a:txBody>
                    <a:bodyPr/>
                    <a:lstStyle/>
                    <a:p>
                      <a:pPr algn="l" fontAlgn="b"/>
                      <a:r>
                        <a:rPr lang="fr-CA" sz="1600" u="none" strike="noStrike" noProof="0" dirty="0">
                          <a:effectLst/>
                          <a:latin typeface="Calibri" panose="020F0502020204030204" pitchFamily="34" charset="0"/>
                          <a:cs typeface="Calibri" panose="020F0502020204030204" pitchFamily="34" charset="0"/>
                        </a:rPr>
                        <a:t>1 (2.6 %) </a:t>
                      </a:r>
                      <a:endParaRPr lang="fr-CA" sz="1600" b="0" i="0" u="none" strike="noStrike" noProof="0" dirty="0">
                        <a:solidFill>
                          <a:srgbClr val="000000"/>
                        </a:solidFill>
                        <a:effectLst/>
                        <a:latin typeface="Calibri" panose="020F0502020204030204" pitchFamily="34" charset="0"/>
                        <a:cs typeface="Calibri" panose="020F0502020204030204" pitchFamily="34" charset="0"/>
                      </a:endParaRPr>
                    </a:p>
                  </a:txBody>
                  <a:tcPr marL="9525" marR="9525" marT="9525" marB="0" anchor="ctr">
                    <a:lnT w="28575" cap="flat" cmpd="sng" algn="ctr">
                      <a:solidFill>
                        <a:schemeClr val="tx2">
                          <a:lumMod val="75000"/>
                        </a:schemeClr>
                      </a:solidFill>
                      <a:prstDash val="solid"/>
                      <a:round/>
                      <a:headEnd type="none" w="med" len="med"/>
                      <a:tailEnd type="none" w="med" len="med"/>
                    </a:lnT>
                  </a:tcPr>
                </a:tc>
                <a:extLst>
                  <a:ext uri="{0D108BD9-81ED-4DB2-BD59-A6C34878D82A}">
                    <a16:rowId xmlns:a16="http://schemas.microsoft.com/office/drawing/2014/main" val="868379388"/>
                  </a:ext>
                </a:extLst>
              </a:tr>
            </a:tbl>
          </a:graphicData>
        </a:graphic>
      </p:graphicFrame>
    </p:spTree>
    <p:extLst>
      <p:ext uri="{BB962C8B-B14F-4D97-AF65-F5344CB8AC3E}">
        <p14:creationId xmlns:p14="http://schemas.microsoft.com/office/powerpoint/2010/main" val="2793222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8"/>
        <p:cNvGrpSpPr/>
        <p:nvPr/>
      </p:nvGrpSpPr>
      <p:grpSpPr>
        <a:xfrm>
          <a:off x="0" y="0"/>
          <a:ext cx="0" cy="0"/>
          <a:chOff x="0" y="0"/>
          <a:chExt cx="0" cy="0"/>
        </a:xfrm>
      </p:grpSpPr>
      <p:sp>
        <p:nvSpPr>
          <p:cNvPr id="300" name="Google Shape;300;p43"/>
          <p:cNvSpPr txBox="1">
            <a:spLocks noGrp="1"/>
          </p:cNvSpPr>
          <p:nvPr>
            <p:ph type="title"/>
          </p:nvPr>
        </p:nvSpPr>
        <p:spPr>
          <a:xfrm>
            <a:off x="838200" y="324150"/>
            <a:ext cx="10515600" cy="114965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FFFFFF"/>
              </a:buClr>
              <a:buSzPts val="5400"/>
              <a:buFont typeface="Calibri"/>
              <a:buNone/>
            </a:pPr>
            <a:r>
              <a:rPr lang="fr-FR" sz="5400">
                <a:solidFill>
                  <a:srgbClr val="C00000"/>
                </a:solidFill>
              </a:rPr>
              <a:t>Description des activités</a:t>
            </a:r>
            <a:endParaRPr lang="fr-FR">
              <a:solidFill>
                <a:srgbClr val="C00000"/>
              </a:solidFill>
            </a:endParaRPr>
          </a:p>
        </p:txBody>
      </p:sp>
      <p:sp>
        <p:nvSpPr>
          <p:cNvPr id="2" name="Text Placeholder 1">
            <a:extLst>
              <a:ext uri="{FF2B5EF4-FFF2-40B4-BE49-F238E27FC236}">
                <a16:creationId xmlns:a16="http://schemas.microsoft.com/office/drawing/2014/main" id="{55A88244-2247-3547-B31E-1E24C4B20259}"/>
              </a:ext>
            </a:extLst>
          </p:cNvPr>
          <p:cNvSpPr>
            <a:spLocks noGrp="1"/>
          </p:cNvSpPr>
          <p:nvPr>
            <p:ph type="body" idx="1"/>
          </p:nvPr>
        </p:nvSpPr>
        <p:spPr>
          <a:xfrm>
            <a:off x="838200" y="1695380"/>
            <a:ext cx="10515600" cy="4708225"/>
          </a:xfrm>
        </p:spPr>
        <p:txBody>
          <a:bodyPr/>
          <a:lstStyle/>
          <a:p>
            <a:r>
              <a:rPr lang="fr-FR"/>
              <a:t>Population ciblée</a:t>
            </a:r>
          </a:p>
          <a:p>
            <a:r>
              <a:rPr lang="fr-FR"/>
              <a:t>Sujet des activités</a:t>
            </a:r>
          </a:p>
          <a:p>
            <a:r>
              <a:rPr lang="fr-FR"/>
              <a:t>Objectifs des activités</a:t>
            </a:r>
          </a:p>
          <a:p>
            <a:r>
              <a:rPr lang="fr-FR"/>
              <a:t>Stratégies pédagogiques</a:t>
            </a:r>
          </a:p>
          <a:p>
            <a:r>
              <a:rPr lang="fr-FR"/>
              <a:t>Territoire</a:t>
            </a:r>
          </a:p>
          <a:p>
            <a:r>
              <a:rPr lang="fr-FR"/>
              <a:t>Autres (continuum, coûts, durée, nombre de participants, langue)</a:t>
            </a:r>
          </a:p>
          <a:p>
            <a:r>
              <a:rPr lang="fr-FR"/>
              <a:t>Informations supplémentaires sur les formations</a:t>
            </a:r>
          </a:p>
          <a:p>
            <a:r>
              <a:rPr lang="fr-FR"/>
              <a:t>Développement du contenu</a:t>
            </a:r>
          </a:p>
          <a:p>
            <a:r>
              <a:rPr lang="fr-FR"/>
              <a:t>Évaluation des activités</a:t>
            </a:r>
          </a:p>
        </p:txBody>
      </p:sp>
      <p:pic>
        <p:nvPicPr>
          <p:cNvPr id="4" name="Google Shape;253;p39">
            <a:extLst>
              <a:ext uri="{FF2B5EF4-FFF2-40B4-BE49-F238E27FC236}">
                <a16:creationId xmlns:a16="http://schemas.microsoft.com/office/drawing/2014/main" id="{EF249212-AB42-9147-9CC1-247E0B2298CE}"/>
              </a:ext>
            </a:extLst>
          </p:cNvPr>
          <p:cNvPicPr preferRelativeResize="0"/>
          <p:nvPr/>
        </p:nvPicPr>
        <p:blipFill rotWithShape="1">
          <a:blip r:embed="rId3">
            <a:alphaModFix amt="23000"/>
          </a:blip>
          <a:srcRect l="2562" t="1" r="51422" b="-13520"/>
          <a:stretch/>
        </p:blipFill>
        <p:spPr>
          <a:xfrm>
            <a:off x="10822192" y="102569"/>
            <a:ext cx="1369807" cy="1371230"/>
          </a:xfrm>
          <a:custGeom>
            <a:avLst/>
            <a:gdLst/>
            <a:ahLst/>
            <a:cxnLst/>
            <a:rect l="l" t="t" r="r" b="b"/>
            <a:pathLst>
              <a:path w="6024154" h="6858000" extrusionOk="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ln>
            <a:noFill/>
          </a:ln>
        </p:spPr>
      </p:pic>
    </p:spTree>
    <p:extLst>
      <p:ext uri="{BB962C8B-B14F-4D97-AF65-F5344CB8AC3E}">
        <p14:creationId xmlns:p14="http://schemas.microsoft.com/office/powerpoint/2010/main" val="122132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8"/>
        <p:cNvGrpSpPr/>
        <p:nvPr/>
      </p:nvGrpSpPr>
      <p:grpSpPr>
        <a:xfrm>
          <a:off x="0" y="0"/>
          <a:ext cx="0" cy="0"/>
          <a:chOff x="0" y="0"/>
          <a:chExt cx="0" cy="0"/>
        </a:xfrm>
      </p:grpSpPr>
      <p:sp>
        <p:nvSpPr>
          <p:cNvPr id="300" name="Google Shape;300;p43"/>
          <p:cNvSpPr txBox="1">
            <a:spLocks noGrp="1"/>
          </p:cNvSpPr>
          <p:nvPr>
            <p:ph type="title"/>
          </p:nvPr>
        </p:nvSpPr>
        <p:spPr>
          <a:xfrm>
            <a:off x="526073" y="466578"/>
            <a:ext cx="11139900" cy="9303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FFFFFF"/>
              </a:buClr>
              <a:buSzPts val="5400"/>
              <a:buFont typeface="Calibri"/>
              <a:buNone/>
            </a:pPr>
            <a:r>
              <a:rPr lang="fr-FR" sz="5400" dirty="0">
                <a:solidFill>
                  <a:srgbClr val="C00000"/>
                </a:solidFill>
                <a:sym typeface="Calibri"/>
              </a:rPr>
              <a:t>Population ciblée</a:t>
            </a:r>
            <a:endParaRPr lang="fr-FR" dirty="0">
              <a:solidFill>
                <a:srgbClr val="C00000"/>
              </a:solidFill>
            </a:endParaRPr>
          </a:p>
        </p:txBody>
      </p:sp>
      <p:graphicFrame>
        <p:nvGraphicFramePr>
          <p:cNvPr id="302" name="Google Shape;302;p43" descr="Tableau montrant la population ciblée par les activités de formation et de sensibilisation&#10;Education : sensibilisation 16, formation 38&#10;Communautaire : sensibilisation 6, formation 36&#10;Santé et services sociaux : sensibilisation 6, formation 34&#10;Privé : sensibilisation 6, formation 30&#10;Loisir, sports : sensibilisation 8, formation 26&#10;Population générale : sensibilisation 23, formation 5&#10;Service à la clientèle : sensibilisation 1, formation 24&#10;Villes, municipalités : sensibilisation 5, formation 15&#10;"/>
          <p:cNvGraphicFramePr/>
          <p:nvPr>
            <p:extLst>
              <p:ext uri="{D42A27DB-BD31-4B8C-83A1-F6EECF244321}">
                <p14:modId xmlns:p14="http://schemas.microsoft.com/office/powerpoint/2010/main" val="1399170715"/>
              </p:ext>
            </p:extLst>
          </p:nvPr>
        </p:nvGraphicFramePr>
        <p:xfrm>
          <a:off x="1290579" y="1801983"/>
          <a:ext cx="9610842" cy="4265298"/>
        </p:xfrm>
        <a:graphic>
          <a:graphicData uri="http://schemas.openxmlformats.org/drawingml/2006/table">
            <a:tbl>
              <a:tblPr firstRow="1" bandRow="1">
                <a:tableStyleId>{C083E6E3-FA7D-4D7B-A595-EF9225AFEA82}</a:tableStyleId>
              </a:tblPr>
              <a:tblGrid>
                <a:gridCol w="3397924">
                  <a:extLst>
                    <a:ext uri="{9D8B030D-6E8A-4147-A177-3AD203B41FA5}">
                      <a16:colId xmlns:a16="http://schemas.microsoft.com/office/drawing/2014/main" val="20000"/>
                    </a:ext>
                  </a:extLst>
                </a:gridCol>
                <a:gridCol w="2375000">
                  <a:extLst>
                    <a:ext uri="{9D8B030D-6E8A-4147-A177-3AD203B41FA5}">
                      <a16:colId xmlns:a16="http://schemas.microsoft.com/office/drawing/2014/main" val="20001"/>
                    </a:ext>
                  </a:extLst>
                </a:gridCol>
                <a:gridCol w="2050726">
                  <a:extLst>
                    <a:ext uri="{9D8B030D-6E8A-4147-A177-3AD203B41FA5}">
                      <a16:colId xmlns:a16="http://schemas.microsoft.com/office/drawing/2014/main" val="20002"/>
                    </a:ext>
                  </a:extLst>
                </a:gridCol>
                <a:gridCol w="1787192">
                  <a:extLst>
                    <a:ext uri="{9D8B030D-6E8A-4147-A177-3AD203B41FA5}">
                      <a16:colId xmlns:a16="http://schemas.microsoft.com/office/drawing/2014/main" val="20003"/>
                    </a:ext>
                  </a:extLst>
                </a:gridCol>
              </a:tblGrid>
              <a:tr h="809298">
                <a:tc>
                  <a:txBody>
                    <a:bodyPr/>
                    <a:lstStyle/>
                    <a:p>
                      <a:pPr marL="0" marR="0" lvl="0" indent="0" algn="l" rtl="0">
                        <a:lnSpc>
                          <a:spcPct val="107000"/>
                        </a:lnSpc>
                        <a:spcBef>
                          <a:spcPts val="0"/>
                        </a:spcBef>
                        <a:spcAft>
                          <a:spcPts val="0"/>
                        </a:spcAft>
                        <a:buNone/>
                      </a:pPr>
                      <a:r>
                        <a:rPr lang="fr-FR" sz="2000" u="none" strike="noStrike" cap="none" noProof="0">
                          <a:latin typeface="Calibri" panose="020F0502020204030204" pitchFamily="34" charset="0"/>
                          <a:cs typeface="Calibri" panose="020F0502020204030204" pitchFamily="34" charset="0"/>
                        </a:rPr>
                        <a:t> [n (%)]</a:t>
                      </a:r>
                      <a:endParaRPr lang="fr-FR" sz="2000" b="0" i="0" u="none" strike="noStrike" cap="none" noProof="0">
                        <a:latin typeface="Calibri" panose="020F0502020204030204" pitchFamily="34" charset="0"/>
                        <a:ea typeface="Roboto" panose="02000000000000000000" pitchFamily="2" charset="0"/>
                        <a:cs typeface="Calibri" panose="020F0502020204030204" pitchFamily="34" charset="0"/>
                        <a:sym typeface="Calibri"/>
                      </a:endParaRPr>
                    </a:p>
                  </a:txBody>
                  <a:tcPr marL="98825" marR="98825" marT="0" marB="0" anchor="ctr"/>
                </a:tc>
                <a:tc>
                  <a:txBody>
                    <a:bodyPr/>
                    <a:lstStyle/>
                    <a:p>
                      <a:pPr marL="0" marR="0" lvl="0" indent="0" algn="ctr" rtl="0">
                        <a:lnSpc>
                          <a:spcPct val="107000"/>
                        </a:lnSpc>
                        <a:spcBef>
                          <a:spcPts val="0"/>
                        </a:spcBef>
                        <a:spcAft>
                          <a:spcPts val="0"/>
                        </a:spcAft>
                        <a:buNone/>
                      </a:pPr>
                      <a:r>
                        <a:rPr lang="fr-FR" sz="1800" u="none" strike="noStrike" cap="none" noProof="0">
                          <a:latin typeface="Calibri" panose="020F0502020204030204" pitchFamily="34" charset="0"/>
                          <a:cs typeface="Calibri" panose="020F0502020204030204" pitchFamily="34" charset="0"/>
                        </a:rPr>
                        <a:t>Sensibilisation </a:t>
                      </a:r>
                    </a:p>
                    <a:p>
                      <a:pPr marL="0" marR="0" lvl="0" indent="0" algn="ctr" rtl="0">
                        <a:lnSpc>
                          <a:spcPct val="107000"/>
                        </a:lnSpc>
                        <a:spcBef>
                          <a:spcPts val="0"/>
                        </a:spcBef>
                        <a:spcAft>
                          <a:spcPts val="0"/>
                        </a:spcAft>
                        <a:buNone/>
                      </a:pPr>
                      <a:r>
                        <a:rPr lang="fr-FR" sz="1800" u="none" strike="noStrike" cap="none" noProof="0">
                          <a:latin typeface="Calibri" panose="020F0502020204030204" pitchFamily="34" charset="0"/>
                          <a:cs typeface="Calibri" panose="020F0502020204030204" pitchFamily="34" charset="0"/>
                        </a:rPr>
                        <a:t>(n=58)</a:t>
                      </a:r>
                      <a:endParaRPr lang="fr-FR" sz="1800" b="0" i="0" u="none" strike="noStrike" cap="none" noProof="0">
                        <a:latin typeface="Calibri" panose="020F0502020204030204" pitchFamily="34" charset="0"/>
                        <a:ea typeface="Roboto" panose="02000000000000000000" pitchFamily="2" charset="0"/>
                        <a:cs typeface="Calibri" panose="020F0502020204030204" pitchFamily="34" charset="0"/>
                        <a:sym typeface="Calibri"/>
                      </a:endParaRPr>
                    </a:p>
                  </a:txBody>
                  <a:tcPr marL="98825" marR="98825" marT="0" marB="0" anchor="ctr"/>
                </a:tc>
                <a:tc>
                  <a:txBody>
                    <a:bodyPr/>
                    <a:lstStyle/>
                    <a:p>
                      <a:pPr marL="0" marR="0" lvl="0" indent="0" algn="ctr" rtl="0">
                        <a:lnSpc>
                          <a:spcPct val="107000"/>
                        </a:lnSpc>
                        <a:spcBef>
                          <a:spcPts val="0"/>
                        </a:spcBef>
                        <a:spcAft>
                          <a:spcPts val="0"/>
                        </a:spcAft>
                        <a:buNone/>
                      </a:pPr>
                      <a:r>
                        <a:rPr lang="fr-FR" sz="1800" u="none" strike="noStrike" cap="none" noProof="0">
                          <a:latin typeface="Calibri" panose="020F0502020204030204" pitchFamily="34" charset="0"/>
                          <a:cs typeface="Calibri" panose="020F0502020204030204" pitchFamily="34" charset="0"/>
                        </a:rPr>
                        <a:t>Formation </a:t>
                      </a:r>
                    </a:p>
                    <a:p>
                      <a:pPr marL="0" marR="0" lvl="0" indent="0" algn="ctr" rtl="0">
                        <a:lnSpc>
                          <a:spcPct val="107000"/>
                        </a:lnSpc>
                        <a:spcBef>
                          <a:spcPts val="0"/>
                        </a:spcBef>
                        <a:spcAft>
                          <a:spcPts val="0"/>
                        </a:spcAft>
                        <a:buNone/>
                      </a:pPr>
                      <a:r>
                        <a:rPr lang="fr-FR" sz="1800" u="none" strike="noStrike" cap="none" noProof="0">
                          <a:latin typeface="Calibri" panose="020F0502020204030204" pitchFamily="34" charset="0"/>
                          <a:cs typeface="Calibri" panose="020F0502020204030204" pitchFamily="34" charset="0"/>
                        </a:rPr>
                        <a:t>(n=71)</a:t>
                      </a:r>
                      <a:endParaRPr lang="fr-FR" sz="1800" b="0" i="0" u="none" strike="noStrike" cap="none" noProof="0">
                        <a:latin typeface="Calibri" panose="020F0502020204030204" pitchFamily="34" charset="0"/>
                        <a:ea typeface="Roboto" panose="02000000000000000000" pitchFamily="2" charset="0"/>
                        <a:cs typeface="Calibri" panose="020F0502020204030204" pitchFamily="34" charset="0"/>
                        <a:sym typeface="Calibri"/>
                      </a:endParaRPr>
                    </a:p>
                  </a:txBody>
                  <a:tcPr marL="98825" marR="98825" marT="0" marB="0" anchor="ctr">
                    <a:lnR w="3175" cap="flat" cmpd="sng" algn="ctr">
                      <a:solidFill>
                        <a:schemeClr val="tx2">
                          <a:lumMod val="75000"/>
                        </a:schemeClr>
                      </a:solidFill>
                      <a:prstDash val="solid"/>
                      <a:round/>
                      <a:headEnd type="none" w="med" len="med"/>
                      <a:tailEnd type="none" w="med" len="med"/>
                    </a:lnR>
                  </a:tcPr>
                </a:tc>
                <a:tc>
                  <a:txBody>
                    <a:bodyPr/>
                    <a:lstStyle/>
                    <a:p>
                      <a:pPr marL="0" marR="0" lvl="0" indent="0" algn="ctr" rtl="0">
                        <a:lnSpc>
                          <a:spcPct val="107000"/>
                        </a:lnSpc>
                        <a:spcBef>
                          <a:spcPts val="0"/>
                        </a:spcBef>
                        <a:spcAft>
                          <a:spcPts val="0"/>
                        </a:spcAft>
                        <a:buNone/>
                      </a:pPr>
                      <a:r>
                        <a:rPr lang="fr-FR" sz="1800" u="none" strike="noStrike" cap="none" noProof="0">
                          <a:latin typeface="Calibri" panose="020F0502020204030204" pitchFamily="34" charset="0"/>
                          <a:cs typeface="Calibri" panose="020F0502020204030204" pitchFamily="34" charset="0"/>
                        </a:rPr>
                        <a:t>Total</a:t>
                      </a:r>
                      <a:r>
                        <a:rPr lang="fr-FR" sz="1800" noProof="0">
                          <a:latin typeface="Calibri" panose="020F0502020204030204" pitchFamily="34" charset="0"/>
                          <a:cs typeface="Calibri" panose="020F0502020204030204" pitchFamily="34" charset="0"/>
                        </a:rPr>
                        <a:t> </a:t>
                      </a:r>
                    </a:p>
                    <a:p>
                      <a:pPr marL="0" marR="0" lvl="0" indent="0" algn="ctr" rtl="0">
                        <a:lnSpc>
                          <a:spcPct val="107000"/>
                        </a:lnSpc>
                        <a:spcBef>
                          <a:spcPts val="0"/>
                        </a:spcBef>
                        <a:spcAft>
                          <a:spcPts val="0"/>
                        </a:spcAft>
                        <a:buNone/>
                      </a:pPr>
                      <a:r>
                        <a:rPr lang="fr-FR" sz="1800" u="none" strike="noStrike" cap="none" noProof="0">
                          <a:latin typeface="Calibri" panose="020F0502020204030204" pitchFamily="34" charset="0"/>
                          <a:cs typeface="Calibri" panose="020F0502020204030204" pitchFamily="34" charset="0"/>
                        </a:rPr>
                        <a:t>(n=129)</a:t>
                      </a:r>
                      <a:endParaRPr lang="fr-FR" sz="1800" b="0" i="0" u="none" strike="noStrike" cap="none" noProof="0">
                        <a:latin typeface="Calibri" panose="020F0502020204030204" pitchFamily="34" charset="0"/>
                        <a:ea typeface="Roboto" panose="02000000000000000000" pitchFamily="2" charset="0"/>
                        <a:cs typeface="Calibri" panose="020F0502020204030204" pitchFamily="34" charset="0"/>
                        <a:sym typeface="Calibri"/>
                      </a:endParaRPr>
                    </a:p>
                  </a:txBody>
                  <a:tcPr marL="98825" marR="98825" marT="0" marB="0" anchor="ctr">
                    <a:lnL w="3175" cap="flat" cmpd="sng" algn="ctr">
                      <a:solidFill>
                        <a:schemeClr val="tx2">
                          <a:lumMod val="75000"/>
                        </a:schemeClr>
                      </a:solidFill>
                      <a:prstDash val="solid"/>
                      <a:round/>
                      <a:headEnd type="none" w="med" len="med"/>
                      <a:tailEnd type="none" w="med" len="med"/>
                    </a:lnL>
                  </a:tcPr>
                </a:tc>
                <a:extLst>
                  <a:ext uri="{0D108BD9-81ED-4DB2-BD59-A6C34878D82A}">
                    <a16:rowId xmlns:a16="http://schemas.microsoft.com/office/drawing/2014/main" val="10000"/>
                  </a:ext>
                </a:extLst>
              </a:tr>
              <a:tr h="432000">
                <a:tc>
                  <a:txBody>
                    <a:bodyPr/>
                    <a:lstStyle/>
                    <a:p>
                      <a:pPr marL="0" marR="0" lvl="0" indent="0" algn="l" rtl="0">
                        <a:lnSpc>
                          <a:spcPct val="150000"/>
                        </a:lnSpc>
                        <a:spcBef>
                          <a:spcPts val="0"/>
                        </a:spcBef>
                        <a:spcAft>
                          <a:spcPts val="0"/>
                        </a:spcAft>
                        <a:buClr>
                          <a:schemeClr val="dk1"/>
                        </a:buClr>
                        <a:buSzPts val="2400"/>
                        <a:buFont typeface="Times New Roman"/>
                        <a:buNone/>
                      </a:pPr>
                      <a:r>
                        <a:rPr lang="fr-FR" sz="2000" u="none" strike="noStrike" cap="none" noProof="0">
                          <a:latin typeface="Calibri" panose="020F0502020204030204" pitchFamily="34" charset="0"/>
                          <a:cs typeface="Calibri" panose="020F0502020204030204" pitchFamily="34" charset="0"/>
                        </a:rPr>
                        <a:t>Education</a:t>
                      </a:r>
                      <a:endParaRPr lang="fr-FR" sz="2000" b="0" i="0" u="none" strike="noStrike" cap="none" noProof="0">
                        <a:latin typeface="Calibri" panose="020F0502020204030204" pitchFamily="34" charset="0"/>
                        <a:ea typeface="Roboto" panose="02000000000000000000" pitchFamily="2" charset="0"/>
                        <a:cs typeface="Calibri" panose="020F0502020204030204" pitchFamily="34" charset="0"/>
                        <a:sym typeface="Calibri"/>
                      </a:endParaRPr>
                    </a:p>
                  </a:txBody>
                  <a:tcPr marL="98825" marR="98825" marT="0" marB="0"/>
                </a:tc>
                <a:tc>
                  <a:txBody>
                    <a:bodyPr/>
                    <a:lstStyle/>
                    <a:p>
                      <a:pPr marL="0" marR="0" lvl="0" indent="0" algn="ctr" rtl="0">
                        <a:lnSpc>
                          <a:spcPct val="150000"/>
                        </a:lnSpc>
                        <a:spcBef>
                          <a:spcPts val="0"/>
                        </a:spcBef>
                        <a:spcAft>
                          <a:spcPts val="0"/>
                        </a:spcAft>
                        <a:buNone/>
                      </a:pPr>
                      <a:r>
                        <a:rPr lang="fr-FR" sz="1800" u="none" strike="noStrike" cap="none" noProof="0" dirty="0">
                          <a:latin typeface="Calibri" panose="020F0502020204030204" pitchFamily="34" charset="0"/>
                          <a:cs typeface="Calibri" panose="020F0502020204030204" pitchFamily="34" charset="0"/>
                        </a:rPr>
                        <a:t>16 (27.6)</a:t>
                      </a:r>
                      <a:endParaRPr lang="fr-FR" sz="1800" b="1" u="none" strike="noStrike" cap="none" noProof="0" dirty="0">
                        <a:latin typeface="Calibri" panose="020F0502020204030204" pitchFamily="34" charset="0"/>
                        <a:cs typeface="Calibri" panose="020F0502020204030204" pitchFamily="34" charset="0"/>
                      </a:endParaRPr>
                    </a:p>
                  </a:txBody>
                  <a:tcPr marL="98825" marR="98825" marT="0" marB="0"/>
                </a:tc>
                <a:tc>
                  <a:txBody>
                    <a:bodyPr/>
                    <a:lstStyle/>
                    <a:p>
                      <a:pPr marL="0" marR="0" lvl="0" indent="0" algn="ctr" rtl="0">
                        <a:lnSpc>
                          <a:spcPct val="150000"/>
                        </a:lnSpc>
                        <a:spcBef>
                          <a:spcPts val="0"/>
                        </a:spcBef>
                        <a:spcAft>
                          <a:spcPts val="0"/>
                        </a:spcAft>
                        <a:buNone/>
                      </a:pPr>
                      <a:r>
                        <a:rPr lang="fr-FR" sz="1800" u="none" strike="noStrike" cap="none" noProof="0">
                          <a:latin typeface="Calibri" panose="020F0502020204030204" pitchFamily="34" charset="0"/>
                          <a:cs typeface="Calibri" panose="020F0502020204030204" pitchFamily="34" charset="0"/>
                        </a:rPr>
                        <a:t>38 (53.5)</a:t>
                      </a:r>
                      <a:endParaRPr lang="fr-FR" sz="1800" b="1" i="0" u="none" strike="noStrike" cap="none" noProof="0">
                        <a:latin typeface="Calibri" panose="020F0502020204030204" pitchFamily="34" charset="0"/>
                        <a:ea typeface="Roboto" panose="02000000000000000000" pitchFamily="2" charset="0"/>
                        <a:cs typeface="Calibri" panose="020F0502020204030204" pitchFamily="34" charset="0"/>
                        <a:sym typeface="Calibri"/>
                      </a:endParaRPr>
                    </a:p>
                  </a:txBody>
                  <a:tcPr marL="98825" marR="98825" marT="0" marB="0">
                    <a:lnR w="3175" cap="flat" cmpd="sng" algn="ctr">
                      <a:solidFill>
                        <a:schemeClr val="tx2">
                          <a:lumMod val="75000"/>
                        </a:schemeClr>
                      </a:solidFill>
                      <a:prstDash val="solid"/>
                      <a:round/>
                      <a:headEnd type="none" w="med" len="med"/>
                      <a:tailEnd type="none" w="med" len="med"/>
                    </a:lnR>
                  </a:tcPr>
                </a:tc>
                <a:tc>
                  <a:txBody>
                    <a:bodyPr/>
                    <a:lstStyle/>
                    <a:p>
                      <a:pPr marL="0" marR="0" lvl="0" indent="0" algn="ctr" rtl="0">
                        <a:lnSpc>
                          <a:spcPct val="150000"/>
                        </a:lnSpc>
                        <a:spcBef>
                          <a:spcPts val="0"/>
                        </a:spcBef>
                        <a:spcAft>
                          <a:spcPts val="0"/>
                        </a:spcAft>
                        <a:buNone/>
                      </a:pPr>
                      <a:r>
                        <a:rPr lang="fr-FR" sz="1800" u="none" strike="noStrike" cap="none" noProof="0">
                          <a:latin typeface="Calibri" panose="020F0502020204030204" pitchFamily="34" charset="0"/>
                          <a:cs typeface="Calibri" panose="020F0502020204030204" pitchFamily="34" charset="0"/>
                        </a:rPr>
                        <a:t>54 </a:t>
                      </a:r>
                      <a:r>
                        <a:rPr lang="fr-FR" sz="1800" b="1" u="none" strike="noStrike" cap="none" noProof="0">
                          <a:latin typeface="Calibri" panose="020F0502020204030204" pitchFamily="34" charset="0"/>
                          <a:cs typeface="Calibri" panose="020F0502020204030204" pitchFamily="34" charset="0"/>
                        </a:rPr>
                        <a:t>(41.9)</a:t>
                      </a:r>
                      <a:endParaRPr lang="fr-FR" sz="1800" b="1" i="0" u="none" strike="noStrike" cap="none" noProof="0">
                        <a:latin typeface="Calibri" panose="020F0502020204030204" pitchFamily="34" charset="0"/>
                        <a:ea typeface="Roboto" panose="02000000000000000000" pitchFamily="2" charset="0"/>
                        <a:cs typeface="Calibri" panose="020F0502020204030204" pitchFamily="34" charset="0"/>
                        <a:sym typeface="Calibri"/>
                      </a:endParaRPr>
                    </a:p>
                  </a:txBody>
                  <a:tcPr marL="98825" marR="98825" marT="0" marB="0">
                    <a:lnL w="3175" cap="flat" cmpd="sng" algn="ctr">
                      <a:solidFill>
                        <a:schemeClr val="tx2">
                          <a:lumMod val="75000"/>
                        </a:schemeClr>
                      </a:solidFill>
                      <a:prstDash val="solid"/>
                      <a:round/>
                      <a:headEnd type="none" w="med" len="med"/>
                      <a:tailEnd type="none" w="med" len="med"/>
                    </a:lnL>
                  </a:tcPr>
                </a:tc>
                <a:extLst>
                  <a:ext uri="{0D108BD9-81ED-4DB2-BD59-A6C34878D82A}">
                    <a16:rowId xmlns:a16="http://schemas.microsoft.com/office/drawing/2014/main" val="10001"/>
                  </a:ext>
                </a:extLst>
              </a:tr>
              <a:tr h="432000">
                <a:tc>
                  <a:txBody>
                    <a:bodyPr/>
                    <a:lstStyle/>
                    <a:p>
                      <a:pPr marL="0" marR="0" lvl="0" indent="0" algn="l" rtl="0">
                        <a:lnSpc>
                          <a:spcPct val="150000"/>
                        </a:lnSpc>
                        <a:spcBef>
                          <a:spcPts val="0"/>
                        </a:spcBef>
                        <a:spcAft>
                          <a:spcPts val="0"/>
                        </a:spcAft>
                        <a:buClr>
                          <a:schemeClr val="dk1"/>
                        </a:buClr>
                        <a:buSzPts val="2400"/>
                        <a:buFont typeface="Times New Roman"/>
                        <a:buNone/>
                      </a:pPr>
                      <a:r>
                        <a:rPr lang="fr-FR" sz="2000" u="none" strike="noStrike" cap="none" noProof="0">
                          <a:latin typeface="Calibri" panose="020F0502020204030204" pitchFamily="34" charset="0"/>
                          <a:cs typeface="Calibri" panose="020F0502020204030204" pitchFamily="34" charset="0"/>
                        </a:rPr>
                        <a:t>Communautaire</a:t>
                      </a:r>
                      <a:endParaRPr lang="fr-FR" sz="2000" b="0" i="0" u="none" strike="noStrike" cap="none" noProof="0">
                        <a:latin typeface="Calibri" panose="020F0502020204030204" pitchFamily="34" charset="0"/>
                        <a:ea typeface="Roboto" panose="02000000000000000000" pitchFamily="2" charset="0"/>
                        <a:cs typeface="Calibri" panose="020F0502020204030204" pitchFamily="34" charset="0"/>
                        <a:sym typeface="Calibri"/>
                      </a:endParaRPr>
                    </a:p>
                  </a:txBody>
                  <a:tcPr marL="98825" marR="98825" marT="0" marB="0"/>
                </a:tc>
                <a:tc>
                  <a:txBody>
                    <a:bodyPr/>
                    <a:lstStyle/>
                    <a:p>
                      <a:pPr marL="0" marR="0" lvl="0" indent="0" algn="ctr" rtl="0">
                        <a:lnSpc>
                          <a:spcPct val="150000"/>
                        </a:lnSpc>
                        <a:spcBef>
                          <a:spcPts val="0"/>
                        </a:spcBef>
                        <a:spcAft>
                          <a:spcPts val="0"/>
                        </a:spcAft>
                        <a:buNone/>
                      </a:pPr>
                      <a:r>
                        <a:rPr lang="fr-FR" sz="1800" u="none" strike="noStrike" cap="none" noProof="0" dirty="0">
                          <a:latin typeface="Calibri" panose="020F0502020204030204" pitchFamily="34" charset="0"/>
                          <a:cs typeface="Calibri" panose="020F0502020204030204" pitchFamily="34" charset="0"/>
                        </a:rPr>
                        <a:t>6 (10.3)</a:t>
                      </a:r>
                      <a:endParaRPr lang="fr-FR" sz="1800" b="0" i="0" u="none" strike="noStrike" cap="none" noProof="0" dirty="0">
                        <a:latin typeface="Calibri" panose="020F0502020204030204" pitchFamily="34" charset="0"/>
                        <a:ea typeface="Roboto" panose="02000000000000000000" pitchFamily="2" charset="0"/>
                        <a:cs typeface="Calibri" panose="020F0502020204030204" pitchFamily="34" charset="0"/>
                        <a:sym typeface="Calibri"/>
                      </a:endParaRPr>
                    </a:p>
                  </a:txBody>
                  <a:tcPr marL="98825" marR="98825" marT="0" marB="0"/>
                </a:tc>
                <a:tc>
                  <a:txBody>
                    <a:bodyPr/>
                    <a:lstStyle/>
                    <a:p>
                      <a:pPr marL="0" marR="0" lvl="0" indent="0" algn="ctr" rtl="0">
                        <a:lnSpc>
                          <a:spcPct val="150000"/>
                        </a:lnSpc>
                        <a:spcBef>
                          <a:spcPts val="0"/>
                        </a:spcBef>
                        <a:spcAft>
                          <a:spcPts val="0"/>
                        </a:spcAft>
                        <a:buNone/>
                      </a:pPr>
                      <a:r>
                        <a:rPr lang="fr-FR" sz="1800" u="none" strike="noStrike" cap="none" noProof="0">
                          <a:latin typeface="Calibri" panose="020F0502020204030204" pitchFamily="34" charset="0"/>
                          <a:cs typeface="Calibri" panose="020F0502020204030204" pitchFamily="34" charset="0"/>
                        </a:rPr>
                        <a:t>36 (50.7)</a:t>
                      </a:r>
                      <a:endParaRPr lang="fr-FR" sz="1800" b="1" i="0" u="none" strike="noStrike" cap="none" noProof="0">
                        <a:latin typeface="Calibri" panose="020F0502020204030204" pitchFamily="34" charset="0"/>
                        <a:ea typeface="Roboto" panose="02000000000000000000" pitchFamily="2" charset="0"/>
                        <a:cs typeface="Calibri" panose="020F0502020204030204" pitchFamily="34" charset="0"/>
                        <a:sym typeface="Calibri"/>
                      </a:endParaRPr>
                    </a:p>
                  </a:txBody>
                  <a:tcPr marL="98825" marR="98825" marT="0" marB="0">
                    <a:lnR w="3175" cap="flat" cmpd="sng" algn="ctr">
                      <a:solidFill>
                        <a:schemeClr val="tx2">
                          <a:lumMod val="75000"/>
                        </a:schemeClr>
                      </a:solidFill>
                      <a:prstDash val="solid"/>
                      <a:round/>
                      <a:headEnd type="none" w="med" len="med"/>
                      <a:tailEnd type="none" w="med" len="med"/>
                    </a:lnR>
                  </a:tcPr>
                </a:tc>
                <a:tc>
                  <a:txBody>
                    <a:bodyPr/>
                    <a:lstStyle/>
                    <a:p>
                      <a:pPr marL="0" marR="0" lvl="0" indent="0" algn="ctr" rtl="0">
                        <a:lnSpc>
                          <a:spcPct val="150000"/>
                        </a:lnSpc>
                        <a:spcBef>
                          <a:spcPts val="0"/>
                        </a:spcBef>
                        <a:spcAft>
                          <a:spcPts val="0"/>
                        </a:spcAft>
                        <a:buNone/>
                      </a:pPr>
                      <a:r>
                        <a:rPr lang="fr-FR" sz="1800" u="none" strike="noStrike" cap="none" noProof="0" dirty="0">
                          <a:latin typeface="Calibri" panose="020F0502020204030204" pitchFamily="34" charset="0"/>
                          <a:cs typeface="Calibri" panose="020F0502020204030204" pitchFamily="34" charset="0"/>
                        </a:rPr>
                        <a:t>42 (32.6)</a:t>
                      </a:r>
                      <a:endParaRPr lang="fr-FR" sz="1800" b="0" i="0" u="none" strike="noStrike" cap="none" noProof="0" dirty="0">
                        <a:latin typeface="Calibri" panose="020F0502020204030204" pitchFamily="34" charset="0"/>
                        <a:ea typeface="Roboto" panose="02000000000000000000" pitchFamily="2" charset="0"/>
                        <a:cs typeface="Calibri" panose="020F0502020204030204" pitchFamily="34" charset="0"/>
                        <a:sym typeface="Calibri"/>
                      </a:endParaRPr>
                    </a:p>
                  </a:txBody>
                  <a:tcPr marL="98825" marR="98825" marT="0" marB="0">
                    <a:lnL w="3175" cap="flat" cmpd="sng" algn="ctr">
                      <a:solidFill>
                        <a:schemeClr val="tx2">
                          <a:lumMod val="75000"/>
                        </a:schemeClr>
                      </a:solidFill>
                      <a:prstDash val="solid"/>
                      <a:round/>
                      <a:headEnd type="none" w="med" len="med"/>
                      <a:tailEnd type="none" w="med" len="med"/>
                    </a:lnL>
                  </a:tcPr>
                </a:tc>
                <a:extLst>
                  <a:ext uri="{0D108BD9-81ED-4DB2-BD59-A6C34878D82A}">
                    <a16:rowId xmlns:a16="http://schemas.microsoft.com/office/drawing/2014/main" val="10002"/>
                  </a:ext>
                </a:extLst>
              </a:tr>
              <a:tr h="432000">
                <a:tc>
                  <a:txBody>
                    <a:bodyPr/>
                    <a:lstStyle/>
                    <a:p>
                      <a:pPr marL="0" marR="0" lvl="0" indent="0" algn="l" rtl="0">
                        <a:lnSpc>
                          <a:spcPct val="150000"/>
                        </a:lnSpc>
                        <a:spcBef>
                          <a:spcPts val="0"/>
                        </a:spcBef>
                        <a:spcAft>
                          <a:spcPts val="0"/>
                        </a:spcAft>
                        <a:buClr>
                          <a:schemeClr val="dk1"/>
                        </a:buClr>
                        <a:buSzPts val="2400"/>
                        <a:buFont typeface="Times New Roman"/>
                        <a:buNone/>
                      </a:pPr>
                      <a:r>
                        <a:rPr lang="fr-FR" sz="2000" u="none" strike="noStrike" cap="none" noProof="0">
                          <a:latin typeface="Calibri" panose="020F0502020204030204" pitchFamily="34" charset="0"/>
                          <a:cs typeface="Calibri" panose="020F0502020204030204" pitchFamily="34" charset="0"/>
                        </a:rPr>
                        <a:t>Santé et services sociaux</a:t>
                      </a:r>
                      <a:endParaRPr lang="fr-FR" sz="2000" b="0" i="0" u="none" strike="noStrike" cap="none" noProof="0">
                        <a:latin typeface="Calibri" panose="020F0502020204030204" pitchFamily="34" charset="0"/>
                        <a:ea typeface="Roboto" panose="02000000000000000000" pitchFamily="2" charset="0"/>
                        <a:cs typeface="Calibri" panose="020F0502020204030204" pitchFamily="34" charset="0"/>
                        <a:sym typeface="Calibri"/>
                      </a:endParaRPr>
                    </a:p>
                  </a:txBody>
                  <a:tcPr marL="98825" marR="98825" marT="0" marB="0"/>
                </a:tc>
                <a:tc>
                  <a:txBody>
                    <a:bodyPr/>
                    <a:lstStyle/>
                    <a:p>
                      <a:pPr marL="0" marR="0" lvl="0" indent="0" algn="ctr" rtl="0">
                        <a:lnSpc>
                          <a:spcPct val="150000"/>
                        </a:lnSpc>
                        <a:spcBef>
                          <a:spcPts val="0"/>
                        </a:spcBef>
                        <a:spcAft>
                          <a:spcPts val="0"/>
                        </a:spcAft>
                        <a:buNone/>
                      </a:pPr>
                      <a:r>
                        <a:rPr lang="fr-FR" sz="1800" u="none" strike="noStrike" cap="none" noProof="0" dirty="0">
                          <a:latin typeface="Calibri" panose="020F0502020204030204" pitchFamily="34" charset="0"/>
                          <a:cs typeface="Calibri" panose="020F0502020204030204" pitchFamily="34" charset="0"/>
                        </a:rPr>
                        <a:t>6 (10.3)</a:t>
                      </a:r>
                      <a:endParaRPr lang="fr-FR" sz="1800" b="0" i="0" u="none" strike="noStrike" cap="none" noProof="0" dirty="0">
                        <a:latin typeface="Calibri" panose="020F0502020204030204" pitchFamily="34" charset="0"/>
                        <a:ea typeface="Roboto" panose="02000000000000000000" pitchFamily="2" charset="0"/>
                        <a:cs typeface="Calibri" panose="020F0502020204030204" pitchFamily="34" charset="0"/>
                        <a:sym typeface="Calibri"/>
                      </a:endParaRPr>
                    </a:p>
                  </a:txBody>
                  <a:tcPr marL="98825" marR="98825" marT="0" marB="0"/>
                </a:tc>
                <a:tc>
                  <a:txBody>
                    <a:bodyPr/>
                    <a:lstStyle/>
                    <a:p>
                      <a:pPr marL="0" marR="0" lvl="0" indent="0" algn="ctr" rtl="0">
                        <a:lnSpc>
                          <a:spcPct val="150000"/>
                        </a:lnSpc>
                        <a:spcBef>
                          <a:spcPts val="0"/>
                        </a:spcBef>
                        <a:spcAft>
                          <a:spcPts val="0"/>
                        </a:spcAft>
                        <a:buNone/>
                      </a:pPr>
                      <a:r>
                        <a:rPr lang="fr-FR" sz="1800" u="none" strike="noStrike" cap="none" noProof="0">
                          <a:latin typeface="Calibri" panose="020F0502020204030204" pitchFamily="34" charset="0"/>
                          <a:cs typeface="Calibri" panose="020F0502020204030204" pitchFamily="34" charset="0"/>
                        </a:rPr>
                        <a:t>34 (33.8)</a:t>
                      </a:r>
                      <a:endParaRPr lang="fr-FR" sz="1800" b="1" u="none" strike="noStrike" cap="none" noProof="0">
                        <a:latin typeface="Calibri" panose="020F0502020204030204" pitchFamily="34" charset="0"/>
                        <a:cs typeface="Calibri" panose="020F0502020204030204" pitchFamily="34" charset="0"/>
                      </a:endParaRPr>
                    </a:p>
                  </a:txBody>
                  <a:tcPr marL="98825" marR="98825" marT="0" marB="0">
                    <a:lnR w="3175" cap="flat" cmpd="sng" algn="ctr">
                      <a:solidFill>
                        <a:schemeClr val="tx2">
                          <a:lumMod val="75000"/>
                        </a:schemeClr>
                      </a:solidFill>
                      <a:prstDash val="solid"/>
                      <a:round/>
                      <a:headEnd type="none" w="med" len="med"/>
                      <a:tailEnd type="none" w="med" len="med"/>
                    </a:lnR>
                  </a:tcPr>
                </a:tc>
                <a:tc>
                  <a:txBody>
                    <a:bodyPr/>
                    <a:lstStyle/>
                    <a:p>
                      <a:pPr marL="0" marR="0" lvl="0" indent="0" algn="ctr" rtl="0">
                        <a:lnSpc>
                          <a:spcPct val="150000"/>
                        </a:lnSpc>
                        <a:spcBef>
                          <a:spcPts val="0"/>
                        </a:spcBef>
                        <a:spcAft>
                          <a:spcPts val="0"/>
                        </a:spcAft>
                        <a:buNone/>
                      </a:pPr>
                      <a:r>
                        <a:rPr lang="fr-FR" sz="1800" u="none" strike="noStrike" cap="none" noProof="0">
                          <a:latin typeface="Calibri" panose="020F0502020204030204" pitchFamily="34" charset="0"/>
                          <a:cs typeface="Calibri" panose="020F0502020204030204" pitchFamily="34" charset="0"/>
                        </a:rPr>
                        <a:t>40 (31.0)</a:t>
                      </a:r>
                      <a:endParaRPr lang="fr-FR" sz="1800" b="0" i="0" u="none" strike="noStrike" cap="none" noProof="0">
                        <a:latin typeface="Calibri" panose="020F0502020204030204" pitchFamily="34" charset="0"/>
                        <a:ea typeface="Roboto" panose="02000000000000000000" pitchFamily="2" charset="0"/>
                        <a:cs typeface="Calibri" panose="020F0502020204030204" pitchFamily="34" charset="0"/>
                        <a:sym typeface="Calibri"/>
                      </a:endParaRPr>
                    </a:p>
                  </a:txBody>
                  <a:tcPr marL="98825" marR="98825" marT="0" marB="0">
                    <a:lnL w="3175" cap="flat" cmpd="sng" algn="ctr">
                      <a:solidFill>
                        <a:schemeClr val="tx2">
                          <a:lumMod val="75000"/>
                        </a:schemeClr>
                      </a:solidFill>
                      <a:prstDash val="solid"/>
                      <a:round/>
                      <a:headEnd type="none" w="med" len="med"/>
                      <a:tailEnd type="none" w="med" len="med"/>
                    </a:lnL>
                  </a:tcPr>
                </a:tc>
                <a:extLst>
                  <a:ext uri="{0D108BD9-81ED-4DB2-BD59-A6C34878D82A}">
                    <a16:rowId xmlns:a16="http://schemas.microsoft.com/office/drawing/2014/main" val="10003"/>
                  </a:ext>
                </a:extLst>
              </a:tr>
              <a:tr h="432000">
                <a:tc>
                  <a:txBody>
                    <a:bodyPr/>
                    <a:lstStyle/>
                    <a:p>
                      <a:pPr marL="0" marR="0" lvl="0" indent="0" algn="l" rtl="0">
                        <a:lnSpc>
                          <a:spcPct val="150000"/>
                        </a:lnSpc>
                        <a:spcBef>
                          <a:spcPts val="0"/>
                        </a:spcBef>
                        <a:spcAft>
                          <a:spcPts val="0"/>
                        </a:spcAft>
                        <a:buClr>
                          <a:schemeClr val="dk1"/>
                        </a:buClr>
                        <a:buSzPts val="2400"/>
                        <a:buFont typeface="Times New Roman"/>
                        <a:buNone/>
                      </a:pPr>
                      <a:r>
                        <a:rPr lang="fr-FR" sz="2000" u="none" strike="noStrike" cap="none" noProof="0">
                          <a:latin typeface="Calibri" panose="020F0502020204030204" pitchFamily="34" charset="0"/>
                          <a:cs typeface="Calibri" panose="020F0502020204030204" pitchFamily="34" charset="0"/>
                        </a:rPr>
                        <a:t>Privé </a:t>
                      </a:r>
                      <a:endParaRPr lang="fr-FR" sz="2000" b="0" i="0" u="none" strike="noStrike" cap="none" noProof="0">
                        <a:latin typeface="Calibri" panose="020F0502020204030204" pitchFamily="34" charset="0"/>
                        <a:ea typeface="Roboto" panose="02000000000000000000" pitchFamily="2" charset="0"/>
                        <a:cs typeface="Calibri" panose="020F0502020204030204" pitchFamily="34" charset="0"/>
                        <a:sym typeface="Calibri"/>
                      </a:endParaRPr>
                    </a:p>
                  </a:txBody>
                  <a:tcPr marL="98825" marR="98825" marT="0" marB="0"/>
                </a:tc>
                <a:tc>
                  <a:txBody>
                    <a:bodyPr/>
                    <a:lstStyle/>
                    <a:p>
                      <a:pPr marL="0" marR="0" lvl="0" indent="0" algn="ctr" rtl="0">
                        <a:lnSpc>
                          <a:spcPct val="150000"/>
                        </a:lnSpc>
                        <a:spcBef>
                          <a:spcPts val="0"/>
                        </a:spcBef>
                        <a:spcAft>
                          <a:spcPts val="0"/>
                        </a:spcAft>
                        <a:buNone/>
                      </a:pPr>
                      <a:r>
                        <a:rPr lang="fr-FR" sz="1800" u="none" strike="noStrike" cap="none" noProof="0" dirty="0">
                          <a:latin typeface="Calibri" panose="020F0502020204030204" pitchFamily="34" charset="0"/>
                          <a:cs typeface="Calibri" panose="020F0502020204030204" pitchFamily="34" charset="0"/>
                        </a:rPr>
                        <a:t>6 (10.3)</a:t>
                      </a:r>
                      <a:endParaRPr lang="fr-FR" sz="1800" b="0" i="0" u="none" strike="noStrike" cap="none" noProof="0" dirty="0">
                        <a:latin typeface="Calibri" panose="020F0502020204030204" pitchFamily="34" charset="0"/>
                        <a:ea typeface="Roboto" panose="02000000000000000000" pitchFamily="2" charset="0"/>
                        <a:cs typeface="Calibri" panose="020F0502020204030204" pitchFamily="34" charset="0"/>
                        <a:sym typeface="Calibri"/>
                      </a:endParaRPr>
                    </a:p>
                  </a:txBody>
                  <a:tcPr marL="98825" marR="98825" marT="0" marB="0"/>
                </a:tc>
                <a:tc>
                  <a:txBody>
                    <a:bodyPr/>
                    <a:lstStyle/>
                    <a:p>
                      <a:pPr marL="0" marR="0" lvl="0" indent="0" algn="ctr" rtl="0">
                        <a:lnSpc>
                          <a:spcPct val="150000"/>
                        </a:lnSpc>
                        <a:spcBef>
                          <a:spcPts val="0"/>
                        </a:spcBef>
                        <a:spcAft>
                          <a:spcPts val="0"/>
                        </a:spcAft>
                        <a:buNone/>
                      </a:pPr>
                      <a:r>
                        <a:rPr lang="fr-FR" sz="1800" u="none" strike="noStrike" cap="none" noProof="0">
                          <a:latin typeface="Calibri" panose="020F0502020204030204" pitchFamily="34" charset="0"/>
                          <a:cs typeface="Calibri" panose="020F0502020204030204" pitchFamily="34" charset="0"/>
                        </a:rPr>
                        <a:t>30 (42.3)</a:t>
                      </a:r>
                      <a:endParaRPr lang="fr-FR" sz="1800" b="1" u="none" strike="noStrike" cap="none" noProof="0">
                        <a:latin typeface="Calibri" panose="020F0502020204030204" pitchFamily="34" charset="0"/>
                        <a:cs typeface="Calibri" panose="020F0502020204030204" pitchFamily="34" charset="0"/>
                      </a:endParaRPr>
                    </a:p>
                  </a:txBody>
                  <a:tcPr marL="98825" marR="98825" marT="0" marB="0">
                    <a:lnR w="3175" cap="flat" cmpd="sng" algn="ctr">
                      <a:solidFill>
                        <a:schemeClr val="tx2">
                          <a:lumMod val="75000"/>
                        </a:schemeClr>
                      </a:solidFill>
                      <a:prstDash val="solid"/>
                      <a:round/>
                      <a:headEnd type="none" w="med" len="med"/>
                      <a:tailEnd type="none" w="med" len="med"/>
                    </a:lnR>
                  </a:tcPr>
                </a:tc>
                <a:tc>
                  <a:txBody>
                    <a:bodyPr/>
                    <a:lstStyle/>
                    <a:p>
                      <a:pPr marL="0" marR="0" lvl="0" indent="0" algn="ctr" rtl="0">
                        <a:lnSpc>
                          <a:spcPct val="150000"/>
                        </a:lnSpc>
                        <a:spcBef>
                          <a:spcPts val="0"/>
                        </a:spcBef>
                        <a:spcAft>
                          <a:spcPts val="0"/>
                        </a:spcAft>
                        <a:buNone/>
                      </a:pPr>
                      <a:r>
                        <a:rPr lang="fr-FR" sz="1800" u="none" strike="noStrike" cap="none" noProof="0">
                          <a:latin typeface="Calibri" panose="020F0502020204030204" pitchFamily="34" charset="0"/>
                          <a:cs typeface="Calibri" panose="020F0502020204030204" pitchFamily="34" charset="0"/>
                        </a:rPr>
                        <a:t>36 (27.9)</a:t>
                      </a:r>
                      <a:endParaRPr lang="fr-FR" sz="1800" b="0" i="0" u="none" strike="noStrike" cap="none" noProof="0">
                        <a:latin typeface="Calibri" panose="020F0502020204030204" pitchFamily="34" charset="0"/>
                        <a:ea typeface="Roboto" panose="02000000000000000000" pitchFamily="2" charset="0"/>
                        <a:cs typeface="Calibri" panose="020F0502020204030204" pitchFamily="34" charset="0"/>
                        <a:sym typeface="Calibri"/>
                      </a:endParaRPr>
                    </a:p>
                  </a:txBody>
                  <a:tcPr marL="98825" marR="98825" marT="0" marB="0">
                    <a:lnL w="3175" cap="flat" cmpd="sng" algn="ctr">
                      <a:solidFill>
                        <a:schemeClr val="tx2">
                          <a:lumMod val="75000"/>
                        </a:schemeClr>
                      </a:solidFill>
                      <a:prstDash val="solid"/>
                      <a:round/>
                      <a:headEnd type="none" w="med" len="med"/>
                      <a:tailEnd type="none" w="med" len="med"/>
                    </a:lnL>
                  </a:tcPr>
                </a:tc>
                <a:extLst>
                  <a:ext uri="{0D108BD9-81ED-4DB2-BD59-A6C34878D82A}">
                    <a16:rowId xmlns:a16="http://schemas.microsoft.com/office/drawing/2014/main" val="10004"/>
                  </a:ext>
                </a:extLst>
              </a:tr>
              <a:tr h="432000">
                <a:tc>
                  <a:txBody>
                    <a:bodyPr/>
                    <a:lstStyle/>
                    <a:p>
                      <a:pPr marL="0" marR="0" lvl="0" indent="0" algn="l" rtl="0">
                        <a:lnSpc>
                          <a:spcPct val="150000"/>
                        </a:lnSpc>
                        <a:spcBef>
                          <a:spcPts val="0"/>
                        </a:spcBef>
                        <a:spcAft>
                          <a:spcPts val="0"/>
                        </a:spcAft>
                        <a:buClr>
                          <a:schemeClr val="dk1"/>
                        </a:buClr>
                        <a:buSzPts val="2400"/>
                        <a:buFont typeface="Times New Roman"/>
                        <a:buNone/>
                      </a:pPr>
                      <a:r>
                        <a:rPr lang="fr-FR" sz="2000" u="none" strike="noStrike" cap="none" noProof="0">
                          <a:latin typeface="Calibri" panose="020F0502020204030204" pitchFamily="34" charset="0"/>
                          <a:cs typeface="Calibri" panose="020F0502020204030204" pitchFamily="34" charset="0"/>
                        </a:rPr>
                        <a:t>Loisir, sports</a:t>
                      </a:r>
                      <a:endParaRPr lang="fr-FR" sz="2000" b="0" i="0" u="none" strike="noStrike" cap="none" noProof="0">
                        <a:latin typeface="Calibri" panose="020F0502020204030204" pitchFamily="34" charset="0"/>
                        <a:ea typeface="Roboto" panose="02000000000000000000" pitchFamily="2" charset="0"/>
                        <a:cs typeface="Calibri" panose="020F0502020204030204" pitchFamily="34" charset="0"/>
                        <a:sym typeface="Calibri"/>
                      </a:endParaRPr>
                    </a:p>
                  </a:txBody>
                  <a:tcPr marL="98825" marR="98825" marT="0" marB="0"/>
                </a:tc>
                <a:tc>
                  <a:txBody>
                    <a:bodyPr/>
                    <a:lstStyle/>
                    <a:p>
                      <a:pPr marL="0" marR="0" lvl="0" indent="0" algn="ctr" rtl="0">
                        <a:lnSpc>
                          <a:spcPct val="150000"/>
                        </a:lnSpc>
                        <a:spcBef>
                          <a:spcPts val="0"/>
                        </a:spcBef>
                        <a:spcAft>
                          <a:spcPts val="0"/>
                        </a:spcAft>
                        <a:buNone/>
                      </a:pPr>
                      <a:r>
                        <a:rPr lang="fr-FR" sz="1800" u="none" strike="noStrike" cap="none" noProof="0" dirty="0">
                          <a:latin typeface="Calibri" panose="020F0502020204030204" pitchFamily="34" charset="0"/>
                          <a:cs typeface="Calibri" panose="020F0502020204030204" pitchFamily="34" charset="0"/>
                        </a:rPr>
                        <a:t>8 (13.8)</a:t>
                      </a:r>
                      <a:endParaRPr lang="fr-FR" sz="1800" b="0" i="0" u="none" strike="noStrike" cap="none" noProof="0" dirty="0">
                        <a:latin typeface="Calibri" panose="020F0502020204030204" pitchFamily="34" charset="0"/>
                        <a:ea typeface="Roboto" panose="02000000000000000000" pitchFamily="2" charset="0"/>
                        <a:cs typeface="Calibri" panose="020F0502020204030204" pitchFamily="34" charset="0"/>
                        <a:sym typeface="Calibri"/>
                      </a:endParaRPr>
                    </a:p>
                  </a:txBody>
                  <a:tcPr marL="98825" marR="98825" marT="0" marB="0"/>
                </a:tc>
                <a:tc>
                  <a:txBody>
                    <a:bodyPr/>
                    <a:lstStyle/>
                    <a:p>
                      <a:pPr marL="0" marR="0" lvl="0" indent="0" algn="ctr" rtl="0">
                        <a:lnSpc>
                          <a:spcPct val="150000"/>
                        </a:lnSpc>
                        <a:spcBef>
                          <a:spcPts val="0"/>
                        </a:spcBef>
                        <a:spcAft>
                          <a:spcPts val="0"/>
                        </a:spcAft>
                        <a:buNone/>
                      </a:pPr>
                      <a:r>
                        <a:rPr lang="fr-FR" sz="1800" u="none" strike="noStrike" cap="none" noProof="0">
                          <a:latin typeface="Calibri" panose="020F0502020204030204" pitchFamily="34" charset="0"/>
                          <a:cs typeface="Calibri" panose="020F0502020204030204" pitchFamily="34" charset="0"/>
                        </a:rPr>
                        <a:t>26 (36.6)</a:t>
                      </a:r>
                      <a:endParaRPr lang="fr-FR" sz="1800" b="1" u="none" strike="noStrike" cap="none" noProof="0">
                        <a:latin typeface="Calibri" panose="020F0502020204030204" pitchFamily="34" charset="0"/>
                        <a:cs typeface="Calibri" panose="020F0502020204030204" pitchFamily="34" charset="0"/>
                      </a:endParaRPr>
                    </a:p>
                  </a:txBody>
                  <a:tcPr marL="98825" marR="98825" marT="0" marB="0">
                    <a:lnR w="3175" cap="flat" cmpd="sng" algn="ctr">
                      <a:solidFill>
                        <a:schemeClr val="tx2">
                          <a:lumMod val="75000"/>
                        </a:schemeClr>
                      </a:solidFill>
                      <a:prstDash val="solid"/>
                      <a:round/>
                      <a:headEnd type="none" w="med" len="med"/>
                      <a:tailEnd type="none" w="med" len="med"/>
                    </a:lnR>
                  </a:tcPr>
                </a:tc>
                <a:tc>
                  <a:txBody>
                    <a:bodyPr/>
                    <a:lstStyle/>
                    <a:p>
                      <a:pPr marL="0" marR="0" lvl="0" indent="0" algn="ctr" rtl="0">
                        <a:lnSpc>
                          <a:spcPct val="150000"/>
                        </a:lnSpc>
                        <a:spcBef>
                          <a:spcPts val="0"/>
                        </a:spcBef>
                        <a:spcAft>
                          <a:spcPts val="0"/>
                        </a:spcAft>
                        <a:buNone/>
                      </a:pPr>
                      <a:r>
                        <a:rPr lang="fr-FR" sz="1800" u="none" strike="noStrike" cap="none" noProof="0">
                          <a:latin typeface="Calibri" panose="020F0502020204030204" pitchFamily="34" charset="0"/>
                          <a:cs typeface="Calibri" panose="020F0502020204030204" pitchFamily="34" charset="0"/>
                        </a:rPr>
                        <a:t>34 (26.4)</a:t>
                      </a:r>
                      <a:endParaRPr lang="fr-FR" sz="1800" b="0" i="0" u="none" strike="noStrike" cap="none" noProof="0">
                        <a:latin typeface="Calibri" panose="020F0502020204030204" pitchFamily="34" charset="0"/>
                        <a:ea typeface="Roboto" panose="02000000000000000000" pitchFamily="2" charset="0"/>
                        <a:cs typeface="Calibri" panose="020F0502020204030204" pitchFamily="34" charset="0"/>
                        <a:sym typeface="Calibri"/>
                      </a:endParaRPr>
                    </a:p>
                  </a:txBody>
                  <a:tcPr marL="98825" marR="98825" marT="0" marB="0">
                    <a:lnL w="3175" cap="flat" cmpd="sng" algn="ctr">
                      <a:solidFill>
                        <a:schemeClr val="tx2">
                          <a:lumMod val="75000"/>
                        </a:schemeClr>
                      </a:solidFill>
                      <a:prstDash val="solid"/>
                      <a:round/>
                      <a:headEnd type="none" w="med" len="med"/>
                      <a:tailEnd type="none" w="med" len="med"/>
                    </a:lnL>
                  </a:tcPr>
                </a:tc>
                <a:extLst>
                  <a:ext uri="{0D108BD9-81ED-4DB2-BD59-A6C34878D82A}">
                    <a16:rowId xmlns:a16="http://schemas.microsoft.com/office/drawing/2014/main" val="10005"/>
                  </a:ext>
                </a:extLst>
              </a:tr>
              <a:tr h="432000">
                <a:tc>
                  <a:txBody>
                    <a:bodyPr/>
                    <a:lstStyle/>
                    <a:p>
                      <a:pPr marL="0" marR="0" lvl="0" indent="0" algn="l" rtl="0">
                        <a:lnSpc>
                          <a:spcPct val="150000"/>
                        </a:lnSpc>
                        <a:spcBef>
                          <a:spcPts val="0"/>
                        </a:spcBef>
                        <a:spcAft>
                          <a:spcPts val="0"/>
                        </a:spcAft>
                        <a:buClr>
                          <a:schemeClr val="dk1"/>
                        </a:buClr>
                        <a:buSzPts val="2400"/>
                        <a:buFont typeface="Times New Roman"/>
                        <a:buNone/>
                      </a:pPr>
                      <a:r>
                        <a:rPr lang="fr-FR" sz="2000" u="none" strike="noStrike" cap="none" noProof="0">
                          <a:latin typeface="Calibri" panose="020F0502020204030204" pitchFamily="34" charset="0"/>
                          <a:cs typeface="Calibri" panose="020F0502020204030204" pitchFamily="34" charset="0"/>
                        </a:rPr>
                        <a:t>Population générale</a:t>
                      </a:r>
                      <a:endParaRPr lang="fr-FR" sz="2000" b="0" i="0" u="none" strike="noStrike" cap="none" noProof="0">
                        <a:latin typeface="Calibri" panose="020F0502020204030204" pitchFamily="34" charset="0"/>
                        <a:ea typeface="Roboto" panose="02000000000000000000" pitchFamily="2" charset="0"/>
                        <a:cs typeface="Calibri" panose="020F0502020204030204" pitchFamily="34" charset="0"/>
                        <a:sym typeface="Calibri"/>
                      </a:endParaRPr>
                    </a:p>
                  </a:txBody>
                  <a:tcPr marL="98825" marR="98825" marT="0" marB="0"/>
                </a:tc>
                <a:tc>
                  <a:txBody>
                    <a:bodyPr/>
                    <a:lstStyle/>
                    <a:p>
                      <a:pPr marL="0" marR="0" lvl="0" indent="0" algn="ctr" rtl="0">
                        <a:lnSpc>
                          <a:spcPct val="150000"/>
                        </a:lnSpc>
                        <a:spcBef>
                          <a:spcPts val="0"/>
                        </a:spcBef>
                        <a:spcAft>
                          <a:spcPts val="0"/>
                        </a:spcAft>
                        <a:buNone/>
                      </a:pPr>
                      <a:r>
                        <a:rPr lang="fr-FR" sz="1800" u="none" strike="noStrike" cap="none" noProof="0" dirty="0">
                          <a:latin typeface="Calibri" panose="020F0502020204030204" pitchFamily="34" charset="0"/>
                          <a:cs typeface="Calibri" panose="020F0502020204030204" pitchFamily="34" charset="0"/>
                        </a:rPr>
                        <a:t>23 (39.7)</a:t>
                      </a:r>
                      <a:endParaRPr lang="fr-FR" sz="1800" b="1" i="0" u="none" strike="noStrike" cap="none" noProof="0" dirty="0">
                        <a:latin typeface="Calibri" panose="020F0502020204030204" pitchFamily="34" charset="0"/>
                        <a:ea typeface="Roboto" panose="02000000000000000000" pitchFamily="2" charset="0"/>
                        <a:cs typeface="Calibri" panose="020F0502020204030204" pitchFamily="34" charset="0"/>
                        <a:sym typeface="Calibri"/>
                      </a:endParaRPr>
                    </a:p>
                  </a:txBody>
                  <a:tcPr marL="98825" marR="98825" marT="0" marB="0"/>
                </a:tc>
                <a:tc>
                  <a:txBody>
                    <a:bodyPr/>
                    <a:lstStyle/>
                    <a:p>
                      <a:pPr marL="0" marR="0" lvl="0" indent="0" algn="ctr" rtl="0">
                        <a:lnSpc>
                          <a:spcPct val="150000"/>
                        </a:lnSpc>
                        <a:spcBef>
                          <a:spcPts val="0"/>
                        </a:spcBef>
                        <a:spcAft>
                          <a:spcPts val="0"/>
                        </a:spcAft>
                        <a:buNone/>
                      </a:pPr>
                      <a:r>
                        <a:rPr lang="fr-FR" sz="1800" u="none" strike="noStrike" cap="none" noProof="0">
                          <a:latin typeface="Calibri" panose="020F0502020204030204" pitchFamily="34" charset="0"/>
                          <a:cs typeface="Calibri" panose="020F0502020204030204" pitchFamily="34" charset="0"/>
                        </a:rPr>
                        <a:t>5 (7.0)</a:t>
                      </a:r>
                      <a:endParaRPr lang="fr-FR" sz="1800" b="0" i="0" u="none" strike="noStrike" cap="none" noProof="0">
                        <a:latin typeface="Calibri" panose="020F0502020204030204" pitchFamily="34" charset="0"/>
                        <a:ea typeface="Roboto" panose="02000000000000000000" pitchFamily="2" charset="0"/>
                        <a:cs typeface="Calibri" panose="020F0502020204030204" pitchFamily="34" charset="0"/>
                        <a:sym typeface="Calibri"/>
                      </a:endParaRPr>
                    </a:p>
                  </a:txBody>
                  <a:tcPr marL="98825" marR="98825" marT="0" marB="0">
                    <a:lnR w="3175" cap="flat" cmpd="sng" algn="ctr">
                      <a:solidFill>
                        <a:schemeClr val="tx2">
                          <a:lumMod val="75000"/>
                        </a:schemeClr>
                      </a:solidFill>
                      <a:prstDash val="solid"/>
                      <a:round/>
                      <a:headEnd type="none" w="med" len="med"/>
                      <a:tailEnd type="none" w="med" len="med"/>
                    </a:lnR>
                  </a:tcPr>
                </a:tc>
                <a:tc>
                  <a:txBody>
                    <a:bodyPr/>
                    <a:lstStyle/>
                    <a:p>
                      <a:pPr marL="0" marR="0" lvl="0" indent="0" algn="ctr" rtl="0">
                        <a:lnSpc>
                          <a:spcPct val="150000"/>
                        </a:lnSpc>
                        <a:spcBef>
                          <a:spcPts val="0"/>
                        </a:spcBef>
                        <a:spcAft>
                          <a:spcPts val="0"/>
                        </a:spcAft>
                        <a:buNone/>
                      </a:pPr>
                      <a:r>
                        <a:rPr lang="fr-FR" sz="1800" u="none" strike="noStrike" cap="none" noProof="0">
                          <a:latin typeface="Calibri" panose="020F0502020204030204" pitchFamily="34" charset="0"/>
                          <a:cs typeface="Calibri" panose="020F0502020204030204" pitchFamily="34" charset="0"/>
                        </a:rPr>
                        <a:t>28 (21.7)</a:t>
                      </a:r>
                      <a:endParaRPr lang="fr-FR" sz="1800" b="0" i="0" u="none" strike="noStrike" cap="none" noProof="0">
                        <a:latin typeface="Calibri" panose="020F0502020204030204" pitchFamily="34" charset="0"/>
                        <a:ea typeface="Roboto" panose="02000000000000000000" pitchFamily="2" charset="0"/>
                        <a:cs typeface="Calibri" panose="020F0502020204030204" pitchFamily="34" charset="0"/>
                        <a:sym typeface="Calibri"/>
                      </a:endParaRPr>
                    </a:p>
                  </a:txBody>
                  <a:tcPr marL="98825" marR="98825" marT="0" marB="0">
                    <a:lnL w="3175" cap="flat" cmpd="sng" algn="ctr">
                      <a:solidFill>
                        <a:schemeClr val="tx2">
                          <a:lumMod val="75000"/>
                        </a:schemeClr>
                      </a:solidFill>
                      <a:prstDash val="solid"/>
                      <a:round/>
                      <a:headEnd type="none" w="med" len="med"/>
                      <a:tailEnd type="none" w="med" len="med"/>
                    </a:lnL>
                  </a:tcPr>
                </a:tc>
                <a:extLst>
                  <a:ext uri="{0D108BD9-81ED-4DB2-BD59-A6C34878D82A}">
                    <a16:rowId xmlns:a16="http://schemas.microsoft.com/office/drawing/2014/main" val="10006"/>
                  </a:ext>
                </a:extLst>
              </a:tr>
              <a:tr h="432000">
                <a:tc>
                  <a:txBody>
                    <a:bodyPr/>
                    <a:lstStyle/>
                    <a:p>
                      <a:pPr marL="0" marR="0" lvl="0" indent="0" algn="l" rtl="0">
                        <a:lnSpc>
                          <a:spcPct val="150000"/>
                        </a:lnSpc>
                        <a:spcBef>
                          <a:spcPts val="0"/>
                        </a:spcBef>
                        <a:spcAft>
                          <a:spcPts val="0"/>
                        </a:spcAft>
                        <a:buClr>
                          <a:schemeClr val="dk1"/>
                        </a:buClr>
                        <a:buSzPts val="2400"/>
                        <a:buFont typeface="Times New Roman"/>
                        <a:buNone/>
                      </a:pPr>
                      <a:r>
                        <a:rPr lang="fr-FR" sz="2000" u="none" strike="noStrike" cap="none" noProof="0">
                          <a:latin typeface="Calibri" panose="020F0502020204030204" pitchFamily="34" charset="0"/>
                          <a:cs typeface="Calibri" panose="020F0502020204030204" pitchFamily="34" charset="0"/>
                        </a:rPr>
                        <a:t>Service à la clientèle</a:t>
                      </a:r>
                      <a:endParaRPr lang="fr-FR" sz="2000" b="0" i="0" u="none" strike="noStrike" cap="none" noProof="0">
                        <a:latin typeface="Calibri" panose="020F0502020204030204" pitchFamily="34" charset="0"/>
                        <a:ea typeface="Roboto" panose="02000000000000000000" pitchFamily="2" charset="0"/>
                        <a:cs typeface="Calibri" panose="020F0502020204030204" pitchFamily="34" charset="0"/>
                        <a:sym typeface="Calibri"/>
                      </a:endParaRPr>
                    </a:p>
                  </a:txBody>
                  <a:tcPr marL="98825" marR="98825" marT="0" marB="0"/>
                </a:tc>
                <a:tc>
                  <a:txBody>
                    <a:bodyPr/>
                    <a:lstStyle/>
                    <a:p>
                      <a:pPr marL="0" marR="0" lvl="0" indent="0" algn="ctr" rtl="0">
                        <a:lnSpc>
                          <a:spcPct val="150000"/>
                        </a:lnSpc>
                        <a:spcBef>
                          <a:spcPts val="0"/>
                        </a:spcBef>
                        <a:spcAft>
                          <a:spcPts val="0"/>
                        </a:spcAft>
                        <a:buNone/>
                      </a:pPr>
                      <a:r>
                        <a:rPr lang="fr-FR" sz="1800" u="none" strike="noStrike" cap="none" noProof="0" dirty="0">
                          <a:latin typeface="Calibri" panose="020F0502020204030204" pitchFamily="34" charset="0"/>
                          <a:cs typeface="Calibri" panose="020F0502020204030204" pitchFamily="34" charset="0"/>
                        </a:rPr>
                        <a:t>1 (1.7)</a:t>
                      </a:r>
                      <a:endParaRPr lang="fr-FR" sz="1800" b="0" i="0" u="none" strike="noStrike" cap="none" noProof="0" dirty="0">
                        <a:latin typeface="Calibri" panose="020F0502020204030204" pitchFamily="34" charset="0"/>
                        <a:ea typeface="Roboto" panose="02000000000000000000" pitchFamily="2" charset="0"/>
                        <a:cs typeface="Calibri" panose="020F0502020204030204" pitchFamily="34" charset="0"/>
                        <a:sym typeface="Calibri"/>
                      </a:endParaRPr>
                    </a:p>
                  </a:txBody>
                  <a:tcPr marL="98825" marR="98825" marT="0" marB="0"/>
                </a:tc>
                <a:tc>
                  <a:txBody>
                    <a:bodyPr/>
                    <a:lstStyle/>
                    <a:p>
                      <a:pPr marL="0" marR="0" lvl="0" indent="0" algn="ctr" rtl="0">
                        <a:lnSpc>
                          <a:spcPct val="150000"/>
                        </a:lnSpc>
                        <a:spcBef>
                          <a:spcPts val="0"/>
                        </a:spcBef>
                        <a:spcAft>
                          <a:spcPts val="0"/>
                        </a:spcAft>
                        <a:buNone/>
                      </a:pPr>
                      <a:r>
                        <a:rPr lang="fr-FR" sz="1800" u="none" strike="noStrike" cap="none" noProof="0">
                          <a:latin typeface="Calibri" panose="020F0502020204030204" pitchFamily="34" charset="0"/>
                          <a:cs typeface="Calibri" panose="020F0502020204030204" pitchFamily="34" charset="0"/>
                        </a:rPr>
                        <a:t>24 (33.8)</a:t>
                      </a:r>
                      <a:endParaRPr lang="fr-FR" sz="1800" b="1" u="none" strike="noStrike" cap="none" noProof="0">
                        <a:latin typeface="Calibri" panose="020F0502020204030204" pitchFamily="34" charset="0"/>
                        <a:cs typeface="Calibri" panose="020F0502020204030204" pitchFamily="34" charset="0"/>
                      </a:endParaRPr>
                    </a:p>
                  </a:txBody>
                  <a:tcPr marL="98825" marR="98825" marT="0" marB="0">
                    <a:lnR w="3175" cap="flat" cmpd="sng" algn="ctr">
                      <a:solidFill>
                        <a:schemeClr val="tx2">
                          <a:lumMod val="75000"/>
                        </a:schemeClr>
                      </a:solidFill>
                      <a:prstDash val="solid"/>
                      <a:round/>
                      <a:headEnd type="none" w="med" len="med"/>
                      <a:tailEnd type="none" w="med" len="med"/>
                    </a:lnR>
                  </a:tcPr>
                </a:tc>
                <a:tc>
                  <a:txBody>
                    <a:bodyPr/>
                    <a:lstStyle/>
                    <a:p>
                      <a:pPr marL="0" marR="0" lvl="0" indent="0" algn="ctr" rtl="0">
                        <a:lnSpc>
                          <a:spcPct val="150000"/>
                        </a:lnSpc>
                        <a:spcBef>
                          <a:spcPts val="0"/>
                        </a:spcBef>
                        <a:spcAft>
                          <a:spcPts val="0"/>
                        </a:spcAft>
                        <a:buNone/>
                      </a:pPr>
                      <a:r>
                        <a:rPr lang="fr-FR" sz="1800" u="none" strike="noStrike" cap="none" noProof="0">
                          <a:latin typeface="Calibri" panose="020F0502020204030204" pitchFamily="34" charset="0"/>
                          <a:cs typeface="Calibri" panose="020F0502020204030204" pitchFamily="34" charset="0"/>
                        </a:rPr>
                        <a:t>25 </a:t>
                      </a:r>
                      <a:r>
                        <a:rPr lang="fr-FR" sz="1800" b="1" u="none" strike="noStrike" cap="none" noProof="0">
                          <a:latin typeface="Calibri" panose="020F0502020204030204" pitchFamily="34" charset="0"/>
                          <a:cs typeface="Calibri" panose="020F0502020204030204" pitchFamily="34" charset="0"/>
                        </a:rPr>
                        <a:t>(19.4)</a:t>
                      </a:r>
                      <a:endParaRPr lang="fr-FR" sz="1800" b="1" i="0" u="none" strike="noStrike" cap="none" noProof="0">
                        <a:latin typeface="Calibri" panose="020F0502020204030204" pitchFamily="34" charset="0"/>
                        <a:ea typeface="Roboto" panose="02000000000000000000" pitchFamily="2" charset="0"/>
                        <a:cs typeface="Calibri" panose="020F0502020204030204" pitchFamily="34" charset="0"/>
                        <a:sym typeface="Calibri"/>
                      </a:endParaRPr>
                    </a:p>
                  </a:txBody>
                  <a:tcPr marL="98825" marR="98825" marT="0" marB="0">
                    <a:lnL w="3175" cap="flat" cmpd="sng" algn="ctr">
                      <a:solidFill>
                        <a:schemeClr val="tx2">
                          <a:lumMod val="75000"/>
                        </a:schemeClr>
                      </a:solidFill>
                      <a:prstDash val="solid"/>
                      <a:round/>
                      <a:headEnd type="none" w="med" len="med"/>
                      <a:tailEnd type="none" w="med" len="med"/>
                    </a:lnL>
                  </a:tcPr>
                </a:tc>
                <a:extLst>
                  <a:ext uri="{0D108BD9-81ED-4DB2-BD59-A6C34878D82A}">
                    <a16:rowId xmlns:a16="http://schemas.microsoft.com/office/drawing/2014/main" val="10007"/>
                  </a:ext>
                </a:extLst>
              </a:tr>
              <a:tr h="432000">
                <a:tc>
                  <a:txBody>
                    <a:bodyPr/>
                    <a:lstStyle/>
                    <a:p>
                      <a:pPr marL="0" marR="0" lvl="0" indent="0" algn="l" rtl="0">
                        <a:lnSpc>
                          <a:spcPct val="150000"/>
                        </a:lnSpc>
                        <a:spcBef>
                          <a:spcPts val="0"/>
                        </a:spcBef>
                        <a:spcAft>
                          <a:spcPts val="0"/>
                        </a:spcAft>
                        <a:buClr>
                          <a:schemeClr val="dk1"/>
                        </a:buClr>
                        <a:buSzPts val="2400"/>
                        <a:buFont typeface="Times New Roman"/>
                        <a:buNone/>
                      </a:pPr>
                      <a:r>
                        <a:rPr lang="fr-FR" sz="2000" u="none" strike="noStrike" cap="none" noProof="0" dirty="0">
                          <a:latin typeface="Calibri" panose="020F0502020204030204" pitchFamily="34" charset="0"/>
                          <a:cs typeface="Calibri" panose="020F0502020204030204" pitchFamily="34" charset="0"/>
                        </a:rPr>
                        <a:t>Villes, municipalités</a:t>
                      </a:r>
                      <a:endParaRPr lang="fr-FR" sz="2000" b="0" i="0" u="none" strike="noStrike" cap="none" noProof="0" dirty="0">
                        <a:latin typeface="Calibri" panose="020F0502020204030204" pitchFamily="34" charset="0"/>
                        <a:ea typeface="Roboto" panose="02000000000000000000" pitchFamily="2" charset="0"/>
                        <a:cs typeface="Calibri" panose="020F0502020204030204" pitchFamily="34" charset="0"/>
                        <a:sym typeface="Calibri"/>
                      </a:endParaRPr>
                    </a:p>
                  </a:txBody>
                  <a:tcPr marL="98825" marR="98825" marT="0" marB="0"/>
                </a:tc>
                <a:tc>
                  <a:txBody>
                    <a:bodyPr/>
                    <a:lstStyle/>
                    <a:p>
                      <a:pPr marL="0" marR="0" lvl="0" indent="0" algn="ctr" rtl="0">
                        <a:lnSpc>
                          <a:spcPct val="150000"/>
                        </a:lnSpc>
                        <a:spcBef>
                          <a:spcPts val="0"/>
                        </a:spcBef>
                        <a:spcAft>
                          <a:spcPts val="0"/>
                        </a:spcAft>
                        <a:buNone/>
                      </a:pPr>
                      <a:r>
                        <a:rPr lang="fr-FR" sz="1800" u="none" strike="noStrike" cap="none" noProof="0" dirty="0">
                          <a:latin typeface="Calibri" panose="020F0502020204030204" pitchFamily="34" charset="0"/>
                          <a:cs typeface="Calibri" panose="020F0502020204030204" pitchFamily="34" charset="0"/>
                        </a:rPr>
                        <a:t>5 (8.6)</a:t>
                      </a:r>
                      <a:endParaRPr lang="fr-FR" sz="1800" b="0" i="0" u="none" strike="noStrike" cap="none" noProof="0" dirty="0">
                        <a:latin typeface="Calibri" panose="020F0502020204030204" pitchFamily="34" charset="0"/>
                        <a:ea typeface="Roboto" panose="02000000000000000000" pitchFamily="2" charset="0"/>
                        <a:cs typeface="Calibri" panose="020F0502020204030204" pitchFamily="34" charset="0"/>
                        <a:sym typeface="Calibri"/>
                      </a:endParaRPr>
                    </a:p>
                  </a:txBody>
                  <a:tcPr marL="98825" marR="98825" marT="0" marB="0"/>
                </a:tc>
                <a:tc>
                  <a:txBody>
                    <a:bodyPr/>
                    <a:lstStyle/>
                    <a:p>
                      <a:pPr marL="0" marR="0" lvl="0" indent="0" algn="ctr" rtl="0">
                        <a:lnSpc>
                          <a:spcPct val="150000"/>
                        </a:lnSpc>
                        <a:spcBef>
                          <a:spcPts val="0"/>
                        </a:spcBef>
                        <a:spcAft>
                          <a:spcPts val="0"/>
                        </a:spcAft>
                        <a:buNone/>
                      </a:pPr>
                      <a:r>
                        <a:rPr lang="fr-FR" sz="1800" u="none" strike="noStrike" cap="none" noProof="0">
                          <a:latin typeface="Calibri" panose="020F0502020204030204" pitchFamily="34" charset="0"/>
                          <a:cs typeface="Calibri" panose="020F0502020204030204" pitchFamily="34" charset="0"/>
                        </a:rPr>
                        <a:t>15 (21.1)</a:t>
                      </a:r>
                      <a:endParaRPr lang="fr-FR" sz="1800" b="1" u="none" strike="noStrike" cap="none" noProof="0">
                        <a:latin typeface="Calibri" panose="020F0502020204030204" pitchFamily="34" charset="0"/>
                        <a:cs typeface="Calibri" panose="020F0502020204030204" pitchFamily="34" charset="0"/>
                      </a:endParaRPr>
                    </a:p>
                  </a:txBody>
                  <a:tcPr marL="98825" marR="98825" marT="0" marB="0">
                    <a:lnR w="3175" cap="flat" cmpd="sng" algn="ctr">
                      <a:solidFill>
                        <a:schemeClr val="tx2">
                          <a:lumMod val="75000"/>
                        </a:schemeClr>
                      </a:solidFill>
                      <a:prstDash val="solid"/>
                      <a:round/>
                      <a:headEnd type="none" w="med" len="med"/>
                      <a:tailEnd type="none" w="med" len="med"/>
                    </a:lnR>
                  </a:tcPr>
                </a:tc>
                <a:tc>
                  <a:txBody>
                    <a:bodyPr/>
                    <a:lstStyle/>
                    <a:p>
                      <a:pPr marL="0" marR="0" lvl="0" indent="0" algn="ctr" rtl="0">
                        <a:lnSpc>
                          <a:spcPct val="150000"/>
                        </a:lnSpc>
                        <a:spcBef>
                          <a:spcPts val="0"/>
                        </a:spcBef>
                        <a:spcAft>
                          <a:spcPts val="0"/>
                        </a:spcAft>
                        <a:buNone/>
                      </a:pPr>
                      <a:r>
                        <a:rPr lang="fr-FR" sz="1800" u="none" strike="noStrike" cap="none" noProof="0" dirty="0">
                          <a:latin typeface="Calibri" panose="020F0502020204030204" pitchFamily="34" charset="0"/>
                          <a:cs typeface="Calibri" panose="020F0502020204030204" pitchFamily="34" charset="0"/>
                        </a:rPr>
                        <a:t>20 </a:t>
                      </a:r>
                      <a:r>
                        <a:rPr lang="fr-FR" sz="1800" b="1" u="none" strike="noStrike" cap="none" noProof="0" dirty="0">
                          <a:latin typeface="Calibri" panose="020F0502020204030204" pitchFamily="34" charset="0"/>
                          <a:cs typeface="Calibri" panose="020F0502020204030204" pitchFamily="34" charset="0"/>
                        </a:rPr>
                        <a:t>(15.5)</a:t>
                      </a:r>
                      <a:endParaRPr lang="fr-FR" sz="1800" b="1" i="0" u="none" strike="noStrike" cap="none" noProof="0" dirty="0">
                        <a:latin typeface="Calibri" panose="020F0502020204030204" pitchFamily="34" charset="0"/>
                        <a:ea typeface="Roboto" panose="02000000000000000000" pitchFamily="2" charset="0"/>
                        <a:cs typeface="Calibri" panose="020F0502020204030204" pitchFamily="34" charset="0"/>
                        <a:sym typeface="Calibri"/>
                      </a:endParaRPr>
                    </a:p>
                  </a:txBody>
                  <a:tcPr marL="98825" marR="98825" marT="0" marB="0">
                    <a:lnL w="3175" cap="flat" cmpd="sng" algn="ctr">
                      <a:solidFill>
                        <a:schemeClr val="tx2">
                          <a:lumMod val="75000"/>
                        </a:schemeClr>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pic>
        <p:nvPicPr>
          <p:cNvPr id="4" name="Google Shape;253;p39">
            <a:extLst>
              <a:ext uri="{FF2B5EF4-FFF2-40B4-BE49-F238E27FC236}">
                <a16:creationId xmlns:a16="http://schemas.microsoft.com/office/drawing/2014/main" id="{EF249212-AB42-9147-9CC1-247E0B2298CE}"/>
              </a:ext>
            </a:extLst>
          </p:cNvPr>
          <p:cNvPicPr preferRelativeResize="0"/>
          <p:nvPr/>
        </p:nvPicPr>
        <p:blipFill rotWithShape="1">
          <a:blip r:embed="rId3">
            <a:alphaModFix amt="23000"/>
          </a:blip>
          <a:srcRect l="2562" t="1" r="51422" b="-13520"/>
          <a:stretch/>
        </p:blipFill>
        <p:spPr>
          <a:xfrm>
            <a:off x="10822192" y="102569"/>
            <a:ext cx="1369807" cy="1371230"/>
          </a:xfrm>
          <a:custGeom>
            <a:avLst/>
            <a:gdLst/>
            <a:ahLst/>
            <a:cxnLst/>
            <a:rect l="l" t="t" r="r" b="b"/>
            <a:pathLst>
              <a:path w="6024154" h="6858000" extrusionOk="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ln>
            <a:noFill/>
          </a:ln>
        </p:spPr>
      </p:pic>
    </p:spTree>
    <p:extLst>
      <p:ext uri="{BB962C8B-B14F-4D97-AF65-F5344CB8AC3E}">
        <p14:creationId xmlns:p14="http://schemas.microsoft.com/office/powerpoint/2010/main" val="4138046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7"/>
        <p:cNvGrpSpPr/>
        <p:nvPr/>
      </p:nvGrpSpPr>
      <p:grpSpPr>
        <a:xfrm>
          <a:off x="0" y="0"/>
          <a:ext cx="0" cy="0"/>
          <a:chOff x="0" y="0"/>
          <a:chExt cx="0" cy="0"/>
        </a:xfrm>
      </p:grpSpPr>
      <p:sp>
        <p:nvSpPr>
          <p:cNvPr id="309" name="Google Shape;309;p44"/>
          <p:cNvSpPr txBox="1">
            <a:spLocks noGrp="1"/>
          </p:cNvSpPr>
          <p:nvPr>
            <p:ph type="title"/>
          </p:nvPr>
        </p:nvSpPr>
        <p:spPr>
          <a:xfrm>
            <a:off x="526073" y="466578"/>
            <a:ext cx="11139854" cy="930447"/>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FFFFFF"/>
              </a:buClr>
              <a:buSzPts val="5400"/>
              <a:buFont typeface="Calibri"/>
              <a:buNone/>
            </a:pPr>
            <a:r>
              <a:rPr lang="fr-FR" sz="5400">
                <a:solidFill>
                  <a:srgbClr val="C00000"/>
                </a:solidFill>
                <a:sym typeface="Calibri"/>
              </a:rPr>
              <a:t>Sujet des activit</a:t>
            </a:r>
            <a:r>
              <a:rPr lang="fr-FR" sz="5400">
                <a:solidFill>
                  <a:srgbClr val="C00000"/>
                </a:solidFill>
              </a:rPr>
              <a:t>és</a:t>
            </a:r>
            <a:endParaRPr lang="fr-FR" sz="5400">
              <a:solidFill>
                <a:srgbClr val="C00000"/>
              </a:solidFill>
              <a:sym typeface="Calibri"/>
            </a:endParaRPr>
          </a:p>
        </p:txBody>
      </p:sp>
      <p:graphicFrame>
        <p:nvGraphicFramePr>
          <p:cNvPr id="311" name="Google Shape;311;p44" descr="Sujet des activités&#10;Sensibilisation (n=58)&#10;Formation (n-71)&#10;&#10;Toutes personnes en situation de handicap : Sensibilisation 17, formation 35&#10;Capacités et incapacités intellectuelles : Sensibilisation 10, formation 18&#10;Trouble du spectre de l’autisme: Sensibilisation 10, formation 13&#10;Capacités et incapacités auditives : Sensibilisation 6, formation 3&#10;Capacités et incapacités visuelles : Sensibilisation 7, formation 1&#10;Capacités et incapacités motrices : Sensibilisation 5, formation 3&#10;Trouble de langage-parole : Sensibilisation 3, formation 3&#10;"/>
          <p:cNvGraphicFramePr/>
          <p:nvPr>
            <p:extLst>
              <p:ext uri="{D42A27DB-BD31-4B8C-83A1-F6EECF244321}">
                <p14:modId xmlns:p14="http://schemas.microsoft.com/office/powerpoint/2010/main" val="860087018"/>
              </p:ext>
            </p:extLst>
          </p:nvPr>
        </p:nvGraphicFramePr>
        <p:xfrm>
          <a:off x="1356359" y="2144377"/>
          <a:ext cx="9479281" cy="3952450"/>
        </p:xfrm>
        <a:graphic>
          <a:graphicData uri="http://schemas.openxmlformats.org/drawingml/2006/table">
            <a:tbl>
              <a:tblPr firstRow="1" bandRow="1">
                <a:tableStyleId>{C083E6E3-FA7D-4D7B-A595-EF9225AFEA82}</a:tableStyleId>
              </a:tblPr>
              <a:tblGrid>
                <a:gridCol w="4246880">
                  <a:extLst>
                    <a:ext uri="{9D8B030D-6E8A-4147-A177-3AD203B41FA5}">
                      <a16:colId xmlns:a16="http://schemas.microsoft.com/office/drawing/2014/main" val="20000"/>
                    </a:ext>
                  </a:extLst>
                </a:gridCol>
                <a:gridCol w="1849851">
                  <a:extLst>
                    <a:ext uri="{9D8B030D-6E8A-4147-A177-3AD203B41FA5}">
                      <a16:colId xmlns:a16="http://schemas.microsoft.com/office/drawing/2014/main" val="20001"/>
                    </a:ext>
                  </a:extLst>
                </a:gridCol>
                <a:gridCol w="1869836">
                  <a:extLst>
                    <a:ext uri="{9D8B030D-6E8A-4147-A177-3AD203B41FA5}">
                      <a16:colId xmlns:a16="http://schemas.microsoft.com/office/drawing/2014/main" val="20002"/>
                    </a:ext>
                  </a:extLst>
                </a:gridCol>
                <a:gridCol w="1512714">
                  <a:extLst>
                    <a:ext uri="{9D8B030D-6E8A-4147-A177-3AD203B41FA5}">
                      <a16:colId xmlns:a16="http://schemas.microsoft.com/office/drawing/2014/main" val="20003"/>
                    </a:ext>
                  </a:extLst>
                </a:gridCol>
              </a:tblGrid>
              <a:tr h="676450">
                <a:tc>
                  <a:txBody>
                    <a:bodyPr/>
                    <a:lstStyle/>
                    <a:p>
                      <a:pPr marL="0" lvl="0" indent="0" algn="l" rtl="0">
                        <a:lnSpc>
                          <a:spcPct val="107000"/>
                        </a:lnSpc>
                        <a:spcBef>
                          <a:spcPts val="0"/>
                        </a:spcBef>
                        <a:spcAft>
                          <a:spcPts val="0"/>
                        </a:spcAft>
                        <a:buClr>
                          <a:schemeClr val="dk1"/>
                        </a:buClr>
                        <a:buSzPts val="2000"/>
                        <a:buFont typeface="Calibri"/>
                        <a:buNone/>
                      </a:pPr>
                      <a:r>
                        <a:rPr lang="fr-FR" sz="2000" noProof="0">
                          <a:latin typeface="Calibri" panose="020F0502020204030204" pitchFamily="34" charset="0"/>
                          <a:cs typeface="Calibri" panose="020F0502020204030204" pitchFamily="34" charset="0"/>
                        </a:rPr>
                        <a:t> [n (%)]</a:t>
                      </a:r>
                      <a:endParaRPr lang="fr-FR" sz="2000" b="0" i="0" u="none" strike="noStrike" cap="none" noProof="0">
                        <a:latin typeface="Calibri" panose="020F0502020204030204" pitchFamily="34" charset="0"/>
                        <a:ea typeface="Roboto" panose="02000000000000000000" pitchFamily="2" charset="0"/>
                        <a:cs typeface="Calibri" panose="020F0502020204030204" pitchFamily="34" charset="0"/>
                        <a:sym typeface="Calibri"/>
                      </a:endParaRPr>
                    </a:p>
                  </a:txBody>
                  <a:tcPr marL="68150" marR="68150" marT="0" marB="0" anchor="ctr"/>
                </a:tc>
                <a:tc>
                  <a:txBody>
                    <a:bodyPr/>
                    <a:lstStyle/>
                    <a:p>
                      <a:pPr marL="0" marR="0" lvl="0" indent="0" algn="ctr" rtl="0">
                        <a:lnSpc>
                          <a:spcPct val="107000"/>
                        </a:lnSpc>
                        <a:spcBef>
                          <a:spcPts val="0"/>
                        </a:spcBef>
                        <a:spcAft>
                          <a:spcPts val="0"/>
                        </a:spcAft>
                        <a:buNone/>
                      </a:pPr>
                      <a:r>
                        <a:rPr lang="fr-FR" sz="2000" u="none" strike="noStrike" cap="none" noProof="0">
                          <a:latin typeface="Calibri" panose="020F0502020204030204" pitchFamily="34" charset="0"/>
                          <a:cs typeface="Calibri" panose="020F0502020204030204" pitchFamily="34" charset="0"/>
                        </a:rPr>
                        <a:t>Sensibilisation </a:t>
                      </a:r>
                    </a:p>
                    <a:p>
                      <a:pPr marL="0" marR="0" lvl="0" indent="0" algn="ctr" rtl="0">
                        <a:lnSpc>
                          <a:spcPct val="107000"/>
                        </a:lnSpc>
                        <a:spcBef>
                          <a:spcPts val="0"/>
                        </a:spcBef>
                        <a:spcAft>
                          <a:spcPts val="0"/>
                        </a:spcAft>
                        <a:buNone/>
                      </a:pPr>
                      <a:r>
                        <a:rPr lang="fr-FR" sz="2000" u="none" strike="noStrike" cap="none" noProof="0">
                          <a:latin typeface="Calibri" panose="020F0502020204030204" pitchFamily="34" charset="0"/>
                          <a:cs typeface="Calibri" panose="020F0502020204030204" pitchFamily="34" charset="0"/>
                        </a:rPr>
                        <a:t>(n=58)</a:t>
                      </a:r>
                      <a:endParaRPr lang="fr-FR" sz="2000" b="0" i="0" u="none" strike="noStrike" cap="none" noProof="0">
                        <a:latin typeface="Calibri" panose="020F0502020204030204" pitchFamily="34" charset="0"/>
                        <a:ea typeface="Roboto" panose="02000000000000000000" pitchFamily="2" charset="0"/>
                        <a:cs typeface="Calibri" panose="020F0502020204030204" pitchFamily="34" charset="0"/>
                        <a:sym typeface="Calibri"/>
                      </a:endParaRPr>
                    </a:p>
                  </a:txBody>
                  <a:tcPr marL="98200" marR="98200" marT="0" marB="0" anchor="ctr"/>
                </a:tc>
                <a:tc>
                  <a:txBody>
                    <a:bodyPr/>
                    <a:lstStyle/>
                    <a:p>
                      <a:pPr marL="0" marR="0" lvl="0" indent="0" algn="ctr" rtl="0">
                        <a:lnSpc>
                          <a:spcPct val="107000"/>
                        </a:lnSpc>
                        <a:spcBef>
                          <a:spcPts val="0"/>
                        </a:spcBef>
                        <a:spcAft>
                          <a:spcPts val="0"/>
                        </a:spcAft>
                        <a:buNone/>
                      </a:pPr>
                      <a:r>
                        <a:rPr lang="fr-FR" sz="2000" u="none" strike="noStrike" cap="none" noProof="0">
                          <a:latin typeface="Calibri" panose="020F0502020204030204" pitchFamily="34" charset="0"/>
                          <a:cs typeface="Calibri" panose="020F0502020204030204" pitchFamily="34" charset="0"/>
                        </a:rPr>
                        <a:t>Formation </a:t>
                      </a:r>
                      <a:endParaRPr lang="fr-FR" noProof="0">
                        <a:latin typeface="Calibri" panose="020F0502020204030204" pitchFamily="34" charset="0"/>
                        <a:cs typeface="Calibri" panose="020F0502020204030204" pitchFamily="34" charset="0"/>
                      </a:endParaRPr>
                    </a:p>
                    <a:p>
                      <a:pPr marL="0" marR="0" lvl="0" indent="0" algn="ctr" rtl="0">
                        <a:lnSpc>
                          <a:spcPct val="107000"/>
                        </a:lnSpc>
                        <a:spcBef>
                          <a:spcPts val="0"/>
                        </a:spcBef>
                        <a:spcAft>
                          <a:spcPts val="0"/>
                        </a:spcAft>
                        <a:buNone/>
                      </a:pPr>
                      <a:r>
                        <a:rPr lang="fr-FR" sz="2000" u="none" strike="noStrike" cap="none" noProof="0">
                          <a:latin typeface="Calibri" panose="020F0502020204030204" pitchFamily="34" charset="0"/>
                          <a:cs typeface="Calibri" panose="020F0502020204030204" pitchFamily="34" charset="0"/>
                        </a:rPr>
                        <a:t>(n=71)</a:t>
                      </a:r>
                      <a:endParaRPr lang="fr-FR" sz="2000" b="0" i="0" u="none" strike="noStrike" cap="none" noProof="0">
                        <a:latin typeface="Calibri" panose="020F0502020204030204" pitchFamily="34" charset="0"/>
                        <a:ea typeface="Roboto" panose="02000000000000000000" pitchFamily="2" charset="0"/>
                        <a:cs typeface="Calibri" panose="020F0502020204030204" pitchFamily="34" charset="0"/>
                        <a:sym typeface="Calibri"/>
                      </a:endParaRPr>
                    </a:p>
                  </a:txBody>
                  <a:tcPr marL="98200" marR="98200" marT="0" marB="0" anchor="ctr">
                    <a:lnR w="3175" cap="flat" cmpd="sng" algn="ctr">
                      <a:solidFill>
                        <a:schemeClr val="tx2">
                          <a:lumMod val="75000"/>
                        </a:schemeClr>
                      </a:solidFill>
                      <a:prstDash val="solid"/>
                      <a:round/>
                      <a:headEnd type="none" w="med" len="med"/>
                      <a:tailEnd type="none" w="med" len="med"/>
                    </a:lnR>
                  </a:tcPr>
                </a:tc>
                <a:tc>
                  <a:txBody>
                    <a:bodyPr/>
                    <a:lstStyle/>
                    <a:p>
                      <a:pPr marL="0" marR="0" lvl="0" indent="0" algn="ctr" rtl="0">
                        <a:lnSpc>
                          <a:spcPct val="107000"/>
                        </a:lnSpc>
                        <a:spcBef>
                          <a:spcPts val="0"/>
                        </a:spcBef>
                        <a:spcAft>
                          <a:spcPts val="0"/>
                        </a:spcAft>
                        <a:buNone/>
                      </a:pPr>
                      <a:r>
                        <a:rPr lang="fr-FR" sz="2000" u="none" strike="noStrike" cap="none" noProof="0">
                          <a:latin typeface="Calibri" panose="020F0502020204030204" pitchFamily="34" charset="0"/>
                          <a:cs typeface="Calibri" panose="020F0502020204030204" pitchFamily="34" charset="0"/>
                        </a:rPr>
                        <a:t>Total</a:t>
                      </a:r>
                      <a:br>
                        <a:rPr lang="fr-FR" sz="2000" u="none" strike="noStrike" cap="none" noProof="0">
                          <a:latin typeface="Calibri" panose="020F0502020204030204" pitchFamily="34" charset="0"/>
                          <a:cs typeface="Calibri" panose="020F0502020204030204" pitchFamily="34" charset="0"/>
                        </a:rPr>
                      </a:br>
                      <a:r>
                        <a:rPr lang="fr-FR" sz="2000" u="none" strike="noStrike" cap="none" noProof="0">
                          <a:latin typeface="Calibri" panose="020F0502020204030204" pitchFamily="34" charset="0"/>
                          <a:cs typeface="Calibri" panose="020F0502020204030204" pitchFamily="34" charset="0"/>
                        </a:rPr>
                        <a:t>(n=129)</a:t>
                      </a:r>
                      <a:endParaRPr lang="fr-FR" sz="2000" b="0" i="0" u="none" strike="noStrike" cap="none" noProof="0">
                        <a:latin typeface="Calibri" panose="020F0502020204030204" pitchFamily="34" charset="0"/>
                        <a:ea typeface="Roboto" panose="02000000000000000000" pitchFamily="2" charset="0"/>
                        <a:cs typeface="Calibri" panose="020F0502020204030204" pitchFamily="34" charset="0"/>
                        <a:sym typeface="Calibri"/>
                      </a:endParaRPr>
                    </a:p>
                  </a:txBody>
                  <a:tcPr marL="98200" marR="98200" marT="0" marB="0" anchor="ctr">
                    <a:lnL w="3175" cap="flat" cmpd="sng" algn="ctr">
                      <a:solidFill>
                        <a:schemeClr val="tx2">
                          <a:lumMod val="75000"/>
                        </a:schemeClr>
                      </a:solidFill>
                      <a:prstDash val="solid"/>
                      <a:round/>
                      <a:headEnd type="none" w="med" len="med"/>
                      <a:tailEnd type="none" w="med" len="med"/>
                    </a:lnL>
                  </a:tcPr>
                </a:tc>
                <a:extLst>
                  <a:ext uri="{0D108BD9-81ED-4DB2-BD59-A6C34878D82A}">
                    <a16:rowId xmlns:a16="http://schemas.microsoft.com/office/drawing/2014/main" val="10000"/>
                  </a:ext>
                </a:extLst>
              </a:tr>
              <a:tr h="468000">
                <a:tc>
                  <a:txBody>
                    <a:bodyPr/>
                    <a:lstStyle/>
                    <a:p>
                      <a:pPr marL="0" marR="0" lvl="0" indent="0" algn="l" rtl="0">
                        <a:lnSpc>
                          <a:spcPct val="150000"/>
                        </a:lnSpc>
                        <a:spcBef>
                          <a:spcPts val="0"/>
                        </a:spcBef>
                        <a:spcAft>
                          <a:spcPts val="0"/>
                        </a:spcAft>
                        <a:buNone/>
                      </a:pPr>
                      <a:r>
                        <a:rPr lang="fr-FR" sz="1800" u="none" strike="noStrike" cap="none" noProof="0">
                          <a:latin typeface="Calibri" panose="020F0502020204030204" pitchFamily="34" charset="0"/>
                          <a:cs typeface="Calibri" panose="020F0502020204030204" pitchFamily="34" charset="0"/>
                          <a:sym typeface="Calibri"/>
                        </a:rPr>
                        <a:t>Toutes personnes en situation de handicap </a:t>
                      </a:r>
                      <a:endParaRPr lang="fr-FR" sz="1800" noProof="0">
                        <a:latin typeface="Calibri" panose="020F0502020204030204" pitchFamily="34" charset="0"/>
                        <a:cs typeface="Calibri" panose="020F0502020204030204" pitchFamily="34" charset="0"/>
                      </a:endParaRPr>
                    </a:p>
                  </a:txBody>
                  <a:tcPr marL="68150" marR="68150" marT="0" marB="0"/>
                </a:tc>
                <a:tc>
                  <a:txBody>
                    <a:bodyPr/>
                    <a:lstStyle/>
                    <a:p>
                      <a:pPr marL="0" marR="0" lvl="0" indent="0" algn="ctr" rtl="0">
                        <a:lnSpc>
                          <a:spcPct val="150000"/>
                        </a:lnSpc>
                        <a:spcBef>
                          <a:spcPts val="0"/>
                        </a:spcBef>
                        <a:spcAft>
                          <a:spcPts val="0"/>
                        </a:spcAft>
                        <a:buNone/>
                      </a:pPr>
                      <a:r>
                        <a:rPr lang="fr-FR" sz="2000" u="none" strike="noStrike" cap="none" noProof="0">
                          <a:latin typeface="Calibri" panose="020F0502020204030204" pitchFamily="34" charset="0"/>
                          <a:cs typeface="Calibri" panose="020F0502020204030204" pitchFamily="34" charset="0"/>
                        </a:rPr>
                        <a:t>17 (29.3)</a:t>
                      </a:r>
                      <a:endParaRPr lang="fr-FR" sz="2000" b="0" i="0" u="none" strike="noStrike" cap="none" noProof="0">
                        <a:latin typeface="Calibri" panose="020F0502020204030204" pitchFamily="34" charset="0"/>
                        <a:ea typeface="Roboto" panose="02000000000000000000" pitchFamily="2" charset="0"/>
                        <a:cs typeface="Calibri" panose="020F0502020204030204" pitchFamily="34" charset="0"/>
                        <a:sym typeface="Calibri"/>
                      </a:endParaRPr>
                    </a:p>
                  </a:txBody>
                  <a:tcPr marL="68150" marR="68150" marT="0" marB="0" anchor="ctr"/>
                </a:tc>
                <a:tc>
                  <a:txBody>
                    <a:bodyPr/>
                    <a:lstStyle/>
                    <a:p>
                      <a:pPr marL="0" marR="0" lvl="0" indent="0" algn="ctr" rtl="0">
                        <a:lnSpc>
                          <a:spcPct val="150000"/>
                        </a:lnSpc>
                        <a:spcBef>
                          <a:spcPts val="0"/>
                        </a:spcBef>
                        <a:spcAft>
                          <a:spcPts val="0"/>
                        </a:spcAft>
                        <a:buNone/>
                      </a:pPr>
                      <a:r>
                        <a:rPr lang="fr-FR" sz="2000" u="none" strike="noStrike" cap="none" noProof="0">
                          <a:latin typeface="Calibri" panose="020F0502020204030204" pitchFamily="34" charset="0"/>
                          <a:cs typeface="Calibri" panose="020F0502020204030204" pitchFamily="34" charset="0"/>
                        </a:rPr>
                        <a:t>35 (49.3)</a:t>
                      </a:r>
                      <a:endParaRPr lang="fr-FR" sz="2000" b="0" i="0" u="none" strike="noStrike" cap="none" noProof="0">
                        <a:latin typeface="Calibri" panose="020F0502020204030204" pitchFamily="34" charset="0"/>
                        <a:ea typeface="Roboto" panose="02000000000000000000" pitchFamily="2" charset="0"/>
                        <a:cs typeface="Calibri" panose="020F0502020204030204" pitchFamily="34" charset="0"/>
                        <a:sym typeface="Calibri"/>
                      </a:endParaRPr>
                    </a:p>
                  </a:txBody>
                  <a:tcPr marL="68150" marR="68150" marT="0" marB="0" anchor="ctr">
                    <a:lnR w="3175" cap="flat" cmpd="sng" algn="ctr">
                      <a:solidFill>
                        <a:schemeClr val="tx2">
                          <a:lumMod val="75000"/>
                        </a:schemeClr>
                      </a:solidFill>
                      <a:prstDash val="solid"/>
                      <a:round/>
                      <a:headEnd type="none" w="med" len="med"/>
                      <a:tailEnd type="none" w="med" len="med"/>
                    </a:lnR>
                  </a:tcPr>
                </a:tc>
                <a:tc>
                  <a:txBody>
                    <a:bodyPr/>
                    <a:lstStyle/>
                    <a:p>
                      <a:pPr marL="0" marR="0" lvl="0" indent="0" algn="ctr" rtl="0">
                        <a:lnSpc>
                          <a:spcPct val="150000"/>
                        </a:lnSpc>
                        <a:spcBef>
                          <a:spcPts val="0"/>
                        </a:spcBef>
                        <a:spcAft>
                          <a:spcPts val="0"/>
                        </a:spcAft>
                        <a:buNone/>
                      </a:pPr>
                      <a:r>
                        <a:rPr lang="fr-FR" sz="2000" u="none" strike="noStrike" cap="none" noProof="0">
                          <a:latin typeface="Calibri" panose="020F0502020204030204" pitchFamily="34" charset="0"/>
                          <a:cs typeface="Calibri" panose="020F0502020204030204" pitchFamily="34" charset="0"/>
                        </a:rPr>
                        <a:t>52 </a:t>
                      </a:r>
                      <a:r>
                        <a:rPr lang="fr-FR" sz="2000" b="1" u="none" strike="noStrike" cap="none" noProof="0">
                          <a:latin typeface="Calibri" panose="020F0502020204030204" pitchFamily="34" charset="0"/>
                          <a:cs typeface="Calibri" panose="020F0502020204030204" pitchFamily="34" charset="0"/>
                        </a:rPr>
                        <a:t>(40.3)</a:t>
                      </a:r>
                      <a:endParaRPr lang="fr-FR" sz="2000" b="1" i="0" u="none" strike="noStrike" cap="none" noProof="0">
                        <a:latin typeface="Calibri" panose="020F0502020204030204" pitchFamily="34" charset="0"/>
                        <a:ea typeface="Roboto" panose="02000000000000000000" pitchFamily="2" charset="0"/>
                        <a:cs typeface="Calibri" panose="020F0502020204030204" pitchFamily="34" charset="0"/>
                        <a:sym typeface="Calibri"/>
                      </a:endParaRPr>
                    </a:p>
                  </a:txBody>
                  <a:tcPr marL="68150" marR="68150" marT="0" marB="0" anchor="ctr">
                    <a:lnL w="3175" cap="flat" cmpd="sng" algn="ctr">
                      <a:solidFill>
                        <a:schemeClr val="tx2">
                          <a:lumMod val="75000"/>
                        </a:schemeClr>
                      </a:solidFill>
                      <a:prstDash val="solid"/>
                      <a:round/>
                      <a:headEnd type="none" w="med" len="med"/>
                      <a:tailEnd type="none" w="med" len="med"/>
                    </a:lnL>
                  </a:tcPr>
                </a:tc>
                <a:extLst>
                  <a:ext uri="{0D108BD9-81ED-4DB2-BD59-A6C34878D82A}">
                    <a16:rowId xmlns:a16="http://schemas.microsoft.com/office/drawing/2014/main" val="10001"/>
                  </a:ext>
                </a:extLst>
              </a:tr>
              <a:tr h="468000">
                <a:tc>
                  <a:txBody>
                    <a:bodyPr/>
                    <a:lstStyle/>
                    <a:p>
                      <a:pPr marL="0" marR="0" lvl="0" indent="0" algn="l" rtl="0">
                        <a:lnSpc>
                          <a:spcPct val="150000"/>
                        </a:lnSpc>
                        <a:spcBef>
                          <a:spcPts val="0"/>
                        </a:spcBef>
                        <a:spcAft>
                          <a:spcPts val="0"/>
                        </a:spcAft>
                        <a:buNone/>
                      </a:pPr>
                      <a:r>
                        <a:rPr lang="fr-FR" sz="1800" u="none" strike="noStrike" cap="none" noProof="0">
                          <a:latin typeface="Calibri" panose="020F0502020204030204" pitchFamily="34" charset="0"/>
                          <a:cs typeface="Calibri" panose="020F0502020204030204" pitchFamily="34" charset="0"/>
                        </a:rPr>
                        <a:t>Capacités et incapacités intellectuelles </a:t>
                      </a:r>
                      <a:endParaRPr lang="fr-FR" sz="1800" noProof="0">
                        <a:latin typeface="Calibri" panose="020F0502020204030204" pitchFamily="34" charset="0"/>
                        <a:cs typeface="Calibri" panose="020F0502020204030204" pitchFamily="34" charset="0"/>
                      </a:endParaRPr>
                    </a:p>
                  </a:txBody>
                  <a:tcPr marL="68150" marR="68150" marT="0" marB="0"/>
                </a:tc>
                <a:tc>
                  <a:txBody>
                    <a:bodyPr/>
                    <a:lstStyle/>
                    <a:p>
                      <a:pPr marL="0" marR="0" lvl="0" indent="0" algn="ctr" rtl="0">
                        <a:lnSpc>
                          <a:spcPct val="150000"/>
                        </a:lnSpc>
                        <a:spcBef>
                          <a:spcPts val="0"/>
                        </a:spcBef>
                        <a:spcAft>
                          <a:spcPts val="0"/>
                        </a:spcAft>
                        <a:buNone/>
                      </a:pPr>
                      <a:r>
                        <a:rPr lang="fr-FR" sz="2000" u="none" strike="noStrike" cap="none" noProof="0">
                          <a:latin typeface="Calibri" panose="020F0502020204030204" pitchFamily="34" charset="0"/>
                          <a:cs typeface="Calibri" panose="020F0502020204030204" pitchFamily="34" charset="0"/>
                        </a:rPr>
                        <a:t>10 (17.2)</a:t>
                      </a:r>
                      <a:endParaRPr lang="fr-FR" sz="2000" b="0" i="0" u="none" strike="noStrike" cap="none" noProof="0">
                        <a:latin typeface="Calibri" panose="020F0502020204030204" pitchFamily="34" charset="0"/>
                        <a:ea typeface="Roboto" panose="02000000000000000000" pitchFamily="2" charset="0"/>
                        <a:cs typeface="Calibri" panose="020F0502020204030204" pitchFamily="34" charset="0"/>
                        <a:sym typeface="Calibri"/>
                      </a:endParaRPr>
                    </a:p>
                  </a:txBody>
                  <a:tcPr marL="68150" marR="68150" marT="0" marB="0" anchor="ctr"/>
                </a:tc>
                <a:tc>
                  <a:txBody>
                    <a:bodyPr/>
                    <a:lstStyle/>
                    <a:p>
                      <a:pPr marL="0" marR="0" lvl="0" indent="0" algn="ctr" rtl="0">
                        <a:lnSpc>
                          <a:spcPct val="150000"/>
                        </a:lnSpc>
                        <a:spcBef>
                          <a:spcPts val="0"/>
                        </a:spcBef>
                        <a:spcAft>
                          <a:spcPts val="0"/>
                        </a:spcAft>
                        <a:buNone/>
                      </a:pPr>
                      <a:r>
                        <a:rPr lang="fr-FR" sz="2000" u="none" strike="noStrike" cap="none" noProof="0">
                          <a:latin typeface="Calibri" panose="020F0502020204030204" pitchFamily="34" charset="0"/>
                          <a:cs typeface="Calibri" panose="020F0502020204030204" pitchFamily="34" charset="0"/>
                        </a:rPr>
                        <a:t>18 (25.4)</a:t>
                      </a:r>
                      <a:endParaRPr lang="fr-FR" sz="2000" b="0" i="0" u="none" strike="noStrike" cap="none" noProof="0">
                        <a:latin typeface="Calibri" panose="020F0502020204030204" pitchFamily="34" charset="0"/>
                        <a:ea typeface="Roboto" panose="02000000000000000000" pitchFamily="2" charset="0"/>
                        <a:cs typeface="Calibri" panose="020F0502020204030204" pitchFamily="34" charset="0"/>
                        <a:sym typeface="Calibri"/>
                      </a:endParaRPr>
                    </a:p>
                  </a:txBody>
                  <a:tcPr marL="68150" marR="68150" marT="0" marB="0" anchor="ctr">
                    <a:lnR w="3175" cap="flat" cmpd="sng" algn="ctr">
                      <a:solidFill>
                        <a:schemeClr val="tx2">
                          <a:lumMod val="75000"/>
                        </a:schemeClr>
                      </a:solidFill>
                      <a:prstDash val="solid"/>
                      <a:round/>
                      <a:headEnd type="none" w="med" len="med"/>
                      <a:tailEnd type="none" w="med" len="med"/>
                    </a:lnR>
                  </a:tcPr>
                </a:tc>
                <a:tc>
                  <a:txBody>
                    <a:bodyPr/>
                    <a:lstStyle/>
                    <a:p>
                      <a:pPr marL="0" marR="0" lvl="0" indent="0" algn="ctr" rtl="0">
                        <a:lnSpc>
                          <a:spcPct val="150000"/>
                        </a:lnSpc>
                        <a:spcBef>
                          <a:spcPts val="0"/>
                        </a:spcBef>
                        <a:spcAft>
                          <a:spcPts val="0"/>
                        </a:spcAft>
                        <a:buNone/>
                      </a:pPr>
                      <a:r>
                        <a:rPr lang="fr-FR" sz="2000" u="none" strike="noStrike" cap="none" noProof="0">
                          <a:latin typeface="Calibri" panose="020F0502020204030204" pitchFamily="34" charset="0"/>
                          <a:cs typeface="Calibri" panose="020F0502020204030204" pitchFamily="34" charset="0"/>
                        </a:rPr>
                        <a:t>28 </a:t>
                      </a:r>
                      <a:r>
                        <a:rPr lang="fr-FR" sz="2000" b="1" u="none" strike="noStrike" cap="none" noProof="0">
                          <a:latin typeface="Calibri" panose="020F0502020204030204" pitchFamily="34" charset="0"/>
                          <a:cs typeface="Calibri" panose="020F0502020204030204" pitchFamily="34" charset="0"/>
                        </a:rPr>
                        <a:t>(21.7)</a:t>
                      </a:r>
                      <a:endParaRPr lang="fr-FR" sz="2000" b="1" i="0" u="none" strike="noStrike" cap="none" noProof="0">
                        <a:latin typeface="Calibri" panose="020F0502020204030204" pitchFamily="34" charset="0"/>
                        <a:ea typeface="Roboto" panose="02000000000000000000" pitchFamily="2" charset="0"/>
                        <a:cs typeface="Calibri" panose="020F0502020204030204" pitchFamily="34" charset="0"/>
                        <a:sym typeface="Calibri"/>
                      </a:endParaRPr>
                    </a:p>
                  </a:txBody>
                  <a:tcPr marL="68150" marR="68150" marT="0" marB="0" anchor="ctr">
                    <a:lnL w="3175" cap="flat" cmpd="sng" algn="ctr">
                      <a:solidFill>
                        <a:schemeClr val="tx2">
                          <a:lumMod val="75000"/>
                        </a:schemeClr>
                      </a:solidFill>
                      <a:prstDash val="solid"/>
                      <a:round/>
                      <a:headEnd type="none" w="med" len="med"/>
                      <a:tailEnd type="none" w="med" len="med"/>
                    </a:lnL>
                  </a:tcPr>
                </a:tc>
                <a:extLst>
                  <a:ext uri="{0D108BD9-81ED-4DB2-BD59-A6C34878D82A}">
                    <a16:rowId xmlns:a16="http://schemas.microsoft.com/office/drawing/2014/main" val="10002"/>
                  </a:ext>
                </a:extLst>
              </a:tr>
              <a:tr h="468000">
                <a:tc>
                  <a:txBody>
                    <a:bodyPr/>
                    <a:lstStyle/>
                    <a:p>
                      <a:pPr marL="0" marR="0" lvl="0" indent="0" algn="l" rtl="0">
                        <a:lnSpc>
                          <a:spcPct val="150000"/>
                        </a:lnSpc>
                        <a:spcBef>
                          <a:spcPts val="0"/>
                        </a:spcBef>
                        <a:spcAft>
                          <a:spcPts val="0"/>
                        </a:spcAft>
                        <a:buNone/>
                      </a:pPr>
                      <a:r>
                        <a:rPr lang="fr-FR" sz="1800" u="none" strike="noStrike" cap="none" noProof="0">
                          <a:latin typeface="Calibri" panose="020F0502020204030204" pitchFamily="34" charset="0"/>
                          <a:cs typeface="Calibri" panose="020F0502020204030204" pitchFamily="34" charset="0"/>
                          <a:sym typeface="Calibri"/>
                        </a:rPr>
                        <a:t>Trouble du spectre de l’autisme</a:t>
                      </a:r>
                      <a:endParaRPr lang="fr-FR" sz="1800" b="0" i="0" u="none" strike="noStrike" cap="none" noProof="0">
                        <a:latin typeface="Calibri" panose="020F0502020204030204" pitchFamily="34" charset="0"/>
                        <a:ea typeface="Roboto" panose="02000000000000000000" pitchFamily="2" charset="0"/>
                        <a:cs typeface="Calibri" panose="020F0502020204030204" pitchFamily="34" charset="0"/>
                        <a:sym typeface="Calibri"/>
                      </a:endParaRPr>
                    </a:p>
                  </a:txBody>
                  <a:tcPr marL="68150" marR="68150" marT="0" marB="0"/>
                </a:tc>
                <a:tc>
                  <a:txBody>
                    <a:bodyPr/>
                    <a:lstStyle/>
                    <a:p>
                      <a:pPr marL="0" marR="0" lvl="0" indent="0" algn="ctr" rtl="0">
                        <a:lnSpc>
                          <a:spcPct val="150000"/>
                        </a:lnSpc>
                        <a:spcBef>
                          <a:spcPts val="0"/>
                        </a:spcBef>
                        <a:spcAft>
                          <a:spcPts val="0"/>
                        </a:spcAft>
                        <a:buNone/>
                      </a:pPr>
                      <a:r>
                        <a:rPr lang="fr-FR" sz="2000" u="none" strike="noStrike" cap="none" noProof="0">
                          <a:latin typeface="Calibri" panose="020F0502020204030204" pitchFamily="34" charset="0"/>
                          <a:cs typeface="Calibri" panose="020F0502020204030204" pitchFamily="34" charset="0"/>
                        </a:rPr>
                        <a:t>10 (17.2)</a:t>
                      </a:r>
                      <a:endParaRPr lang="fr-FR" sz="2000" b="0" i="0" u="none" strike="noStrike" cap="none" noProof="0">
                        <a:latin typeface="Calibri" panose="020F0502020204030204" pitchFamily="34" charset="0"/>
                        <a:ea typeface="Roboto" panose="02000000000000000000" pitchFamily="2" charset="0"/>
                        <a:cs typeface="Calibri" panose="020F0502020204030204" pitchFamily="34" charset="0"/>
                        <a:sym typeface="Calibri"/>
                      </a:endParaRPr>
                    </a:p>
                  </a:txBody>
                  <a:tcPr marL="68150" marR="68150" marT="0" marB="0" anchor="ctr"/>
                </a:tc>
                <a:tc>
                  <a:txBody>
                    <a:bodyPr/>
                    <a:lstStyle/>
                    <a:p>
                      <a:pPr marL="0" marR="0" lvl="0" indent="0" algn="ctr" rtl="0">
                        <a:lnSpc>
                          <a:spcPct val="150000"/>
                        </a:lnSpc>
                        <a:spcBef>
                          <a:spcPts val="0"/>
                        </a:spcBef>
                        <a:spcAft>
                          <a:spcPts val="0"/>
                        </a:spcAft>
                        <a:buNone/>
                      </a:pPr>
                      <a:r>
                        <a:rPr lang="fr-FR" sz="2000" u="none" strike="noStrike" cap="none" noProof="0">
                          <a:latin typeface="Calibri" panose="020F0502020204030204" pitchFamily="34" charset="0"/>
                          <a:cs typeface="Calibri" panose="020F0502020204030204" pitchFamily="34" charset="0"/>
                        </a:rPr>
                        <a:t>13 (18.3)</a:t>
                      </a:r>
                      <a:endParaRPr lang="fr-FR" sz="2000" b="0" i="0" u="none" strike="noStrike" cap="none" noProof="0">
                        <a:latin typeface="Calibri" panose="020F0502020204030204" pitchFamily="34" charset="0"/>
                        <a:ea typeface="Roboto" panose="02000000000000000000" pitchFamily="2" charset="0"/>
                        <a:cs typeface="Calibri" panose="020F0502020204030204" pitchFamily="34" charset="0"/>
                        <a:sym typeface="Calibri"/>
                      </a:endParaRPr>
                    </a:p>
                  </a:txBody>
                  <a:tcPr marL="68150" marR="68150" marT="0" marB="0" anchor="ctr">
                    <a:lnR w="3175" cap="flat" cmpd="sng" algn="ctr">
                      <a:solidFill>
                        <a:schemeClr val="tx2">
                          <a:lumMod val="75000"/>
                        </a:schemeClr>
                      </a:solidFill>
                      <a:prstDash val="solid"/>
                      <a:round/>
                      <a:headEnd type="none" w="med" len="med"/>
                      <a:tailEnd type="none" w="med" len="med"/>
                    </a:lnR>
                  </a:tcPr>
                </a:tc>
                <a:tc>
                  <a:txBody>
                    <a:bodyPr/>
                    <a:lstStyle/>
                    <a:p>
                      <a:pPr marL="0" marR="0" lvl="0" indent="0" algn="ctr" rtl="0">
                        <a:lnSpc>
                          <a:spcPct val="150000"/>
                        </a:lnSpc>
                        <a:spcBef>
                          <a:spcPts val="0"/>
                        </a:spcBef>
                        <a:spcAft>
                          <a:spcPts val="0"/>
                        </a:spcAft>
                        <a:buNone/>
                      </a:pPr>
                      <a:r>
                        <a:rPr lang="fr-FR" sz="2000" u="none" strike="noStrike" cap="none" noProof="0">
                          <a:latin typeface="Calibri" panose="020F0502020204030204" pitchFamily="34" charset="0"/>
                          <a:cs typeface="Calibri" panose="020F0502020204030204" pitchFamily="34" charset="0"/>
                        </a:rPr>
                        <a:t>23 </a:t>
                      </a:r>
                      <a:r>
                        <a:rPr lang="fr-FR" sz="2000" b="1" u="none" strike="noStrike" cap="none" noProof="0">
                          <a:latin typeface="Calibri" panose="020F0502020204030204" pitchFamily="34" charset="0"/>
                          <a:cs typeface="Calibri" panose="020F0502020204030204" pitchFamily="34" charset="0"/>
                        </a:rPr>
                        <a:t>(17.8)</a:t>
                      </a:r>
                      <a:endParaRPr lang="fr-FR" sz="2000" b="1" i="0" u="none" strike="noStrike" cap="none" noProof="0">
                        <a:latin typeface="Calibri" panose="020F0502020204030204" pitchFamily="34" charset="0"/>
                        <a:ea typeface="Roboto" panose="02000000000000000000" pitchFamily="2" charset="0"/>
                        <a:cs typeface="Calibri" panose="020F0502020204030204" pitchFamily="34" charset="0"/>
                        <a:sym typeface="Calibri"/>
                      </a:endParaRPr>
                    </a:p>
                  </a:txBody>
                  <a:tcPr marL="68150" marR="68150" marT="0" marB="0" anchor="ctr">
                    <a:lnL w="3175" cap="flat" cmpd="sng" algn="ctr">
                      <a:solidFill>
                        <a:schemeClr val="tx2">
                          <a:lumMod val="75000"/>
                        </a:schemeClr>
                      </a:solidFill>
                      <a:prstDash val="solid"/>
                      <a:round/>
                      <a:headEnd type="none" w="med" len="med"/>
                      <a:tailEnd type="none" w="med" len="med"/>
                    </a:lnL>
                  </a:tcPr>
                </a:tc>
                <a:extLst>
                  <a:ext uri="{0D108BD9-81ED-4DB2-BD59-A6C34878D82A}">
                    <a16:rowId xmlns:a16="http://schemas.microsoft.com/office/drawing/2014/main" val="10003"/>
                  </a:ext>
                </a:extLst>
              </a:tr>
              <a:tr h="468000">
                <a:tc>
                  <a:txBody>
                    <a:bodyPr/>
                    <a:lstStyle/>
                    <a:p>
                      <a:pPr marL="0" marR="0" lvl="0" indent="0" algn="l" rtl="0">
                        <a:lnSpc>
                          <a:spcPct val="150000"/>
                        </a:lnSpc>
                        <a:spcBef>
                          <a:spcPts val="0"/>
                        </a:spcBef>
                        <a:spcAft>
                          <a:spcPts val="0"/>
                        </a:spcAft>
                        <a:buNone/>
                      </a:pPr>
                      <a:r>
                        <a:rPr lang="fr-FR" sz="1800" u="none" strike="noStrike" cap="none" noProof="0" dirty="0">
                          <a:latin typeface="Calibri" panose="020F0502020204030204" pitchFamily="34" charset="0"/>
                          <a:cs typeface="Calibri" panose="020F0502020204030204" pitchFamily="34" charset="0"/>
                        </a:rPr>
                        <a:t>Capacités et incapacités auditives </a:t>
                      </a:r>
                      <a:endParaRPr lang="fr-FR" sz="1800" noProof="0" dirty="0">
                        <a:latin typeface="Calibri" panose="020F0502020204030204" pitchFamily="34" charset="0"/>
                        <a:cs typeface="Calibri" panose="020F0502020204030204" pitchFamily="34" charset="0"/>
                      </a:endParaRPr>
                    </a:p>
                  </a:txBody>
                  <a:tcPr marL="68150" marR="68150" marT="0" marB="0"/>
                </a:tc>
                <a:tc>
                  <a:txBody>
                    <a:bodyPr/>
                    <a:lstStyle/>
                    <a:p>
                      <a:pPr marL="0" marR="0" lvl="0" indent="0" algn="ctr" rtl="0">
                        <a:lnSpc>
                          <a:spcPct val="150000"/>
                        </a:lnSpc>
                        <a:spcBef>
                          <a:spcPts val="0"/>
                        </a:spcBef>
                        <a:spcAft>
                          <a:spcPts val="0"/>
                        </a:spcAft>
                        <a:buNone/>
                      </a:pPr>
                      <a:r>
                        <a:rPr lang="fr-FR" sz="2000" u="none" strike="noStrike" cap="none" noProof="0">
                          <a:latin typeface="Calibri" panose="020F0502020204030204" pitchFamily="34" charset="0"/>
                          <a:cs typeface="Calibri" panose="020F0502020204030204" pitchFamily="34" charset="0"/>
                        </a:rPr>
                        <a:t>6 (10.3)</a:t>
                      </a:r>
                      <a:endParaRPr lang="fr-FR" sz="2000" b="0" i="0" u="none" strike="noStrike" cap="none" noProof="0">
                        <a:latin typeface="Calibri" panose="020F0502020204030204" pitchFamily="34" charset="0"/>
                        <a:ea typeface="Roboto" panose="02000000000000000000" pitchFamily="2" charset="0"/>
                        <a:cs typeface="Calibri" panose="020F0502020204030204" pitchFamily="34" charset="0"/>
                        <a:sym typeface="Calibri"/>
                      </a:endParaRPr>
                    </a:p>
                  </a:txBody>
                  <a:tcPr marL="68150" marR="68150" marT="0" marB="0" anchor="ctr"/>
                </a:tc>
                <a:tc>
                  <a:txBody>
                    <a:bodyPr/>
                    <a:lstStyle/>
                    <a:p>
                      <a:pPr marL="0" marR="0" lvl="0" indent="0" algn="ctr" rtl="0">
                        <a:lnSpc>
                          <a:spcPct val="150000"/>
                        </a:lnSpc>
                        <a:spcBef>
                          <a:spcPts val="0"/>
                        </a:spcBef>
                        <a:spcAft>
                          <a:spcPts val="0"/>
                        </a:spcAft>
                        <a:buNone/>
                      </a:pPr>
                      <a:r>
                        <a:rPr lang="fr-FR" sz="2000" u="none" strike="noStrike" cap="none" noProof="0">
                          <a:latin typeface="Calibri" panose="020F0502020204030204" pitchFamily="34" charset="0"/>
                          <a:cs typeface="Calibri" panose="020F0502020204030204" pitchFamily="34" charset="0"/>
                        </a:rPr>
                        <a:t>3 (4.2)</a:t>
                      </a:r>
                      <a:endParaRPr lang="fr-FR" sz="2000" b="0" i="0" u="none" strike="noStrike" cap="none" noProof="0">
                        <a:latin typeface="Calibri" panose="020F0502020204030204" pitchFamily="34" charset="0"/>
                        <a:ea typeface="Roboto" panose="02000000000000000000" pitchFamily="2" charset="0"/>
                        <a:cs typeface="Calibri" panose="020F0502020204030204" pitchFamily="34" charset="0"/>
                        <a:sym typeface="Calibri"/>
                      </a:endParaRPr>
                    </a:p>
                  </a:txBody>
                  <a:tcPr marL="68150" marR="68150" marT="0" marB="0" anchor="ctr">
                    <a:lnR w="3175" cap="flat" cmpd="sng" algn="ctr">
                      <a:solidFill>
                        <a:schemeClr val="tx2">
                          <a:lumMod val="75000"/>
                        </a:schemeClr>
                      </a:solidFill>
                      <a:prstDash val="solid"/>
                      <a:round/>
                      <a:headEnd type="none" w="med" len="med"/>
                      <a:tailEnd type="none" w="med" len="med"/>
                    </a:lnR>
                  </a:tcPr>
                </a:tc>
                <a:tc>
                  <a:txBody>
                    <a:bodyPr/>
                    <a:lstStyle/>
                    <a:p>
                      <a:pPr marL="0" marR="0" lvl="0" indent="0" algn="ctr" rtl="0">
                        <a:lnSpc>
                          <a:spcPct val="150000"/>
                        </a:lnSpc>
                        <a:spcBef>
                          <a:spcPts val="0"/>
                        </a:spcBef>
                        <a:spcAft>
                          <a:spcPts val="0"/>
                        </a:spcAft>
                        <a:buNone/>
                      </a:pPr>
                      <a:r>
                        <a:rPr lang="fr-FR" sz="2000" u="none" strike="noStrike" cap="none" noProof="0">
                          <a:latin typeface="Calibri" panose="020F0502020204030204" pitchFamily="34" charset="0"/>
                          <a:cs typeface="Calibri" panose="020F0502020204030204" pitchFamily="34" charset="0"/>
                        </a:rPr>
                        <a:t>9 (7.0)</a:t>
                      </a:r>
                      <a:endParaRPr lang="fr-FR" sz="2000" b="0" i="0" u="none" strike="noStrike" cap="none" noProof="0">
                        <a:latin typeface="Calibri" panose="020F0502020204030204" pitchFamily="34" charset="0"/>
                        <a:ea typeface="Roboto" panose="02000000000000000000" pitchFamily="2" charset="0"/>
                        <a:cs typeface="Calibri" panose="020F0502020204030204" pitchFamily="34" charset="0"/>
                        <a:sym typeface="Calibri"/>
                      </a:endParaRPr>
                    </a:p>
                  </a:txBody>
                  <a:tcPr marL="68150" marR="68150" marT="0" marB="0" anchor="ctr">
                    <a:lnL w="3175" cap="flat" cmpd="sng" algn="ctr">
                      <a:solidFill>
                        <a:schemeClr val="tx2">
                          <a:lumMod val="75000"/>
                        </a:schemeClr>
                      </a:solidFill>
                      <a:prstDash val="solid"/>
                      <a:round/>
                      <a:headEnd type="none" w="med" len="med"/>
                      <a:tailEnd type="none" w="med" len="med"/>
                    </a:lnL>
                  </a:tcPr>
                </a:tc>
                <a:extLst>
                  <a:ext uri="{0D108BD9-81ED-4DB2-BD59-A6C34878D82A}">
                    <a16:rowId xmlns:a16="http://schemas.microsoft.com/office/drawing/2014/main" val="10004"/>
                  </a:ext>
                </a:extLst>
              </a:tr>
              <a:tr h="468000">
                <a:tc>
                  <a:txBody>
                    <a:bodyPr/>
                    <a:lstStyle/>
                    <a:p>
                      <a:pPr marL="0" marR="0" lvl="0" indent="0" algn="l" rtl="0">
                        <a:lnSpc>
                          <a:spcPct val="150000"/>
                        </a:lnSpc>
                        <a:spcBef>
                          <a:spcPts val="0"/>
                        </a:spcBef>
                        <a:spcAft>
                          <a:spcPts val="0"/>
                        </a:spcAft>
                        <a:buNone/>
                      </a:pPr>
                      <a:r>
                        <a:rPr lang="fr-FR" sz="1800" u="none" strike="noStrike" cap="none" noProof="0">
                          <a:latin typeface="Calibri" panose="020F0502020204030204" pitchFamily="34" charset="0"/>
                          <a:cs typeface="Calibri" panose="020F0502020204030204" pitchFamily="34" charset="0"/>
                        </a:rPr>
                        <a:t>Capacités et incapacités visuelles </a:t>
                      </a:r>
                      <a:endParaRPr lang="fr-FR" sz="1800" noProof="0">
                        <a:latin typeface="Calibri" panose="020F0502020204030204" pitchFamily="34" charset="0"/>
                        <a:cs typeface="Calibri" panose="020F0502020204030204" pitchFamily="34" charset="0"/>
                      </a:endParaRPr>
                    </a:p>
                  </a:txBody>
                  <a:tcPr marL="68150" marR="68150" marT="0" marB="0"/>
                </a:tc>
                <a:tc>
                  <a:txBody>
                    <a:bodyPr/>
                    <a:lstStyle/>
                    <a:p>
                      <a:pPr marL="0" marR="0" lvl="0" indent="0" algn="ctr" rtl="0">
                        <a:lnSpc>
                          <a:spcPct val="150000"/>
                        </a:lnSpc>
                        <a:spcBef>
                          <a:spcPts val="0"/>
                        </a:spcBef>
                        <a:spcAft>
                          <a:spcPts val="0"/>
                        </a:spcAft>
                        <a:buNone/>
                      </a:pPr>
                      <a:r>
                        <a:rPr lang="fr-FR" sz="2000" u="none" strike="noStrike" cap="none" noProof="0">
                          <a:latin typeface="Calibri" panose="020F0502020204030204" pitchFamily="34" charset="0"/>
                          <a:cs typeface="Calibri" panose="020F0502020204030204" pitchFamily="34" charset="0"/>
                        </a:rPr>
                        <a:t>7 (12.1)</a:t>
                      </a:r>
                      <a:endParaRPr lang="fr-FR" sz="2000" b="0" i="0" u="none" strike="noStrike" cap="none" noProof="0">
                        <a:latin typeface="Calibri" panose="020F0502020204030204" pitchFamily="34" charset="0"/>
                        <a:ea typeface="Roboto" panose="02000000000000000000" pitchFamily="2" charset="0"/>
                        <a:cs typeface="Calibri" panose="020F0502020204030204" pitchFamily="34" charset="0"/>
                        <a:sym typeface="Calibri"/>
                      </a:endParaRPr>
                    </a:p>
                  </a:txBody>
                  <a:tcPr marL="68150" marR="68150" marT="0" marB="0" anchor="ctr"/>
                </a:tc>
                <a:tc>
                  <a:txBody>
                    <a:bodyPr/>
                    <a:lstStyle/>
                    <a:p>
                      <a:pPr marL="0" marR="0" lvl="0" indent="0" algn="ctr" rtl="0">
                        <a:lnSpc>
                          <a:spcPct val="150000"/>
                        </a:lnSpc>
                        <a:spcBef>
                          <a:spcPts val="0"/>
                        </a:spcBef>
                        <a:spcAft>
                          <a:spcPts val="0"/>
                        </a:spcAft>
                        <a:buNone/>
                      </a:pPr>
                      <a:r>
                        <a:rPr lang="fr-FR" sz="2000" u="none" strike="noStrike" cap="none" noProof="0">
                          <a:latin typeface="Calibri" panose="020F0502020204030204" pitchFamily="34" charset="0"/>
                          <a:cs typeface="Calibri" panose="020F0502020204030204" pitchFamily="34" charset="0"/>
                        </a:rPr>
                        <a:t>1 (1.4)</a:t>
                      </a:r>
                      <a:endParaRPr lang="fr-FR" sz="2000" b="0" i="0" u="none" strike="noStrike" cap="none" noProof="0">
                        <a:latin typeface="Calibri" panose="020F0502020204030204" pitchFamily="34" charset="0"/>
                        <a:ea typeface="Roboto" panose="02000000000000000000" pitchFamily="2" charset="0"/>
                        <a:cs typeface="Calibri" panose="020F0502020204030204" pitchFamily="34" charset="0"/>
                        <a:sym typeface="Calibri"/>
                      </a:endParaRPr>
                    </a:p>
                  </a:txBody>
                  <a:tcPr marL="68150" marR="68150" marT="0" marB="0" anchor="ctr">
                    <a:lnR w="3175" cap="flat" cmpd="sng" algn="ctr">
                      <a:solidFill>
                        <a:schemeClr val="tx2">
                          <a:lumMod val="75000"/>
                        </a:schemeClr>
                      </a:solidFill>
                      <a:prstDash val="solid"/>
                      <a:round/>
                      <a:headEnd type="none" w="med" len="med"/>
                      <a:tailEnd type="none" w="med" len="med"/>
                    </a:lnR>
                  </a:tcPr>
                </a:tc>
                <a:tc>
                  <a:txBody>
                    <a:bodyPr/>
                    <a:lstStyle/>
                    <a:p>
                      <a:pPr marL="0" marR="0" lvl="0" indent="0" algn="ctr" rtl="0">
                        <a:lnSpc>
                          <a:spcPct val="150000"/>
                        </a:lnSpc>
                        <a:spcBef>
                          <a:spcPts val="0"/>
                        </a:spcBef>
                        <a:spcAft>
                          <a:spcPts val="0"/>
                        </a:spcAft>
                        <a:buNone/>
                      </a:pPr>
                      <a:r>
                        <a:rPr lang="fr-FR" sz="2000" u="none" strike="noStrike" cap="none" noProof="0">
                          <a:latin typeface="Calibri" panose="020F0502020204030204" pitchFamily="34" charset="0"/>
                          <a:cs typeface="Calibri" panose="020F0502020204030204" pitchFamily="34" charset="0"/>
                        </a:rPr>
                        <a:t>8 (6.2)</a:t>
                      </a:r>
                      <a:endParaRPr lang="fr-FR" sz="2000" b="0" i="0" u="none" strike="noStrike" cap="none" noProof="0">
                        <a:latin typeface="Calibri" panose="020F0502020204030204" pitchFamily="34" charset="0"/>
                        <a:ea typeface="Roboto" panose="02000000000000000000" pitchFamily="2" charset="0"/>
                        <a:cs typeface="Calibri" panose="020F0502020204030204" pitchFamily="34" charset="0"/>
                        <a:sym typeface="Calibri"/>
                      </a:endParaRPr>
                    </a:p>
                  </a:txBody>
                  <a:tcPr marL="68150" marR="68150" marT="0" marB="0" anchor="ctr">
                    <a:lnL w="3175" cap="flat" cmpd="sng" algn="ctr">
                      <a:solidFill>
                        <a:schemeClr val="tx2">
                          <a:lumMod val="75000"/>
                        </a:schemeClr>
                      </a:solidFill>
                      <a:prstDash val="solid"/>
                      <a:round/>
                      <a:headEnd type="none" w="med" len="med"/>
                      <a:tailEnd type="none" w="med" len="med"/>
                    </a:lnL>
                  </a:tcPr>
                </a:tc>
                <a:extLst>
                  <a:ext uri="{0D108BD9-81ED-4DB2-BD59-A6C34878D82A}">
                    <a16:rowId xmlns:a16="http://schemas.microsoft.com/office/drawing/2014/main" val="10005"/>
                  </a:ext>
                </a:extLst>
              </a:tr>
              <a:tr h="468000">
                <a:tc>
                  <a:txBody>
                    <a:bodyPr/>
                    <a:lstStyle/>
                    <a:p>
                      <a:pPr marL="0" marR="0" lvl="0" indent="0" algn="l" rtl="0">
                        <a:lnSpc>
                          <a:spcPct val="150000"/>
                        </a:lnSpc>
                        <a:spcBef>
                          <a:spcPts val="0"/>
                        </a:spcBef>
                        <a:spcAft>
                          <a:spcPts val="0"/>
                        </a:spcAft>
                        <a:buNone/>
                      </a:pPr>
                      <a:r>
                        <a:rPr lang="fr-FR" sz="1800" u="none" strike="noStrike" cap="none" noProof="0">
                          <a:latin typeface="Calibri" panose="020F0502020204030204" pitchFamily="34" charset="0"/>
                          <a:cs typeface="Calibri" panose="020F0502020204030204" pitchFamily="34" charset="0"/>
                        </a:rPr>
                        <a:t>Capacités et incapacités motrices </a:t>
                      </a:r>
                      <a:endParaRPr lang="fr-FR" sz="1800" noProof="0">
                        <a:latin typeface="Calibri" panose="020F0502020204030204" pitchFamily="34" charset="0"/>
                        <a:cs typeface="Calibri" panose="020F0502020204030204" pitchFamily="34" charset="0"/>
                      </a:endParaRPr>
                    </a:p>
                  </a:txBody>
                  <a:tcPr marL="68150" marR="68150" marT="0" marB="0"/>
                </a:tc>
                <a:tc>
                  <a:txBody>
                    <a:bodyPr/>
                    <a:lstStyle/>
                    <a:p>
                      <a:pPr marL="0" marR="0" lvl="0" indent="0" algn="ctr" rtl="0">
                        <a:lnSpc>
                          <a:spcPct val="150000"/>
                        </a:lnSpc>
                        <a:spcBef>
                          <a:spcPts val="0"/>
                        </a:spcBef>
                        <a:spcAft>
                          <a:spcPts val="0"/>
                        </a:spcAft>
                        <a:buNone/>
                      </a:pPr>
                      <a:r>
                        <a:rPr lang="fr-FR" sz="2000" u="none" strike="noStrike" cap="none" noProof="0">
                          <a:latin typeface="Calibri" panose="020F0502020204030204" pitchFamily="34" charset="0"/>
                          <a:cs typeface="Calibri" panose="020F0502020204030204" pitchFamily="34" charset="0"/>
                        </a:rPr>
                        <a:t>5 (8.6)</a:t>
                      </a:r>
                      <a:endParaRPr lang="fr-FR" sz="2000" b="0" i="0" u="none" strike="noStrike" cap="none" noProof="0">
                        <a:latin typeface="Calibri" panose="020F0502020204030204" pitchFamily="34" charset="0"/>
                        <a:ea typeface="Roboto" panose="02000000000000000000" pitchFamily="2" charset="0"/>
                        <a:cs typeface="Calibri" panose="020F0502020204030204" pitchFamily="34" charset="0"/>
                        <a:sym typeface="Calibri"/>
                      </a:endParaRPr>
                    </a:p>
                  </a:txBody>
                  <a:tcPr marL="68150" marR="68150" marT="0" marB="0" anchor="ctr"/>
                </a:tc>
                <a:tc>
                  <a:txBody>
                    <a:bodyPr/>
                    <a:lstStyle/>
                    <a:p>
                      <a:pPr marL="0" marR="0" lvl="0" indent="0" algn="ctr" rtl="0">
                        <a:lnSpc>
                          <a:spcPct val="150000"/>
                        </a:lnSpc>
                        <a:spcBef>
                          <a:spcPts val="0"/>
                        </a:spcBef>
                        <a:spcAft>
                          <a:spcPts val="0"/>
                        </a:spcAft>
                        <a:buNone/>
                      </a:pPr>
                      <a:r>
                        <a:rPr lang="fr-FR" sz="2000" u="none" strike="noStrike" cap="none" noProof="0">
                          <a:latin typeface="Calibri" panose="020F0502020204030204" pitchFamily="34" charset="0"/>
                          <a:cs typeface="Calibri" panose="020F0502020204030204" pitchFamily="34" charset="0"/>
                        </a:rPr>
                        <a:t>3 (4.2)</a:t>
                      </a:r>
                      <a:endParaRPr lang="fr-FR" sz="2000" b="0" i="0" u="none" strike="noStrike" cap="none" noProof="0">
                        <a:latin typeface="Calibri" panose="020F0502020204030204" pitchFamily="34" charset="0"/>
                        <a:ea typeface="Roboto" panose="02000000000000000000" pitchFamily="2" charset="0"/>
                        <a:cs typeface="Calibri" panose="020F0502020204030204" pitchFamily="34" charset="0"/>
                        <a:sym typeface="Calibri"/>
                      </a:endParaRPr>
                    </a:p>
                  </a:txBody>
                  <a:tcPr marL="68150" marR="68150" marT="0" marB="0" anchor="ctr">
                    <a:lnR w="3175" cap="flat" cmpd="sng" algn="ctr">
                      <a:solidFill>
                        <a:schemeClr val="tx2">
                          <a:lumMod val="75000"/>
                        </a:schemeClr>
                      </a:solidFill>
                      <a:prstDash val="solid"/>
                      <a:round/>
                      <a:headEnd type="none" w="med" len="med"/>
                      <a:tailEnd type="none" w="med" len="med"/>
                    </a:lnR>
                  </a:tcPr>
                </a:tc>
                <a:tc>
                  <a:txBody>
                    <a:bodyPr/>
                    <a:lstStyle/>
                    <a:p>
                      <a:pPr marL="0" marR="0" lvl="0" indent="0" algn="ctr" rtl="0">
                        <a:lnSpc>
                          <a:spcPct val="150000"/>
                        </a:lnSpc>
                        <a:spcBef>
                          <a:spcPts val="0"/>
                        </a:spcBef>
                        <a:spcAft>
                          <a:spcPts val="0"/>
                        </a:spcAft>
                        <a:buNone/>
                      </a:pPr>
                      <a:r>
                        <a:rPr lang="fr-FR" sz="2000" u="none" strike="noStrike" cap="none" noProof="0">
                          <a:latin typeface="Calibri" panose="020F0502020204030204" pitchFamily="34" charset="0"/>
                          <a:cs typeface="Calibri" panose="020F0502020204030204" pitchFamily="34" charset="0"/>
                        </a:rPr>
                        <a:t>8 (6.2)</a:t>
                      </a:r>
                      <a:endParaRPr lang="fr-FR" sz="2000" b="0" i="0" u="none" strike="noStrike" cap="none" noProof="0">
                        <a:latin typeface="Calibri" panose="020F0502020204030204" pitchFamily="34" charset="0"/>
                        <a:ea typeface="Roboto" panose="02000000000000000000" pitchFamily="2" charset="0"/>
                        <a:cs typeface="Calibri" panose="020F0502020204030204" pitchFamily="34" charset="0"/>
                        <a:sym typeface="Calibri"/>
                      </a:endParaRPr>
                    </a:p>
                  </a:txBody>
                  <a:tcPr marL="68150" marR="68150" marT="0" marB="0" anchor="ctr">
                    <a:lnL w="3175" cap="flat" cmpd="sng" algn="ctr">
                      <a:solidFill>
                        <a:schemeClr val="tx2">
                          <a:lumMod val="75000"/>
                        </a:schemeClr>
                      </a:solidFill>
                      <a:prstDash val="solid"/>
                      <a:round/>
                      <a:headEnd type="none" w="med" len="med"/>
                      <a:tailEnd type="none" w="med" len="med"/>
                    </a:lnL>
                  </a:tcPr>
                </a:tc>
                <a:extLst>
                  <a:ext uri="{0D108BD9-81ED-4DB2-BD59-A6C34878D82A}">
                    <a16:rowId xmlns:a16="http://schemas.microsoft.com/office/drawing/2014/main" val="10006"/>
                  </a:ext>
                </a:extLst>
              </a:tr>
              <a:tr h="468000">
                <a:tc>
                  <a:txBody>
                    <a:bodyPr/>
                    <a:lstStyle/>
                    <a:p>
                      <a:pPr marL="0" marR="0" lvl="0" indent="0" algn="l" rtl="0">
                        <a:lnSpc>
                          <a:spcPct val="150000"/>
                        </a:lnSpc>
                        <a:spcBef>
                          <a:spcPts val="0"/>
                        </a:spcBef>
                        <a:spcAft>
                          <a:spcPts val="0"/>
                        </a:spcAft>
                        <a:buNone/>
                      </a:pPr>
                      <a:r>
                        <a:rPr lang="fr-FR" sz="1800" u="none" strike="noStrike" cap="none" noProof="0" dirty="0">
                          <a:latin typeface="Calibri" panose="020F0502020204030204" pitchFamily="34" charset="0"/>
                          <a:cs typeface="Calibri" panose="020F0502020204030204" pitchFamily="34" charset="0"/>
                        </a:rPr>
                        <a:t>Trouble de langage-parole </a:t>
                      </a:r>
                      <a:endParaRPr lang="fr-FR" sz="1800" noProof="0" dirty="0">
                        <a:latin typeface="Calibri" panose="020F0502020204030204" pitchFamily="34" charset="0"/>
                        <a:cs typeface="Calibri" panose="020F0502020204030204" pitchFamily="34" charset="0"/>
                      </a:endParaRPr>
                    </a:p>
                  </a:txBody>
                  <a:tcPr marL="68150" marR="68150" marT="0" marB="0"/>
                </a:tc>
                <a:tc>
                  <a:txBody>
                    <a:bodyPr/>
                    <a:lstStyle/>
                    <a:p>
                      <a:pPr marL="0" marR="0" lvl="0" indent="0" algn="ctr" rtl="0">
                        <a:lnSpc>
                          <a:spcPct val="150000"/>
                        </a:lnSpc>
                        <a:spcBef>
                          <a:spcPts val="0"/>
                        </a:spcBef>
                        <a:spcAft>
                          <a:spcPts val="0"/>
                        </a:spcAft>
                        <a:buNone/>
                      </a:pPr>
                      <a:r>
                        <a:rPr lang="fr-FR" sz="2000" u="none" strike="noStrike" cap="none" noProof="0">
                          <a:latin typeface="Calibri" panose="020F0502020204030204" pitchFamily="34" charset="0"/>
                          <a:cs typeface="Calibri" panose="020F0502020204030204" pitchFamily="34" charset="0"/>
                        </a:rPr>
                        <a:t>3 (5.2)</a:t>
                      </a:r>
                      <a:endParaRPr lang="fr-FR" sz="2000" b="0" i="0" u="none" strike="noStrike" cap="none" noProof="0">
                        <a:latin typeface="Calibri" panose="020F0502020204030204" pitchFamily="34" charset="0"/>
                        <a:ea typeface="Roboto" panose="02000000000000000000" pitchFamily="2" charset="0"/>
                        <a:cs typeface="Calibri" panose="020F0502020204030204" pitchFamily="34" charset="0"/>
                        <a:sym typeface="Calibri"/>
                      </a:endParaRPr>
                    </a:p>
                  </a:txBody>
                  <a:tcPr marL="68150" marR="68150" marT="0" marB="0" anchor="ctr"/>
                </a:tc>
                <a:tc>
                  <a:txBody>
                    <a:bodyPr/>
                    <a:lstStyle/>
                    <a:p>
                      <a:pPr marL="0" marR="0" lvl="0" indent="0" algn="ctr" rtl="0">
                        <a:lnSpc>
                          <a:spcPct val="150000"/>
                        </a:lnSpc>
                        <a:spcBef>
                          <a:spcPts val="0"/>
                        </a:spcBef>
                        <a:spcAft>
                          <a:spcPts val="0"/>
                        </a:spcAft>
                        <a:buNone/>
                      </a:pPr>
                      <a:r>
                        <a:rPr lang="fr-FR" sz="2000" u="none" strike="noStrike" cap="none" noProof="0">
                          <a:latin typeface="Calibri" panose="020F0502020204030204" pitchFamily="34" charset="0"/>
                          <a:cs typeface="Calibri" panose="020F0502020204030204" pitchFamily="34" charset="0"/>
                        </a:rPr>
                        <a:t>3 (4.2)</a:t>
                      </a:r>
                      <a:endParaRPr lang="fr-FR" sz="2000" b="0" i="0" u="none" strike="noStrike" cap="none" noProof="0">
                        <a:latin typeface="Calibri" panose="020F0502020204030204" pitchFamily="34" charset="0"/>
                        <a:ea typeface="Roboto" panose="02000000000000000000" pitchFamily="2" charset="0"/>
                        <a:cs typeface="Calibri" panose="020F0502020204030204" pitchFamily="34" charset="0"/>
                        <a:sym typeface="Calibri"/>
                      </a:endParaRPr>
                    </a:p>
                  </a:txBody>
                  <a:tcPr marL="68150" marR="68150" marT="0" marB="0" anchor="ctr">
                    <a:lnR w="3175" cap="flat" cmpd="sng" algn="ctr">
                      <a:solidFill>
                        <a:schemeClr val="tx2">
                          <a:lumMod val="75000"/>
                        </a:schemeClr>
                      </a:solidFill>
                      <a:prstDash val="solid"/>
                      <a:round/>
                      <a:headEnd type="none" w="med" len="med"/>
                      <a:tailEnd type="none" w="med" len="med"/>
                    </a:lnR>
                  </a:tcPr>
                </a:tc>
                <a:tc>
                  <a:txBody>
                    <a:bodyPr/>
                    <a:lstStyle/>
                    <a:p>
                      <a:pPr marL="0" marR="0" lvl="0" indent="0" algn="ctr" rtl="0">
                        <a:lnSpc>
                          <a:spcPct val="150000"/>
                        </a:lnSpc>
                        <a:spcBef>
                          <a:spcPts val="0"/>
                        </a:spcBef>
                        <a:spcAft>
                          <a:spcPts val="0"/>
                        </a:spcAft>
                        <a:buNone/>
                      </a:pPr>
                      <a:r>
                        <a:rPr lang="fr-FR" sz="2000" u="none" strike="noStrike" cap="none" noProof="0" dirty="0">
                          <a:latin typeface="Calibri" panose="020F0502020204030204" pitchFamily="34" charset="0"/>
                          <a:cs typeface="Calibri" panose="020F0502020204030204" pitchFamily="34" charset="0"/>
                        </a:rPr>
                        <a:t>6 (4.7)</a:t>
                      </a:r>
                      <a:endParaRPr lang="fr-FR" sz="2000" b="0" i="0" u="none" strike="noStrike" cap="none" noProof="0" dirty="0">
                        <a:latin typeface="Calibri" panose="020F0502020204030204" pitchFamily="34" charset="0"/>
                        <a:ea typeface="Roboto" panose="02000000000000000000" pitchFamily="2" charset="0"/>
                        <a:cs typeface="Calibri" panose="020F0502020204030204" pitchFamily="34" charset="0"/>
                        <a:sym typeface="Calibri"/>
                      </a:endParaRPr>
                    </a:p>
                  </a:txBody>
                  <a:tcPr marL="68150" marR="68150" marT="0" marB="0" anchor="ctr">
                    <a:lnL w="3175" cap="flat" cmpd="sng" algn="ctr">
                      <a:solidFill>
                        <a:schemeClr val="tx2">
                          <a:lumMod val="75000"/>
                        </a:schemeClr>
                      </a:solidFill>
                      <a:prstDash val="solid"/>
                      <a:round/>
                      <a:headEnd type="none" w="med" len="med"/>
                      <a:tailEnd type="none" w="med" len="med"/>
                    </a:lnL>
                  </a:tcPr>
                </a:tc>
                <a:extLst>
                  <a:ext uri="{0D108BD9-81ED-4DB2-BD59-A6C34878D82A}">
                    <a16:rowId xmlns:a16="http://schemas.microsoft.com/office/drawing/2014/main" val="10007"/>
                  </a:ext>
                </a:extLst>
              </a:tr>
            </a:tbl>
          </a:graphicData>
        </a:graphic>
      </p:graphicFrame>
      <p:pic>
        <p:nvPicPr>
          <p:cNvPr id="6" name="Google Shape;253;p39">
            <a:extLst>
              <a:ext uri="{FF2B5EF4-FFF2-40B4-BE49-F238E27FC236}">
                <a16:creationId xmlns:a16="http://schemas.microsoft.com/office/drawing/2014/main" id="{D9A0DE9A-1FB7-864A-8470-56964B488334}"/>
              </a:ext>
            </a:extLst>
          </p:cNvPr>
          <p:cNvPicPr preferRelativeResize="0"/>
          <p:nvPr/>
        </p:nvPicPr>
        <p:blipFill rotWithShape="1">
          <a:blip r:embed="rId3">
            <a:alphaModFix amt="23000"/>
          </a:blip>
          <a:srcRect l="2562" t="1" r="51422" b="-13520"/>
          <a:stretch/>
        </p:blipFill>
        <p:spPr>
          <a:xfrm>
            <a:off x="10822192" y="102569"/>
            <a:ext cx="1369807" cy="1371230"/>
          </a:xfrm>
          <a:custGeom>
            <a:avLst/>
            <a:gdLst/>
            <a:ahLst/>
            <a:cxnLst/>
            <a:rect l="l" t="t" r="r" b="b"/>
            <a:pathLst>
              <a:path w="6024154" h="6858000" extrusionOk="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1253</TotalTime>
  <Words>3067</Words>
  <Application>Microsoft Macintosh PowerPoint</Application>
  <PresentationFormat>Grand écran</PresentationFormat>
  <Paragraphs>754</Paragraphs>
  <Slides>34</Slides>
  <Notes>30</Notes>
  <HiddenSlides>1</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34</vt:i4>
      </vt:variant>
    </vt:vector>
  </HeadingPairs>
  <TitlesOfParts>
    <vt:vector size="42" baseType="lpstr">
      <vt:lpstr>Arial</vt:lpstr>
      <vt:lpstr>Calibri</vt:lpstr>
      <vt:lpstr>Helvetica</vt:lpstr>
      <vt:lpstr>Noto Sans Symbols</vt:lpstr>
      <vt:lpstr>Roboto</vt:lpstr>
      <vt:lpstr>Times New Roman</vt:lpstr>
      <vt:lpstr>Office Theme</vt:lpstr>
      <vt:lpstr>Thème Office</vt:lpstr>
      <vt:lpstr>Présentation PowerPoint</vt:lpstr>
      <vt:lpstr>Objectif du scan environnemental</vt:lpstr>
      <vt:lpstr>Définitions</vt:lpstr>
      <vt:lpstr>Méthodologie</vt:lpstr>
      <vt:lpstr>L’échantillon final</vt:lpstr>
      <vt:lpstr>Provenance des activités</vt:lpstr>
      <vt:lpstr>Description des activités</vt:lpstr>
      <vt:lpstr>Population ciblée</vt:lpstr>
      <vt:lpstr>Sujet des activités</vt:lpstr>
      <vt:lpstr>Objectifs formels des activités</vt:lpstr>
      <vt:lpstr>Stratégies pédagogiques</vt:lpstr>
      <vt:lpstr>Territoire</vt:lpstr>
      <vt:lpstr>Autres caractéristiques</vt:lpstr>
      <vt:lpstr>Informations supplémentaires sur les activités de formation </vt:lpstr>
      <vt:lpstr>Qui développe le contenu?</vt:lpstr>
      <vt:lpstr>Présentation PowerPoint</vt:lpstr>
      <vt:lpstr>Est-ce que le contenu est validé? (Selon les répondants)</vt:lpstr>
      <vt:lpstr>Présentation PowerPoint</vt:lpstr>
      <vt:lpstr>Évaluation des activités</vt:lpstr>
      <vt:lpstr>Principaux constats</vt:lpstr>
      <vt:lpstr>De quoi auriez-vous de besoin pour mesurer les changements sociaux visés par les formations?</vt:lpstr>
      <vt:lpstr>Les défis selon les répondants</vt:lpstr>
      <vt:lpstr>Les bons coups selon les répondants</vt:lpstr>
      <vt:lpstr>L’analyse par grappes (“cluster analysis”)</vt:lpstr>
      <vt:lpstr>5 grappes pour les activités de sensibilisation </vt:lpstr>
      <vt:lpstr>8 grappes pour les activités de formation </vt:lpstr>
      <vt:lpstr>Merci! </vt:lpstr>
      <vt:lpstr>En complément</vt:lpstr>
      <vt:lpstr>Contexte de l’offre</vt:lpstr>
      <vt:lpstr>Présentation PowerPoint</vt:lpstr>
      <vt:lpstr>Profil des activités de sensibilisation gratuites</vt:lpstr>
      <vt:lpstr>Profil des activités de formation gratuites</vt:lpstr>
      <vt:lpstr>Profil des activités de sensibilisation payantes</vt:lpstr>
      <vt:lpstr>Profil des activités de formation payantes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Jacqueline Roberge-Dao</dc:creator>
  <cp:lastModifiedBy>Jean-Michel Landry</cp:lastModifiedBy>
  <cp:revision>134</cp:revision>
  <dcterms:created xsi:type="dcterms:W3CDTF">2020-09-23T21:19:47Z</dcterms:created>
  <dcterms:modified xsi:type="dcterms:W3CDTF">2020-10-02T20:36:35Z</dcterms:modified>
</cp:coreProperties>
</file>